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256" r:id="rId2"/>
    <p:sldId id="261" r:id="rId3"/>
    <p:sldId id="262" r:id="rId4"/>
    <p:sldId id="263" r:id="rId5"/>
    <p:sldId id="260"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95" r:id="rId24"/>
    <p:sldId id="307"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308" r:id="rId40"/>
    <p:sldId id="296" r:id="rId41"/>
    <p:sldId id="297" r:id="rId42"/>
    <p:sldId id="298" r:id="rId43"/>
    <p:sldId id="299" r:id="rId44"/>
    <p:sldId id="300" r:id="rId45"/>
    <p:sldId id="301" r:id="rId46"/>
    <p:sldId id="302" r:id="rId47"/>
    <p:sldId id="303" r:id="rId48"/>
    <p:sldId id="304" r:id="rId49"/>
    <p:sldId id="305" r:id="rId50"/>
    <p:sldId id="306" r:id="rId51"/>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5" autoAdjust="0"/>
    <p:restoredTop sz="79609" autoAdjust="0"/>
  </p:normalViewPr>
  <p:slideViewPr>
    <p:cSldViewPr>
      <p:cViewPr>
        <p:scale>
          <a:sx n="90" d="100"/>
          <a:sy n="90" d="100"/>
        </p:scale>
        <p:origin x="-1398" y="-13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2492" tIns="46246" rIns="92492" bIns="46246" rtlCol="0"/>
          <a:lstStyle>
            <a:lvl1pPr algn="r">
              <a:defRPr sz="1200"/>
            </a:lvl1pPr>
          </a:lstStyle>
          <a:p>
            <a:pPr>
              <a:defRPr/>
            </a:pPr>
            <a:fld id="{FDB8E505-5FF6-47F8-B189-E1D6A4A38AD2}" type="datetimeFigureOut">
              <a:rPr lang="en-US"/>
              <a:pPr>
                <a:defRPr/>
              </a:pPr>
              <a:t>1/29/2014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2492" tIns="46246" rIns="92492" bIns="462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2492" tIns="46246" rIns="92492" bIns="46246" rtlCol="0" anchor="b"/>
          <a:lstStyle>
            <a:lvl1pPr algn="r">
              <a:defRPr sz="1200"/>
            </a:lvl1pPr>
          </a:lstStyle>
          <a:p>
            <a:pPr>
              <a:defRPr/>
            </a:pPr>
            <a:fld id="{65788E2D-4F96-498A-B04C-98D2AA45448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2466CA56-557E-4120-8B2D-A1C82141E850}" type="datetimeFigureOut">
              <a:rPr lang="en-US"/>
              <a:pPr>
                <a:defRPr/>
              </a:pPr>
              <a:t>1/29/2014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smtClean="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05B76C56-3BC5-4807-A468-438B90840FC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7467600" y="1447800"/>
            <a:ext cx="0" cy="5410200"/>
          </a:xfrm>
          <a:prstGeom prst="line">
            <a:avLst/>
          </a:prstGeom>
          <a:noFill/>
          <a:ln w="12700">
            <a:solidFill>
              <a:schemeClr val="tx1"/>
            </a:solidFill>
            <a:round/>
            <a:headEnd/>
            <a:tailEnd/>
          </a:ln>
        </p:spPr>
        <p:txBody>
          <a:bodyPr/>
          <a:lstStyle/>
          <a:p>
            <a:pPr>
              <a:defRPr/>
            </a:pPr>
            <a:endParaRPr lang="en-US"/>
          </a:p>
        </p:txBody>
      </p:sp>
      <p:sp>
        <p:nvSpPr>
          <p:cNvPr id="5" name="Line 40"/>
          <p:cNvSpPr>
            <a:spLocks noChangeShapeType="1"/>
          </p:cNvSpPr>
          <p:nvPr userDrawn="1"/>
        </p:nvSpPr>
        <p:spPr bwMode="auto">
          <a:xfrm>
            <a:off x="0" y="3800475"/>
            <a:ext cx="9144000" cy="0"/>
          </a:xfrm>
          <a:prstGeom prst="line">
            <a:avLst/>
          </a:prstGeom>
          <a:noFill/>
          <a:ln w="12700">
            <a:solidFill>
              <a:schemeClr val="tx1"/>
            </a:solidFill>
            <a:round/>
            <a:headEnd/>
            <a:tailEnd/>
          </a:ln>
        </p:spPr>
        <p:txBody>
          <a:bodyPr/>
          <a:lstStyle/>
          <a:p>
            <a:pPr>
              <a:defRPr/>
            </a:pPr>
            <a:endParaRPr lang="en-US"/>
          </a:p>
        </p:txBody>
      </p:sp>
      <p:pic>
        <p:nvPicPr>
          <p:cNvPr id="6" name="Picture 2" descr="C:\Users\aviram\SkyDrive\Pictures\ilogo.gif"/>
          <p:cNvPicPr>
            <a:picLocks noChangeAspect="1" noChangeArrowheads="1"/>
          </p:cNvPicPr>
          <p:nvPr userDrawn="1"/>
        </p:nvPicPr>
        <p:blipFill>
          <a:blip r:embed="rId2" cstate="print"/>
          <a:srcRect/>
          <a:stretch>
            <a:fillRect/>
          </a:stretch>
        </p:blipFill>
        <p:spPr bwMode="auto">
          <a:xfrm>
            <a:off x="7696200" y="3886200"/>
            <a:ext cx="1295400" cy="1651000"/>
          </a:xfrm>
          <a:prstGeom prst="rect">
            <a:avLst/>
          </a:prstGeom>
          <a:noFill/>
          <a:ln w="9525">
            <a:noFill/>
            <a:miter lim="800000"/>
            <a:headEnd/>
            <a:tailEnd/>
          </a:ln>
        </p:spPr>
      </p:pic>
      <p:sp>
        <p:nvSpPr>
          <p:cNvPr id="41" name="Rectangle 3"/>
          <p:cNvSpPr>
            <a:spLocks noGrp="1" noChangeArrowheads="1"/>
          </p:cNvSpPr>
          <p:nvPr>
            <p:ph type="ctrTitle"/>
          </p:nvPr>
        </p:nvSpPr>
        <p:spPr>
          <a:xfrm>
            <a:off x="0" y="1447800"/>
            <a:ext cx="7467600" cy="2133600"/>
          </a:xfrm>
        </p:spPr>
        <p:txBody>
          <a:bodyPr/>
          <a:lstStyle>
            <a:lvl1pPr algn="ctr">
              <a:defRPr sz="4800"/>
            </a:lvl1pPr>
          </a:lstStyle>
          <a:p>
            <a:r>
              <a:rPr lang="en-US" altLang="en-US" dirty="0"/>
              <a:t>Click to edit Master title style</a:t>
            </a:r>
          </a:p>
        </p:txBody>
      </p:sp>
      <p:sp>
        <p:nvSpPr>
          <p:cNvPr id="42" name="Rectangle 4"/>
          <p:cNvSpPr>
            <a:spLocks noGrp="1" noChangeArrowheads="1"/>
          </p:cNvSpPr>
          <p:nvPr>
            <p:ph type="subTitle" idx="1"/>
          </p:nvPr>
        </p:nvSpPr>
        <p:spPr>
          <a:xfrm>
            <a:off x="0" y="4030663"/>
            <a:ext cx="7467600" cy="2362200"/>
          </a:xfrm>
        </p:spPr>
        <p:txBody>
          <a:bodyPr/>
          <a:lstStyle>
            <a:lvl1pPr marL="0" indent="0" algn="l">
              <a:buFont typeface="Wingdings" pitchFamily="2" charset="2"/>
              <a:buNone/>
              <a:defRPr sz="3200"/>
            </a:lvl1pPr>
          </a:lstStyle>
          <a:p>
            <a:r>
              <a:rPr lang="en-US" alt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0" y="1447800"/>
            <a:ext cx="9144000" cy="5029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p>
        </p:txBody>
      </p:sp>
      <p:sp>
        <p:nvSpPr>
          <p:cNvPr id="5" name="Slide Number Placeholder 5"/>
          <p:cNvSpPr>
            <a:spLocks noGrp="1"/>
          </p:cNvSpPr>
          <p:nvPr>
            <p:ph type="sldNum" sz="quarter" idx="11"/>
          </p:nvPr>
        </p:nvSpPr>
        <p:spPr/>
        <p:txBody>
          <a:bodyPr/>
          <a:lstStyle>
            <a:lvl1pPr>
              <a:defRPr/>
            </a:lvl1pPr>
          </a:lstStyle>
          <a:p>
            <a:pPr>
              <a:defRPr/>
            </a:pPr>
            <a:fld id="{50EBF667-8D97-4FAC-AF55-FBC64D41A83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1447800"/>
            <a:ext cx="16002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0" y="1447800"/>
            <a:ext cx="6477000" cy="5029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p>
        </p:txBody>
      </p:sp>
      <p:sp>
        <p:nvSpPr>
          <p:cNvPr id="5" name="Slide Number Placeholder 5"/>
          <p:cNvSpPr>
            <a:spLocks noGrp="1"/>
          </p:cNvSpPr>
          <p:nvPr>
            <p:ph type="sldNum" sz="quarter" idx="11"/>
          </p:nvPr>
        </p:nvSpPr>
        <p:spPr/>
        <p:txBody>
          <a:bodyPr/>
          <a:lstStyle>
            <a:lvl1pPr>
              <a:defRPr/>
            </a:lvl1pPr>
          </a:lstStyle>
          <a:p>
            <a:pPr>
              <a:defRPr/>
            </a:pPr>
            <a:fld id="{C21A78CF-D0E7-4549-A1F3-C0746DDEEC6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ftr" sz="quarter" idx="10"/>
          </p:nvPr>
        </p:nvSpPr>
        <p:spPr>
          <a:ln/>
        </p:spPr>
        <p:txBody>
          <a:bodyPr/>
          <a:lstStyle>
            <a:lvl1pPr>
              <a:defRPr/>
            </a:lvl1pPr>
          </a:lstStyle>
          <a:p>
            <a:pPr>
              <a:defRPr/>
            </a:pPr>
            <a:r>
              <a:rPr lang="en-US" altLang="en-US" smtClean="0"/>
              <a:t>© Amitai Aviram.  All rights reserved.</a:t>
            </a:r>
            <a:endParaRPr lang="en-US" altLang="en-US"/>
          </a:p>
        </p:txBody>
      </p:sp>
      <p:sp>
        <p:nvSpPr>
          <p:cNvPr id="7" name="Rectangle 7"/>
          <p:cNvSpPr>
            <a:spLocks noGrp="1" noChangeArrowheads="1"/>
          </p:cNvSpPr>
          <p:nvPr>
            <p:ph type="sldNum" sz="quarter" idx="11"/>
          </p:nvPr>
        </p:nvSpPr>
        <p:spPr>
          <a:ln/>
        </p:spPr>
        <p:txBody>
          <a:bodyPr/>
          <a:lstStyle>
            <a:lvl1pPr>
              <a:defRPr/>
            </a:lvl1pPr>
          </a:lstStyle>
          <a:p>
            <a:pPr>
              <a:defRPr/>
            </a:pPr>
            <a:fld id="{2E6EEBF0-9E34-4833-9FF1-5785E78398A4}"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1447800"/>
            <a:ext cx="91440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D4939F7-4497-4DCB-9A49-DC26148E456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95912235-9DF9-4781-AF13-DDB312D39A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0" y="16002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D54308AC-A080-48BA-8F7F-99D74DC01A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0" y="1535113"/>
            <a:ext cx="4497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0" y="2174874"/>
            <a:ext cx="4497388"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498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4"/>
            <a:ext cx="4498975"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7"/>
          <p:cNvSpPr>
            <a:spLocks noGrp="1"/>
          </p:cNvSpPr>
          <p:nvPr>
            <p:ph type="ftr" sz="quarter" idx="10"/>
          </p:nvPr>
        </p:nvSpPr>
        <p:spPr/>
        <p:txBody>
          <a:bodyPr/>
          <a:lstStyle>
            <a:lvl1pPr>
              <a:defRPr/>
            </a:lvl1pPr>
          </a:lstStyle>
          <a:p>
            <a:pPr>
              <a:defRPr/>
            </a:pPr>
            <a:r>
              <a:rPr lang="en-US"/>
              <a:t>© Amitai Aviram.  All rights reserved.</a:t>
            </a:r>
          </a:p>
        </p:txBody>
      </p:sp>
      <p:sp>
        <p:nvSpPr>
          <p:cNvPr id="8" name="Slide Number Placeholder 8"/>
          <p:cNvSpPr>
            <a:spLocks noGrp="1"/>
          </p:cNvSpPr>
          <p:nvPr>
            <p:ph type="sldNum" sz="quarter" idx="11"/>
          </p:nvPr>
        </p:nvSpPr>
        <p:spPr/>
        <p:txBody>
          <a:bodyPr/>
          <a:lstStyle>
            <a:lvl1pPr>
              <a:defRPr/>
            </a:lvl1pPr>
          </a:lstStyle>
          <a:p>
            <a:pPr>
              <a:defRPr/>
            </a:pPr>
            <a:fld id="{FEA10465-A47F-46F1-A2FC-B7C92F544F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3"/>
          <p:cNvSpPr>
            <a:spLocks noGrp="1"/>
          </p:cNvSpPr>
          <p:nvPr>
            <p:ph type="ftr" sz="quarter" idx="10"/>
          </p:nvPr>
        </p:nvSpPr>
        <p:spPr/>
        <p:txBody>
          <a:bodyPr/>
          <a:lstStyle>
            <a:lvl1pPr>
              <a:defRPr/>
            </a:lvl1pPr>
          </a:lstStyle>
          <a:p>
            <a:pPr>
              <a:defRPr/>
            </a:pPr>
            <a:r>
              <a:rPr lang="en-US"/>
              <a:t>© Amitai Aviram.  All rights reserved.</a:t>
            </a:r>
          </a:p>
        </p:txBody>
      </p:sp>
      <p:sp>
        <p:nvSpPr>
          <p:cNvPr id="4" name="Slide Number Placeholder 4"/>
          <p:cNvSpPr>
            <a:spLocks noGrp="1"/>
          </p:cNvSpPr>
          <p:nvPr>
            <p:ph type="sldNum" sz="quarter" idx="11"/>
          </p:nvPr>
        </p:nvSpPr>
        <p:spPr/>
        <p:txBody>
          <a:bodyPr/>
          <a:lstStyle>
            <a:lvl1pPr>
              <a:defRPr/>
            </a:lvl1pPr>
          </a:lstStyle>
          <a:p>
            <a:pPr>
              <a:defRPr/>
            </a:pPr>
            <a:fld id="{CEB9665C-9A27-42CF-926B-4BE692B28C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a:t>© Amitai Aviram.  All rights reserved.</a:t>
            </a:r>
          </a:p>
        </p:txBody>
      </p:sp>
      <p:sp>
        <p:nvSpPr>
          <p:cNvPr id="3" name="Slide Number Placeholder 3"/>
          <p:cNvSpPr>
            <a:spLocks noGrp="1"/>
          </p:cNvSpPr>
          <p:nvPr>
            <p:ph type="sldNum" sz="quarter" idx="11"/>
          </p:nvPr>
        </p:nvSpPr>
        <p:spPr/>
        <p:txBody>
          <a:bodyPr/>
          <a:lstStyle>
            <a:lvl1pPr>
              <a:defRPr/>
            </a:lvl1pPr>
          </a:lstStyle>
          <a:p>
            <a:pPr>
              <a:defRPr/>
            </a:pPr>
            <a:fld id="{20A24548-9DF8-4DB6-B5E3-91724D388B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3465513" cy="9144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498850" y="1447800"/>
            <a:ext cx="5645150" cy="502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0" y="2362200"/>
            <a:ext cx="3465513" cy="411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63876267-D47A-4BA6-A681-B745C6862C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10200"/>
            <a:ext cx="5486400" cy="533400"/>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447800"/>
            <a:ext cx="54864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943600"/>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4E773BDE-E8FD-4A2C-A711-97536FF84D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0" y="1447800"/>
            <a:ext cx="9144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 Amitai Aviram.  All rights reserved.</a:t>
            </a:r>
            <a:endParaRPr lang="en-US" dirty="0"/>
          </a:p>
        </p:txBody>
      </p:sp>
      <p:sp>
        <p:nvSpPr>
          <p:cNvPr id="6" name="Slide Number Placeholder 5"/>
          <p:cNvSpPr>
            <a:spLocks noGrp="1"/>
          </p:cNvSpPr>
          <p:nvPr>
            <p:ph type="sldNum" sz="quarter" idx="4"/>
          </p:nvPr>
        </p:nvSpPr>
        <p:spPr>
          <a:xfrm>
            <a:off x="0" y="6492875"/>
            <a:ext cx="609600" cy="365125"/>
          </a:xfrm>
          <a:prstGeom prst="rect">
            <a:avLst/>
          </a:prstGeom>
        </p:spPr>
        <p:txBody>
          <a:bodyPr vert="horz" lIns="91440" tIns="45720" rIns="91440" bIns="45720" rtlCol="0" anchor="ctr"/>
          <a:lstStyle>
            <a:lvl1pPr algn="just" fontAlgn="auto">
              <a:spcBef>
                <a:spcPts val="0"/>
              </a:spcBef>
              <a:spcAft>
                <a:spcPts val="0"/>
              </a:spcAft>
              <a:defRPr sz="2000" b="1">
                <a:solidFill>
                  <a:schemeClr val="tx1">
                    <a:tint val="75000"/>
                  </a:schemeClr>
                </a:solidFill>
                <a:latin typeface="+mn-lt"/>
                <a:cs typeface="+mn-cs"/>
              </a:defRPr>
            </a:lvl1pPr>
          </a:lstStyle>
          <a:p>
            <a:pPr>
              <a:defRPr/>
            </a:pPr>
            <a:fld id="{459F7CA2-DB17-4190-A213-14FF9A619224}" type="slidenum">
              <a:rPr lang="en-US"/>
              <a:pPr>
                <a:defRPr/>
              </a:pPr>
              <a:t>‹#›</a:t>
            </a:fld>
            <a:endParaRPr lang="en-US" dirty="0"/>
          </a:p>
        </p:txBody>
      </p:sp>
      <p:cxnSp>
        <p:nvCxnSpPr>
          <p:cNvPr id="9" name="Straight Connector 8"/>
          <p:cNvCxnSpPr/>
          <p:nvPr userDrawn="1"/>
        </p:nvCxnSpPr>
        <p:spPr>
          <a:xfrm>
            <a:off x="0" y="1371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95400"/>
            <a:ext cx="914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53" r:id="rId1"/>
    <p:sldLayoutId id="2147484151" r:id="rId2"/>
    <p:sldLayoutId id="2147484152"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2" r:id="rId12"/>
  </p:sldLayoutIdLst>
  <p:timing>
    <p:tnLst>
      <p:par>
        <p:cTn id="1" dur="indefinite" restart="never" nodeType="tmRoot"/>
      </p:par>
    </p:tnLst>
  </p:timing>
  <p:hf hd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57200" algn="ctr" rtl="0" fontAlgn="base">
        <a:spcBef>
          <a:spcPct val="0"/>
        </a:spcBef>
        <a:spcAft>
          <a:spcPct val="0"/>
        </a:spcAft>
        <a:defRPr sz="3900">
          <a:solidFill>
            <a:schemeClr val="tx1"/>
          </a:solidFill>
          <a:latin typeface="Calibri" pitchFamily="34" charset="0"/>
        </a:defRPr>
      </a:lvl6pPr>
      <a:lvl7pPr marL="914400" algn="ctr" rtl="0" fontAlgn="base">
        <a:spcBef>
          <a:spcPct val="0"/>
        </a:spcBef>
        <a:spcAft>
          <a:spcPct val="0"/>
        </a:spcAft>
        <a:defRPr sz="3900">
          <a:solidFill>
            <a:schemeClr val="tx1"/>
          </a:solidFill>
          <a:latin typeface="Calibri" pitchFamily="34" charset="0"/>
        </a:defRPr>
      </a:lvl7pPr>
      <a:lvl8pPr marL="1371600" algn="ctr" rtl="0" fontAlgn="base">
        <a:spcBef>
          <a:spcPct val="0"/>
        </a:spcBef>
        <a:spcAft>
          <a:spcPct val="0"/>
        </a:spcAft>
        <a:defRPr sz="3900">
          <a:solidFill>
            <a:schemeClr val="tx1"/>
          </a:solidFill>
          <a:latin typeface="Calibri" pitchFamily="34" charset="0"/>
        </a:defRPr>
      </a:lvl8pPr>
      <a:lvl9pPr marL="1828800" algn="ctr" rtl="0" fontAlgn="base">
        <a:spcBef>
          <a:spcPct val="0"/>
        </a:spcBef>
        <a:spcAft>
          <a:spcPct val="0"/>
        </a:spcAft>
        <a:defRPr sz="39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1447800"/>
            <a:ext cx="7467600" cy="2362200"/>
          </a:xfrm>
        </p:spPr>
        <p:txBody>
          <a:bodyPr/>
          <a:lstStyle/>
          <a:p>
            <a:pPr eaLnBrk="1" hangingPunct="1"/>
            <a:r>
              <a:rPr lang="en-US" altLang="en-US" sz="3800" dirty="0" smtClean="0">
                <a:solidFill>
                  <a:srgbClr val="0070C0"/>
                </a:solidFill>
              </a:rPr>
              <a:t>Business strategy for lawyers</a:t>
            </a:r>
            <a:br>
              <a:rPr lang="en-US" altLang="en-US" sz="3800" dirty="0" smtClean="0">
                <a:solidFill>
                  <a:srgbClr val="0070C0"/>
                </a:solidFill>
              </a:rPr>
            </a:br>
            <a:r>
              <a:rPr lang="en-US" altLang="en-US" sz="2800" dirty="0" smtClean="0">
                <a:solidFill>
                  <a:srgbClr val="0070C0"/>
                </a:solidFill>
              </a:rPr>
              <a:t>Chapter 4:</a:t>
            </a:r>
            <a:r>
              <a:rPr lang="en-US" altLang="en-US" sz="2800" dirty="0" smtClean="0">
                <a:solidFill>
                  <a:srgbClr val="0070C0"/>
                </a:solidFill>
              </a:rPr>
              <a:t/>
            </a:r>
            <a:br>
              <a:rPr lang="en-US" altLang="en-US" sz="2800" dirty="0" smtClean="0">
                <a:solidFill>
                  <a:srgbClr val="0070C0"/>
                </a:solidFill>
              </a:rPr>
            </a:br>
            <a:r>
              <a:rPr lang="en-US" altLang="en-US" dirty="0" smtClean="0">
                <a:solidFill>
                  <a:srgbClr val="0070C0"/>
                </a:solidFill>
              </a:rPr>
              <a:t>Corporate finance</a:t>
            </a:r>
          </a:p>
        </p:txBody>
      </p:sp>
      <p:sp>
        <p:nvSpPr>
          <p:cNvPr id="12291" name="Rectangle 3"/>
          <p:cNvSpPr>
            <a:spLocks noGrp="1" noChangeArrowheads="1"/>
          </p:cNvSpPr>
          <p:nvPr>
            <p:ph type="subTitle" idx="1"/>
          </p:nvPr>
        </p:nvSpPr>
        <p:spPr>
          <a:xfrm>
            <a:off x="0" y="3810000"/>
            <a:ext cx="7467600" cy="2638425"/>
          </a:xfrm>
        </p:spPr>
        <p:txBody>
          <a:bodyPr/>
          <a:lstStyle/>
          <a:p>
            <a:pPr marL="1828800" eaLnBrk="1" hangingPunct="1">
              <a:lnSpc>
                <a:spcPct val="80000"/>
              </a:lnSpc>
              <a:defRPr/>
            </a:pPr>
            <a:r>
              <a:rPr lang="en-US" sz="2800" dirty="0" smtClean="0"/>
              <a:t>Prof. Amitai Aviram</a:t>
            </a:r>
          </a:p>
          <a:p>
            <a:pPr marL="1828800" eaLnBrk="1" hangingPunct="1">
              <a:lnSpc>
                <a:spcPct val="80000"/>
              </a:lnSpc>
              <a:defRPr/>
            </a:pPr>
            <a:r>
              <a:rPr lang="en-US" sz="1800" dirty="0" smtClean="0"/>
              <a:t>Aviram@illinois.edu</a:t>
            </a:r>
          </a:p>
          <a:p>
            <a:pPr marL="1828800" eaLnBrk="1" hangingPunct="1">
              <a:lnSpc>
                <a:spcPct val="80000"/>
              </a:lnSpc>
              <a:defRPr/>
            </a:pPr>
            <a:r>
              <a:rPr lang="en-US" sz="2800" dirty="0" smtClean="0"/>
              <a:t>University of Illinois College of Law</a:t>
            </a:r>
          </a:p>
          <a:p>
            <a:pPr marL="1828800" eaLnBrk="1" hangingPunct="1">
              <a:lnSpc>
                <a:spcPct val="80000"/>
              </a:lnSpc>
              <a:defRPr/>
            </a:pPr>
            <a:r>
              <a:rPr lang="en-US" sz="1800" dirty="0" smtClean="0"/>
              <a:t>Copyright </a:t>
            </a:r>
            <a:r>
              <a:rPr lang="en-US" sz="1800" dirty="0" smtClean="0">
                <a:latin typeface="Tahoma" pitchFamily="34" charset="0"/>
              </a:rPr>
              <a:t>©</a:t>
            </a:r>
            <a:r>
              <a:rPr lang="en-US" sz="1800" dirty="0" smtClean="0"/>
              <a:t> Amitai Aviram.  All Rights Reserved</a:t>
            </a:r>
          </a:p>
          <a:p>
            <a:pPr eaLnBrk="1" hangingPunct="1">
              <a:lnSpc>
                <a:spcPct val="80000"/>
              </a:lnSpc>
              <a:defRPr/>
            </a:pPr>
            <a:endParaRPr lang="en-US" sz="2000" b="1" u="sng" dirty="0" smtClean="0"/>
          </a:p>
          <a:p>
            <a:pPr eaLnBrk="1" hangingPunct="1">
              <a:lnSpc>
                <a:spcPct val="80000"/>
              </a:lnSpc>
              <a:defRPr/>
            </a:pPr>
            <a:endParaRPr lang="en-US" sz="2000" b="1" u="sng" dirty="0" smtClean="0"/>
          </a:p>
          <a:p>
            <a:pPr eaLnBrk="1" hangingPunct="1">
              <a:lnSpc>
                <a:spcPct val="80000"/>
              </a:lnSpc>
              <a:defRPr/>
            </a:pPr>
            <a:r>
              <a:rPr lang="en-US" sz="2800" b="1" u="sng" dirty="0" smtClean="0"/>
              <a:t>S14D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Calvin likes to live on the edge. He wants to invest so that he makes ten times what the S&amp;P 500 does. I.e.:</a:t>
            </a:r>
          </a:p>
          <a:p>
            <a:pPr lvl="1" eaLnBrk="1" hangingPunct="1">
              <a:spcBef>
                <a:spcPts val="0"/>
              </a:spcBef>
            </a:pPr>
            <a:r>
              <a:rPr lang="en-US" sz="2400" dirty="0" smtClean="0"/>
              <a:t>If S&amp;P 500 goes up 5%, Calvin profits 50%</a:t>
            </a:r>
          </a:p>
          <a:p>
            <a:pPr lvl="1" eaLnBrk="1" hangingPunct="1">
              <a:spcBef>
                <a:spcPts val="0"/>
              </a:spcBef>
            </a:pPr>
            <a:r>
              <a:rPr lang="en-US" sz="2400" dirty="0" smtClean="0"/>
              <a:t>If S&amp;P 500 goes down 5%, Calvin loses 50%</a:t>
            </a:r>
          </a:p>
          <a:p>
            <a:pPr eaLnBrk="1" hangingPunct="1">
              <a:spcBef>
                <a:spcPts val="0"/>
              </a:spcBef>
            </a:pPr>
            <a:r>
              <a:rPr lang="en-US" sz="2800" dirty="0" smtClean="0"/>
              <a:t>He borrows $100 from a bank;</a:t>
            </a:r>
            <a:br>
              <a:rPr lang="en-US" sz="2800" dirty="0" smtClean="0"/>
            </a:br>
            <a:r>
              <a:rPr lang="en-US" sz="2800" dirty="0" smtClean="0"/>
              <a:t>buys units in an S&amp;P 500 index fund</a:t>
            </a:r>
          </a:p>
          <a:p>
            <a:pPr lvl="1" eaLnBrk="1" hangingPunct="1">
              <a:spcBef>
                <a:spcPts val="0"/>
              </a:spcBef>
            </a:pPr>
            <a:r>
              <a:rPr lang="en-US" sz="2400" dirty="0" smtClean="0"/>
              <a:t>For simplicity, assume 0% interest</a:t>
            </a:r>
          </a:p>
          <a:p>
            <a:pPr eaLnBrk="1" hangingPunct="1">
              <a:spcBef>
                <a:spcPts val="0"/>
              </a:spcBef>
            </a:pPr>
            <a:r>
              <a:rPr lang="en-US" sz="2800" dirty="0" smtClean="0"/>
              <a:t>Bank holds as collateral:</a:t>
            </a:r>
          </a:p>
          <a:p>
            <a:pPr lvl="1" eaLnBrk="1" hangingPunct="1">
              <a:spcBef>
                <a:spcPts val="0"/>
              </a:spcBef>
            </a:pPr>
            <a:r>
              <a:rPr lang="en-US" sz="2400" dirty="0" smtClean="0"/>
              <a:t>The index fund units</a:t>
            </a:r>
          </a:p>
          <a:p>
            <a:pPr lvl="1" eaLnBrk="1" hangingPunct="1">
              <a:spcBef>
                <a:spcPts val="0"/>
              </a:spcBef>
            </a:pPr>
            <a:r>
              <a:rPr lang="en-US" sz="2400" dirty="0" smtClean="0"/>
              <a:t>$10 of Calvin’s own money (margin)</a:t>
            </a:r>
          </a:p>
        </p:txBody>
      </p:sp>
      <p:pic>
        <p:nvPicPr>
          <p:cNvPr id="11269" name="Picture 6" descr="0836220889"/>
          <p:cNvPicPr>
            <a:picLocks noChangeAspect="1" noChangeArrowheads="1"/>
          </p:cNvPicPr>
          <p:nvPr/>
        </p:nvPicPr>
        <p:blipFill>
          <a:blip r:embed="rId2" cstate="print"/>
          <a:srcRect/>
          <a:stretch>
            <a:fillRect/>
          </a:stretch>
        </p:blipFill>
        <p:spPr bwMode="auto">
          <a:xfrm>
            <a:off x="6199188" y="3124200"/>
            <a:ext cx="2897187" cy="3028950"/>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10</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
        <p:nvSpPr>
          <p:cNvPr id="9"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smtClean="0">
                <a:ln>
                  <a:noFill/>
                </a:ln>
                <a:solidFill>
                  <a:schemeClr val="tx1"/>
                </a:solidFill>
                <a:effectLst/>
                <a:uLnTx/>
                <a:uFillTx/>
                <a:latin typeface="+mj-lt"/>
                <a:ea typeface="+mj-ea"/>
                <a:cs typeface="+mj-cs"/>
              </a:rPr>
            </a:br>
            <a:r>
              <a:rPr kumimoji="0" lang="en-US" sz="3500" b="0" i="0" u="none" strike="noStrike" kern="1200" cap="none" spc="0" normalizeH="0" baseline="0" noProof="0" smtClean="0">
                <a:ln>
                  <a:noFill/>
                </a:ln>
                <a:solidFill>
                  <a:schemeClr val="tx1"/>
                </a:solidFill>
                <a:effectLst/>
                <a:uLnTx/>
                <a:uFillTx/>
                <a:latin typeface="+mj-lt"/>
                <a:ea typeface="+mj-ea"/>
                <a:cs typeface="+mj-cs"/>
              </a:rPr>
              <a:t>Investing to match the market</a:t>
            </a:r>
            <a:endParaRPr kumimoji="0" lang="en-US" sz="3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If S&amp;P 500 went up by 5%</a:t>
            </a:r>
          </a:p>
          <a:p>
            <a:pPr lvl="1" eaLnBrk="1" hangingPunct="1">
              <a:spcBef>
                <a:spcPts val="0"/>
              </a:spcBef>
            </a:pPr>
            <a:r>
              <a:rPr lang="en-US" sz="2400" dirty="0" smtClean="0"/>
              <a:t>Calvin sells units for $105</a:t>
            </a:r>
          </a:p>
          <a:p>
            <a:pPr lvl="1" eaLnBrk="1" hangingPunct="1">
              <a:spcBef>
                <a:spcPts val="0"/>
              </a:spcBef>
            </a:pPr>
            <a:r>
              <a:rPr lang="en-US" sz="2400" dirty="0" smtClean="0"/>
              <a:t>Pays back $100 for loan</a:t>
            </a:r>
          </a:p>
          <a:p>
            <a:pPr lvl="1" eaLnBrk="1" hangingPunct="1">
              <a:spcBef>
                <a:spcPts val="0"/>
              </a:spcBef>
            </a:pPr>
            <a:r>
              <a:rPr lang="en-US" sz="2400" dirty="0" smtClean="0"/>
              <a:t>Profit: $5 off of a $10 investment → 50%</a:t>
            </a:r>
          </a:p>
          <a:p>
            <a:pPr eaLnBrk="1" hangingPunct="1">
              <a:spcBef>
                <a:spcPts val="0"/>
              </a:spcBef>
            </a:pPr>
            <a:r>
              <a:rPr lang="en-US" sz="2800" dirty="0" smtClean="0"/>
              <a:t>If S&amp;P 500 went down by 5%</a:t>
            </a:r>
          </a:p>
          <a:p>
            <a:pPr lvl="1" eaLnBrk="1" hangingPunct="1">
              <a:spcBef>
                <a:spcPts val="0"/>
              </a:spcBef>
            </a:pPr>
            <a:r>
              <a:rPr lang="en-US" sz="2400" dirty="0" smtClean="0"/>
              <a:t>Calvin sells units for $95</a:t>
            </a:r>
          </a:p>
          <a:p>
            <a:pPr lvl="1" eaLnBrk="1" hangingPunct="1">
              <a:spcBef>
                <a:spcPts val="0"/>
              </a:spcBef>
            </a:pPr>
            <a:r>
              <a:rPr lang="en-US" sz="2400" dirty="0" smtClean="0"/>
              <a:t>Owes bank $100 for loan</a:t>
            </a:r>
          </a:p>
          <a:p>
            <a:pPr lvl="1" eaLnBrk="1" hangingPunct="1">
              <a:spcBef>
                <a:spcPts val="0"/>
              </a:spcBef>
            </a:pPr>
            <a:r>
              <a:rPr lang="en-US" sz="2400" dirty="0" smtClean="0"/>
              <a:t>Bank keeps $95 proceeds + $5 out of the margin</a:t>
            </a:r>
          </a:p>
          <a:p>
            <a:pPr lvl="1" eaLnBrk="1" hangingPunct="1">
              <a:spcBef>
                <a:spcPts val="0"/>
              </a:spcBef>
            </a:pPr>
            <a:r>
              <a:rPr lang="en-US" sz="2400" dirty="0" smtClean="0"/>
              <a:t>Profit: -$5 off of a $10 investment → -50%</a:t>
            </a:r>
          </a:p>
          <a:p>
            <a:pPr eaLnBrk="1" hangingPunct="1">
              <a:spcBef>
                <a:spcPts val="0"/>
              </a:spcBef>
            </a:pPr>
            <a:r>
              <a:rPr lang="en-US" sz="2800" dirty="0" smtClean="0">
                <a:solidFill>
                  <a:srgbClr val="FF0000"/>
                </a:solidFill>
              </a:rPr>
              <a:t>How much does this arrangement cost?</a:t>
            </a:r>
          </a:p>
          <a:p>
            <a:pPr eaLnBrk="1" hangingPunct="1">
              <a:spcBef>
                <a:spcPts val="0"/>
              </a:spcBef>
            </a:pPr>
            <a:r>
              <a:rPr lang="en-US" sz="2800" dirty="0" smtClean="0">
                <a:solidFill>
                  <a:srgbClr val="FF0000"/>
                </a:solidFill>
              </a:rPr>
              <a:t>Will it work in efficient capital markets?</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11</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smtClean="0">
                <a:ln>
                  <a:noFill/>
                </a:ln>
                <a:solidFill>
                  <a:schemeClr val="tx1"/>
                </a:solidFill>
                <a:effectLst/>
                <a:uLnTx/>
                <a:uFillTx/>
                <a:latin typeface="+mj-lt"/>
                <a:ea typeface="+mj-ea"/>
                <a:cs typeface="+mj-cs"/>
              </a:rPr>
            </a:br>
            <a:r>
              <a:rPr kumimoji="0" lang="en-US" sz="3500" b="0" i="0" u="none" strike="noStrike" kern="1200" cap="none" spc="0" normalizeH="0" baseline="0" noProof="0" smtClean="0">
                <a:ln>
                  <a:noFill/>
                </a:ln>
                <a:solidFill>
                  <a:schemeClr val="tx1"/>
                </a:solidFill>
                <a:effectLst/>
                <a:uLnTx/>
                <a:uFillTx/>
                <a:latin typeface="+mj-lt"/>
                <a:ea typeface="+mj-ea"/>
                <a:cs typeface="+mj-cs"/>
              </a:rPr>
              <a:t>Investing to match the market</a:t>
            </a:r>
            <a:endParaRPr kumimoji="0" lang="en-US" sz="3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idx="4294967295"/>
          </p:nvPr>
        </p:nvSpPr>
        <p:spPr>
          <a:xfrm>
            <a:off x="0" y="0"/>
            <a:ext cx="9144000" cy="1300162"/>
          </a:xfrm>
        </p:spPr>
        <p:txBody>
          <a:bodyPr/>
          <a:lstStyle/>
          <a:p>
            <a:pPr algn="ctr" eaLnBrk="1" hangingPunct="1"/>
            <a:r>
              <a:rPr lang="en-US" dirty="0" smtClean="0"/>
              <a:t>Capital markets</a:t>
            </a:r>
            <a:br>
              <a:rPr lang="en-US" dirty="0" smtClean="0"/>
            </a:br>
            <a:r>
              <a:rPr lang="en-US" sz="3500" dirty="0" smtClean="0"/>
              <a:t> Thinking of finance as a product</a:t>
            </a:r>
          </a:p>
        </p:txBody>
      </p:sp>
      <p:sp>
        <p:nvSpPr>
          <p:cNvPr id="13317"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400" dirty="0" smtClean="0"/>
              <a:t>Because investing to earn market’s </a:t>
            </a:r>
            <a:r>
              <a:rPr lang="en-US" sz="2400" dirty="0" err="1" smtClean="0"/>
              <a:t>RoE</a:t>
            </a:r>
            <a:r>
              <a:rPr lang="en-US" sz="2400" dirty="0" smtClean="0"/>
              <a:t> is “produced” differently than investing to beat the market, we should treat </a:t>
            </a:r>
            <a:r>
              <a:rPr lang="en-US" sz="2300" dirty="0" smtClean="0"/>
              <a:t>them as different markets, or at least different segments of market</a:t>
            </a:r>
          </a:p>
          <a:p>
            <a:pPr eaLnBrk="1" hangingPunct="1">
              <a:spcBef>
                <a:spcPts val="0"/>
              </a:spcBef>
            </a:pPr>
            <a:r>
              <a:rPr lang="en-US" sz="2400" dirty="0" smtClean="0"/>
              <a:t>Competition for providing market </a:t>
            </a:r>
            <a:r>
              <a:rPr lang="en-US" sz="2400" dirty="0" err="1" smtClean="0"/>
              <a:t>RoE</a:t>
            </a:r>
            <a:endParaRPr lang="en-US" sz="2400" dirty="0" smtClean="0"/>
          </a:p>
          <a:p>
            <a:pPr lvl="1" eaLnBrk="1" hangingPunct="1">
              <a:spcBef>
                <a:spcPts val="0"/>
              </a:spcBef>
            </a:pPr>
            <a:r>
              <a:rPr lang="en-US" sz="2000" dirty="0" smtClean="0"/>
              <a:t>Entry problem: anyone can make investments with same return (risk-adjusted) as market as a whole</a:t>
            </a:r>
          </a:p>
          <a:p>
            <a:pPr lvl="1" eaLnBrk="1" hangingPunct="1">
              <a:spcBef>
                <a:spcPts val="0"/>
              </a:spcBef>
            </a:pPr>
            <a:r>
              <a:rPr lang="en-US" sz="2000" dirty="0" smtClean="0"/>
              <a:t>Result: Low “price” (fees) (~0.1% per year on index mutual fund)</a:t>
            </a:r>
          </a:p>
          <a:p>
            <a:pPr lvl="1" eaLnBrk="1" hangingPunct="1">
              <a:spcBef>
                <a:spcPts val="0"/>
              </a:spcBef>
            </a:pPr>
            <a:r>
              <a:rPr lang="en-US" sz="2000" dirty="0" smtClean="0"/>
              <a:t>Fees cap supplier’s overhead (</a:t>
            </a:r>
            <a:r>
              <a:rPr lang="en-US" sz="2100" dirty="0" smtClean="0"/>
              <a:t>0.1% is not enough to attract talent)</a:t>
            </a:r>
          </a:p>
          <a:p>
            <a:pPr eaLnBrk="1" hangingPunct="1">
              <a:spcBef>
                <a:spcPts val="0"/>
              </a:spcBef>
            </a:pPr>
            <a:r>
              <a:rPr lang="en-US" sz="2400" dirty="0" smtClean="0"/>
              <a:t>Competition for providing above-market </a:t>
            </a:r>
            <a:r>
              <a:rPr lang="en-US" sz="2400" dirty="0" err="1" smtClean="0"/>
              <a:t>RoE</a:t>
            </a:r>
            <a:endParaRPr lang="en-US" sz="2400" dirty="0" smtClean="0"/>
          </a:p>
          <a:p>
            <a:pPr lvl="1" eaLnBrk="1" hangingPunct="1">
              <a:spcBef>
                <a:spcPts val="0"/>
              </a:spcBef>
            </a:pPr>
            <a:r>
              <a:rPr lang="en-US" sz="2000" dirty="0" smtClean="0"/>
              <a:t>ECMH: because everyone is trying to beat the market, any info that affects price of investment will immediately be incorporated into the price</a:t>
            </a:r>
          </a:p>
          <a:p>
            <a:pPr lvl="1" eaLnBrk="1" hangingPunct="1">
              <a:spcBef>
                <a:spcPts val="0"/>
              </a:spcBef>
            </a:pPr>
            <a:r>
              <a:rPr lang="en-US" sz="2000" dirty="0" smtClean="0"/>
              <a:t>So, challenge is to overcome ECMH &amp; earn above-market </a:t>
            </a:r>
            <a:r>
              <a:rPr lang="en-US" sz="2000" dirty="0" err="1" smtClean="0"/>
              <a:t>RoE</a:t>
            </a:r>
            <a:endParaRPr lang="en-US" sz="2000" dirty="0" smtClean="0"/>
          </a:p>
          <a:p>
            <a:pPr lvl="1" eaLnBrk="1" hangingPunct="1">
              <a:spcBef>
                <a:spcPts val="0"/>
              </a:spcBef>
            </a:pPr>
            <a:r>
              <a:rPr lang="en-US" sz="2000" dirty="0" smtClean="0"/>
              <a:t>To explore how, consider first some financial terminology…</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12</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In finance theory, the correlation between an investment &amp; the market is known as </a:t>
            </a:r>
            <a:r>
              <a:rPr lang="en-US" sz="2800" b="1" u="sng" dirty="0" smtClean="0"/>
              <a:t>Beta </a:t>
            </a:r>
            <a:r>
              <a:rPr lang="en-US" sz="2800" dirty="0" smtClean="0"/>
              <a:t>(</a:t>
            </a:r>
            <a:r>
              <a:rPr lang="el-GR" sz="2800" dirty="0" smtClean="0"/>
              <a:t>β</a:t>
            </a:r>
            <a:r>
              <a:rPr lang="en-US" sz="2800" dirty="0" smtClean="0"/>
              <a:t>)</a:t>
            </a:r>
            <a:endParaRPr lang="en-US" sz="2800" b="1" u="sng" dirty="0" smtClean="0"/>
          </a:p>
          <a:p>
            <a:pPr eaLnBrk="1" hangingPunct="1">
              <a:spcBef>
                <a:spcPts val="0"/>
              </a:spcBef>
            </a:pPr>
            <a:r>
              <a:rPr lang="el-GR" sz="2800" dirty="0" smtClean="0"/>
              <a:t>β</a:t>
            </a:r>
            <a:r>
              <a:rPr lang="en-US" sz="2800" dirty="0" smtClean="0"/>
              <a:t>=1: Investment acts exactly same as the market</a:t>
            </a:r>
          </a:p>
          <a:p>
            <a:pPr lvl="1" eaLnBrk="1" hangingPunct="1">
              <a:spcBef>
                <a:spcPts val="0"/>
              </a:spcBef>
            </a:pPr>
            <a:r>
              <a:rPr lang="en-US" sz="2400" dirty="0" smtClean="0"/>
              <a:t>E.g., an index fund aims to have </a:t>
            </a:r>
            <a:r>
              <a:rPr lang="el-GR" sz="2400" dirty="0" smtClean="0"/>
              <a:t>β</a:t>
            </a:r>
            <a:r>
              <a:rPr lang="en-US" sz="2400" dirty="0" smtClean="0"/>
              <a:t>=1</a:t>
            </a:r>
          </a:p>
          <a:p>
            <a:pPr eaLnBrk="1" hangingPunct="1">
              <a:spcBef>
                <a:spcPts val="0"/>
              </a:spcBef>
            </a:pPr>
            <a:r>
              <a:rPr lang="el-GR" sz="2800" dirty="0" smtClean="0"/>
              <a:t>β</a:t>
            </a:r>
            <a:r>
              <a:rPr lang="en-US" sz="2800" dirty="0" smtClean="0"/>
              <a:t>=10: Investment rises &amp; falls 10 times as much as the market</a:t>
            </a:r>
          </a:p>
          <a:p>
            <a:pPr lvl="1" eaLnBrk="1" hangingPunct="1">
              <a:spcBef>
                <a:spcPts val="0"/>
              </a:spcBef>
            </a:pPr>
            <a:r>
              <a:rPr lang="en-US" sz="2400" dirty="0" smtClean="0"/>
              <a:t>E.g., Calvin’s investment</a:t>
            </a:r>
          </a:p>
          <a:p>
            <a:pPr eaLnBrk="1" hangingPunct="1">
              <a:spcBef>
                <a:spcPts val="0"/>
              </a:spcBef>
            </a:pPr>
            <a:r>
              <a:rPr lang="el-GR" sz="2800" dirty="0" smtClean="0"/>
              <a:t>β</a:t>
            </a:r>
            <a:r>
              <a:rPr lang="en-US" sz="2800" dirty="0" smtClean="0"/>
              <a:t>=0: Investment is not correlated with the market at all</a:t>
            </a:r>
          </a:p>
          <a:p>
            <a:pPr lvl="1" eaLnBrk="1" hangingPunct="1">
              <a:spcBef>
                <a:spcPts val="0"/>
              </a:spcBef>
            </a:pPr>
            <a:r>
              <a:rPr lang="en-US" sz="2400" dirty="0" smtClean="0"/>
              <a:t>E.g., lottery ticket</a:t>
            </a:r>
          </a:p>
          <a:p>
            <a:pPr eaLnBrk="1" hangingPunct="1">
              <a:spcBef>
                <a:spcPts val="0"/>
              </a:spcBef>
            </a:pPr>
            <a:r>
              <a:rPr lang="el-GR" sz="2800" dirty="0" smtClean="0"/>
              <a:t>β</a:t>
            </a:r>
            <a:r>
              <a:rPr lang="en-US" sz="2800" dirty="0" smtClean="0"/>
              <a:t>=-1: Investment acts exactly opposite of the market</a:t>
            </a:r>
          </a:p>
          <a:p>
            <a:pPr lvl="1" eaLnBrk="1" hangingPunct="1">
              <a:spcBef>
                <a:spcPts val="0"/>
              </a:spcBef>
            </a:pPr>
            <a:r>
              <a:rPr lang="en-US" sz="2400" dirty="0" smtClean="0"/>
              <a:t>E.g., selling short S&amp;P index fund units</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13</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Beta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Beta return</a:t>
            </a:r>
          </a:p>
        </p:txBody>
      </p:sp>
      <p:sp>
        <p:nvSpPr>
          <p:cNvPr id="15365"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The beta return means the portion of the return</a:t>
            </a:r>
            <a:br>
              <a:rPr lang="en-US" sz="2800" dirty="0" smtClean="0"/>
            </a:br>
            <a:r>
              <a:rPr lang="en-US" sz="2800" dirty="0" smtClean="0"/>
              <a:t>that is explained by what the market as a whole did,</a:t>
            </a:r>
            <a:br>
              <a:rPr lang="en-US" sz="2800" dirty="0" smtClean="0"/>
            </a:br>
            <a:r>
              <a:rPr lang="en-US" sz="2800" dirty="0" smtClean="0"/>
              <a:t>adjusted for investment’s risk</a:t>
            </a:r>
          </a:p>
          <a:p>
            <a:pPr lvl="1" eaLnBrk="1" hangingPunct="1">
              <a:spcBef>
                <a:spcPts val="0"/>
              </a:spcBef>
            </a:pPr>
            <a:r>
              <a:rPr lang="en-US" sz="2400" dirty="0" smtClean="0"/>
              <a:t>I.e., the return that is cheap to create</a:t>
            </a:r>
          </a:p>
          <a:p>
            <a:pPr eaLnBrk="1" hangingPunct="1">
              <a:spcBef>
                <a:spcPts val="0"/>
              </a:spcBef>
            </a:pPr>
            <a:r>
              <a:rPr lang="en-US" sz="2800" dirty="0" smtClean="0"/>
              <a:t>Example: if the S&amp;P 500 went up 5%, then</a:t>
            </a:r>
          </a:p>
          <a:p>
            <a:pPr lvl="1" eaLnBrk="1" hangingPunct="1">
              <a:spcBef>
                <a:spcPts val="0"/>
              </a:spcBef>
            </a:pPr>
            <a:r>
              <a:rPr lang="en-US" dirty="0" smtClean="0"/>
              <a:t>the “beta return” for an investment with </a:t>
            </a:r>
            <a:r>
              <a:rPr lang="el-GR" dirty="0" smtClean="0"/>
              <a:t>β</a:t>
            </a:r>
            <a:r>
              <a:rPr lang="en-US" dirty="0" smtClean="0"/>
              <a:t>=1 is 5%</a:t>
            </a:r>
          </a:p>
          <a:p>
            <a:pPr lvl="2" eaLnBrk="1" hangingPunct="1">
              <a:spcBef>
                <a:spcPts val="0"/>
              </a:spcBef>
            </a:pPr>
            <a:r>
              <a:rPr lang="en-US" dirty="0" smtClean="0"/>
              <a:t>This is cheap to create, as Jane did</a:t>
            </a:r>
          </a:p>
          <a:p>
            <a:pPr lvl="1" eaLnBrk="1" hangingPunct="1">
              <a:spcBef>
                <a:spcPts val="0"/>
              </a:spcBef>
            </a:pPr>
            <a:r>
              <a:rPr lang="en-US" dirty="0" smtClean="0"/>
              <a:t>the “beta return” for an investment with </a:t>
            </a:r>
            <a:r>
              <a:rPr lang="el-GR" dirty="0" smtClean="0"/>
              <a:t>β</a:t>
            </a:r>
            <a:r>
              <a:rPr lang="en-US" dirty="0" smtClean="0"/>
              <a:t>=10 is 50%</a:t>
            </a:r>
          </a:p>
          <a:p>
            <a:pPr lvl="2" eaLnBrk="1" hangingPunct="1">
              <a:spcBef>
                <a:spcPts val="0"/>
              </a:spcBef>
            </a:pPr>
            <a:r>
              <a:rPr lang="en-US" dirty="0" smtClean="0"/>
              <a:t>This is cheap to create, as Calvin did</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14</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The portion of the return that is not explained by the market is called </a:t>
            </a:r>
            <a:r>
              <a:rPr lang="en-US" sz="2800" b="1" u="sng" dirty="0" smtClean="0"/>
              <a:t>Alpha</a:t>
            </a:r>
            <a:r>
              <a:rPr lang="en-US" sz="2800" dirty="0" smtClean="0"/>
              <a:t> (</a:t>
            </a:r>
            <a:r>
              <a:rPr lang="el-GR" sz="2800" dirty="0" smtClean="0"/>
              <a:t>α</a:t>
            </a:r>
            <a:r>
              <a:rPr lang="en-US" sz="2800" dirty="0" smtClean="0"/>
              <a:t>)</a:t>
            </a:r>
            <a:r>
              <a:rPr lang="en-US" sz="2000" dirty="0" smtClean="0"/>
              <a:t> (sometimes called “abnormal return”)</a:t>
            </a:r>
          </a:p>
          <a:p>
            <a:pPr marL="638175" lvl="2" indent="-342900" eaLnBrk="1" hangingPunct="1">
              <a:spcBef>
                <a:spcPts val="0"/>
              </a:spcBef>
              <a:buClr>
                <a:schemeClr val="tx2"/>
              </a:buClr>
            </a:pPr>
            <a:r>
              <a:rPr lang="en-US" sz="2400" dirty="0" smtClean="0"/>
              <a:t>This is the part of the return that requires expertise to create</a:t>
            </a:r>
          </a:p>
          <a:p>
            <a:pPr eaLnBrk="1" hangingPunct="1">
              <a:spcBef>
                <a:spcPts val="0"/>
              </a:spcBef>
            </a:pPr>
            <a:endParaRPr lang="en-US" sz="4800" dirty="0" smtClean="0"/>
          </a:p>
          <a:p>
            <a:pPr eaLnBrk="1" hangingPunct="1">
              <a:spcBef>
                <a:spcPts val="0"/>
              </a:spcBef>
            </a:pPr>
            <a:r>
              <a:rPr lang="en-US" sz="2800" dirty="0" smtClean="0"/>
              <a:t>A money manager earned a return of 20%. What is her </a:t>
            </a:r>
            <a:r>
              <a:rPr lang="el-GR" sz="2800" dirty="0" smtClean="0"/>
              <a:t>α</a:t>
            </a:r>
            <a:r>
              <a:rPr lang="en-US" sz="2800" dirty="0" smtClean="0"/>
              <a:t> if –</a:t>
            </a:r>
          </a:p>
          <a:p>
            <a:pPr lvl="1" eaLnBrk="1" hangingPunct="1">
              <a:spcBef>
                <a:spcPts val="0"/>
              </a:spcBef>
            </a:pPr>
            <a:r>
              <a:rPr lang="en-US" dirty="0" smtClean="0">
                <a:solidFill>
                  <a:srgbClr val="FF0000"/>
                </a:solidFill>
              </a:rPr>
              <a:t>the portfolio’s beta is 1?</a:t>
            </a:r>
          </a:p>
          <a:p>
            <a:pPr lvl="1" eaLnBrk="1" hangingPunct="1">
              <a:spcBef>
                <a:spcPts val="0"/>
              </a:spcBef>
            </a:pPr>
            <a:r>
              <a:rPr lang="en-US" dirty="0" smtClean="0">
                <a:solidFill>
                  <a:srgbClr val="FF0000"/>
                </a:solidFill>
              </a:rPr>
              <a:t>the portfolio’s beta is 10?</a:t>
            </a:r>
          </a:p>
          <a:p>
            <a:pPr eaLnBrk="1" hangingPunct="1">
              <a:spcBef>
                <a:spcPts val="0"/>
              </a:spcBef>
            </a:pPr>
            <a:r>
              <a:rPr lang="en-US" sz="2800" dirty="0" smtClean="0">
                <a:solidFill>
                  <a:srgbClr val="FF0000"/>
                </a:solidFill>
              </a:rPr>
              <a:t>Based on her performance, does she deserve a</a:t>
            </a:r>
            <a:br>
              <a:rPr lang="en-US" sz="2800" dirty="0" smtClean="0">
                <a:solidFill>
                  <a:srgbClr val="FF0000"/>
                </a:solidFill>
              </a:rPr>
            </a:br>
            <a:r>
              <a:rPr lang="en-US" sz="2800" dirty="0" smtClean="0">
                <a:solidFill>
                  <a:srgbClr val="FF0000"/>
                </a:solidFill>
              </a:rPr>
              <a:t>higher fee than what an index fund charges?</a:t>
            </a:r>
          </a:p>
        </p:txBody>
      </p:sp>
      <p:sp>
        <p:nvSpPr>
          <p:cNvPr id="16390" name="Rectangle 6"/>
          <p:cNvSpPr>
            <a:spLocks noChangeArrowheads="1"/>
          </p:cNvSpPr>
          <p:nvPr/>
        </p:nvSpPr>
        <p:spPr bwMode="auto">
          <a:xfrm>
            <a:off x="2209800" y="2819400"/>
            <a:ext cx="3124200" cy="533400"/>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16391" name="Rectangle 7"/>
          <p:cNvSpPr>
            <a:spLocks noChangeArrowheads="1"/>
          </p:cNvSpPr>
          <p:nvPr/>
        </p:nvSpPr>
        <p:spPr bwMode="auto">
          <a:xfrm>
            <a:off x="5334000" y="2819400"/>
            <a:ext cx="1600200" cy="53340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16392" name="Text Box 8"/>
          <p:cNvSpPr txBox="1">
            <a:spLocks noChangeArrowheads="1"/>
          </p:cNvSpPr>
          <p:nvPr/>
        </p:nvSpPr>
        <p:spPr bwMode="auto">
          <a:xfrm>
            <a:off x="3276600" y="2819400"/>
            <a:ext cx="914400" cy="457200"/>
          </a:xfrm>
          <a:prstGeom prst="rect">
            <a:avLst/>
          </a:prstGeom>
          <a:noFill/>
          <a:ln w="9525">
            <a:noFill/>
            <a:miter lim="800000"/>
            <a:headEnd/>
            <a:tailEnd/>
          </a:ln>
        </p:spPr>
        <p:txBody>
          <a:bodyPr>
            <a:spAutoFit/>
          </a:bodyPr>
          <a:lstStyle/>
          <a:p>
            <a:pPr algn="ctr">
              <a:spcBef>
                <a:spcPct val="50000"/>
              </a:spcBef>
            </a:pPr>
            <a:r>
              <a:rPr lang="en-US" sz="2400"/>
              <a:t>Beta</a:t>
            </a:r>
          </a:p>
        </p:txBody>
      </p:sp>
      <p:sp>
        <p:nvSpPr>
          <p:cNvPr id="16393" name="Text Box 9"/>
          <p:cNvSpPr txBox="1">
            <a:spLocks noChangeArrowheads="1"/>
          </p:cNvSpPr>
          <p:nvPr/>
        </p:nvSpPr>
        <p:spPr bwMode="auto">
          <a:xfrm>
            <a:off x="5562600" y="2819400"/>
            <a:ext cx="1066800" cy="457200"/>
          </a:xfrm>
          <a:prstGeom prst="rect">
            <a:avLst/>
          </a:prstGeom>
          <a:noFill/>
          <a:ln w="9525">
            <a:noFill/>
            <a:miter lim="800000"/>
            <a:headEnd/>
            <a:tailEnd/>
          </a:ln>
        </p:spPr>
        <p:txBody>
          <a:bodyPr>
            <a:spAutoFit/>
          </a:bodyPr>
          <a:lstStyle/>
          <a:p>
            <a:pPr algn="ctr">
              <a:spcBef>
                <a:spcPct val="50000"/>
              </a:spcBef>
            </a:pPr>
            <a:r>
              <a:rPr lang="en-US" sz="2400"/>
              <a:t>Alpha</a:t>
            </a:r>
          </a:p>
        </p:txBody>
      </p:sp>
      <p:sp>
        <p:nvSpPr>
          <p:cNvPr id="10" name="Slide Number Placeholder 9"/>
          <p:cNvSpPr>
            <a:spLocks noGrp="1"/>
          </p:cNvSpPr>
          <p:nvPr>
            <p:ph type="sldNum" sz="quarter" idx="11"/>
          </p:nvPr>
        </p:nvSpPr>
        <p:spPr/>
        <p:txBody>
          <a:bodyPr/>
          <a:lstStyle/>
          <a:p>
            <a:pPr>
              <a:defRPr/>
            </a:pPr>
            <a:fld id="{20A24548-9DF8-4DB6-B5E3-91724D388BD9}" type="slidenum">
              <a:rPr lang="en-US" smtClean="0"/>
              <a:pPr>
                <a:defRPr/>
              </a:pPr>
              <a:t>15</a:t>
            </a:fld>
            <a:endParaRPr lang="en-US"/>
          </a:p>
        </p:txBody>
      </p:sp>
      <p:sp>
        <p:nvSpPr>
          <p:cNvPr id="11" name="Footer Placeholder 10"/>
          <p:cNvSpPr>
            <a:spLocks noGrp="1"/>
          </p:cNvSpPr>
          <p:nvPr>
            <p:ph type="ftr" sz="quarter" idx="10"/>
          </p:nvPr>
        </p:nvSpPr>
        <p:spPr/>
        <p:txBody>
          <a:bodyPr/>
          <a:lstStyle/>
          <a:p>
            <a:pPr>
              <a:defRPr/>
            </a:pPr>
            <a:r>
              <a:rPr lang="en-US" smtClean="0"/>
              <a:t>© Amitai Aviram.  All rights reserved.</a:t>
            </a:r>
            <a:endParaRPr lang="en-US"/>
          </a:p>
        </p:txBody>
      </p:sp>
      <p:sp>
        <p:nvSpPr>
          <p:cNvPr id="12"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smtClean="0">
                <a:ln>
                  <a:noFill/>
                </a:ln>
                <a:solidFill>
                  <a:schemeClr val="tx1"/>
                </a:solidFill>
                <a:effectLst/>
                <a:uLnTx/>
                <a:uFillTx/>
                <a:latin typeface="+mj-lt"/>
                <a:ea typeface="+mj-ea"/>
                <a:cs typeface="+mj-cs"/>
              </a:rPr>
            </a:br>
            <a:r>
              <a:rPr kumimoji="0" lang="en-US" sz="3500" b="0" i="0" u="none" strike="noStrike" kern="1200" cap="none" spc="0" normalizeH="0" baseline="0" noProof="0" smtClean="0">
                <a:ln>
                  <a:noFill/>
                </a:ln>
                <a:solidFill>
                  <a:schemeClr val="tx1"/>
                </a:solidFill>
                <a:effectLst/>
                <a:uLnTx/>
                <a:uFillTx/>
                <a:latin typeface="+mj-lt"/>
                <a:ea typeface="+mj-ea"/>
                <a:cs typeface="+mj-cs"/>
              </a:rPr>
              <a:t>Alpha &amp; investment performance</a:t>
            </a:r>
            <a:endParaRPr kumimoji="0" lang="en-US" sz="3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Alpha &amp; investment performance</a:t>
            </a:r>
          </a:p>
        </p:txBody>
      </p:sp>
      <p:sp>
        <p:nvSpPr>
          <p:cNvPr id="17413" name="Rectangle 3"/>
          <p:cNvSpPr>
            <a:spLocks noGrp="1" noChangeArrowheads="1"/>
          </p:cNvSpPr>
          <p:nvPr>
            <p:ph type="body" idx="4294967295"/>
          </p:nvPr>
        </p:nvSpPr>
        <p:spPr>
          <a:xfrm>
            <a:off x="0" y="1447800"/>
            <a:ext cx="9144000" cy="5181600"/>
          </a:xfrm>
        </p:spPr>
        <p:txBody>
          <a:bodyPr/>
          <a:lstStyle/>
          <a:p>
            <a:pPr marL="571500" indent="-571500" eaLnBrk="1" hangingPunct="1">
              <a:spcBef>
                <a:spcPts val="0"/>
              </a:spcBef>
            </a:pPr>
            <a:r>
              <a:rPr lang="en-US" sz="2800" dirty="0" smtClean="0"/>
              <a:t>To know Alpha, you need to know </a:t>
            </a:r>
            <a:r>
              <a:rPr lang="el-GR" sz="2800" dirty="0" smtClean="0"/>
              <a:t>β</a:t>
            </a:r>
            <a:r>
              <a:rPr lang="en-US" sz="2800" dirty="0" smtClean="0"/>
              <a:t> (the risk of the investment)</a:t>
            </a:r>
          </a:p>
          <a:p>
            <a:pPr marL="839788" lvl="1" indent="-495300" eaLnBrk="1" hangingPunct="1">
              <a:spcBef>
                <a:spcPts val="0"/>
              </a:spcBef>
            </a:pPr>
            <a:r>
              <a:rPr lang="en-US" dirty="0" smtClean="0"/>
              <a:t>Infer </a:t>
            </a:r>
            <a:r>
              <a:rPr lang="el-GR" dirty="0" smtClean="0"/>
              <a:t>β</a:t>
            </a:r>
            <a:r>
              <a:rPr lang="en-US" dirty="0" smtClean="0"/>
              <a:t> from past behavior</a:t>
            </a:r>
          </a:p>
          <a:p>
            <a:pPr marL="1352550" lvl="2" indent="-438150" eaLnBrk="1" hangingPunct="1">
              <a:spcBef>
                <a:spcPts val="0"/>
              </a:spcBef>
            </a:pPr>
            <a:r>
              <a:rPr lang="en-US" dirty="0" smtClean="0"/>
              <a:t>But investments may act differently in the future</a:t>
            </a:r>
          </a:p>
          <a:p>
            <a:pPr marL="1352550" lvl="2" indent="-438150" eaLnBrk="1" hangingPunct="1">
              <a:spcBef>
                <a:spcPts val="0"/>
              </a:spcBef>
            </a:pPr>
            <a:r>
              <a:rPr lang="en-US" dirty="0" smtClean="0"/>
              <a:t>Also, new investments have no past record track</a:t>
            </a:r>
          </a:p>
          <a:p>
            <a:pPr marL="839788" lvl="1" indent="-495300" eaLnBrk="1" hangingPunct="1">
              <a:spcBef>
                <a:spcPts val="0"/>
              </a:spcBef>
            </a:pPr>
            <a:r>
              <a:rPr lang="en-US" dirty="0" smtClean="0"/>
              <a:t>Calculate </a:t>
            </a:r>
            <a:r>
              <a:rPr lang="el-GR" dirty="0" smtClean="0"/>
              <a:t>β</a:t>
            </a:r>
            <a:r>
              <a:rPr lang="en-US" dirty="0" smtClean="0"/>
              <a:t> for the past year &amp; pay at end of year</a:t>
            </a:r>
          </a:p>
          <a:p>
            <a:pPr marL="1352550" lvl="2" indent="-438150" eaLnBrk="1" hangingPunct="1">
              <a:spcBef>
                <a:spcPts val="0"/>
              </a:spcBef>
            </a:pPr>
            <a:r>
              <a:rPr lang="en-US" dirty="0" smtClean="0"/>
              <a:t>A single year may not be representative</a:t>
            </a:r>
          </a:p>
          <a:p>
            <a:pPr marL="839788" lvl="1" indent="-495300" eaLnBrk="1" hangingPunct="1">
              <a:spcBef>
                <a:spcPts val="0"/>
              </a:spcBef>
            </a:pPr>
            <a:r>
              <a:rPr lang="en-US" dirty="0" smtClean="0"/>
              <a:t>Calculate </a:t>
            </a:r>
            <a:r>
              <a:rPr lang="el-GR" dirty="0" smtClean="0"/>
              <a:t>β</a:t>
            </a:r>
            <a:r>
              <a:rPr lang="en-US" dirty="0" smtClean="0"/>
              <a:t> for the past 10 years &amp; pay then</a:t>
            </a:r>
          </a:p>
          <a:p>
            <a:pPr marL="1352550" lvl="2" indent="-438150" eaLnBrk="1" hangingPunct="1">
              <a:spcBef>
                <a:spcPts val="0"/>
              </a:spcBef>
            </a:pPr>
            <a:r>
              <a:rPr lang="en-US" dirty="0" smtClean="0"/>
              <a:t>But no money manager will wait that long to be paid</a:t>
            </a:r>
          </a:p>
          <a:p>
            <a:pPr marL="1352550" lvl="2" indent="-438150" eaLnBrk="1" hangingPunct="1">
              <a:spcBef>
                <a:spcPts val="0"/>
              </a:spcBef>
            </a:pPr>
            <a:r>
              <a:rPr lang="en-US" dirty="0" smtClean="0"/>
              <a:t>And few investors will invest for that long</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16</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Creating alpha</a:t>
            </a:r>
          </a:p>
        </p:txBody>
      </p:sp>
      <p:sp>
        <p:nvSpPr>
          <p:cNvPr id="18437" name="Rectangle 3"/>
          <p:cNvSpPr>
            <a:spLocks noGrp="1" noChangeArrowheads="1"/>
          </p:cNvSpPr>
          <p:nvPr>
            <p:ph type="body" idx="4294967295"/>
          </p:nvPr>
        </p:nvSpPr>
        <p:spPr>
          <a:xfrm>
            <a:off x="0" y="1447800"/>
            <a:ext cx="9144000" cy="5181599"/>
          </a:xfrm>
        </p:spPr>
        <p:txBody>
          <a:bodyPr/>
          <a:lstStyle/>
          <a:p>
            <a:pPr marL="571500" indent="-571500" eaLnBrk="1" hangingPunct="1">
              <a:spcBef>
                <a:spcPts val="0"/>
              </a:spcBef>
            </a:pPr>
            <a:r>
              <a:rPr lang="en-US" sz="2800" dirty="0" smtClean="0"/>
              <a:t>How do you earn an abnormal return (</a:t>
            </a:r>
            <a:r>
              <a:rPr lang="el-GR" sz="2800" dirty="0" smtClean="0"/>
              <a:t>α</a:t>
            </a:r>
            <a:r>
              <a:rPr lang="en-US" sz="2800" dirty="0" smtClean="0"/>
              <a:t>)?</a:t>
            </a:r>
          </a:p>
          <a:p>
            <a:pPr marL="839788" lvl="1" indent="-495300" eaLnBrk="1" hangingPunct="1">
              <a:spcBef>
                <a:spcPts val="0"/>
              </a:spcBef>
            </a:pPr>
            <a:r>
              <a:rPr lang="en-US" dirty="0" smtClean="0"/>
              <a:t>Creating a </a:t>
            </a:r>
            <a:r>
              <a:rPr lang="el-GR" dirty="0" smtClean="0"/>
              <a:t>β</a:t>
            </a:r>
            <a:r>
              <a:rPr lang="en-US" dirty="0" smtClean="0"/>
              <a:t> return is </a:t>
            </a:r>
            <a:r>
              <a:rPr lang="en-US" sz="2500" dirty="0" smtClean="0"/>
              <a:t>easy &amp; inexpensive</a:t>
            </a:r>
          </a:p>
          <a:p>
            <a:pPr marL="1352550" lvl="2" indent="-438150" eaLnBrk="1" hangingPunct="1">
              <a:spcBef>
                <a:spcPts val="0"/>
              </a:spcBef>
            </a:pPr>
            <a:r>
              <a:rPr lang="en-US" dirty="0" smtClean="0">
                <a:solidFill>
                  <a:srgbClr val="FF0000"/>
                </a:solidFill>
              </a:rPr>
              <a:t>How do you create a Beta return?</a:t>
            </a:r>
          </a:p>
          <a:p>
            <a:pPr marL="839788" lvl="1" indent="-495300" eaLnBrk="1" hangingPunct="1">
              <a:spcBef>
                <a:spcPts val="0"/>
              </a:spcBef>
            </a:pPr>
            <a:r>
              <a:rPr lang="en-US" dirty="0" smtClean="0"/>
              <a:t>But this means that it’s not enough money for an</a:t>
            </a:r>
            <a:br>
              <a:rPr lang="en-US" dirty="0" smtClean="0"/>
            </a:br>
            <a:r>
              <a:rPr lang="en-US" dirty="0" smtClean="0"/>
              <a:t>expert money manager</a:t>
            </a:r>
          </a:p>
          <a:p>
            <a:pPr marL="839788" lvl="1" indent="-495300" eaLnBrk="1" hangingPunct="1">
              <a:spcBef>
                <a:spcPts val="0"/>
              </a:spcBef>
            </a:pPr>
            <a:r>
              <a:rPr lang="en-US" dirty="0" smtClean="0"/>
              <a:t>To justify high fees, a money manager needs to create an alpha return</a:t>
            </a:r>
          </a:p>
          <a:p>
            <a:pPr marL="571500" indent="-571500" eaLnBrk="1" hangingPunct="1">
              <a:spcBef>
                <a:spcPts val="0"/>
              </a:spcBef>
            </a:pPr>
            <a:endParaRPr lang="en-US" sz="2800" dirty="0" smtClean="0"/>
          </a:p>
          <a:p>
            <a:pPr marL="571500" indent="-571500" eaLnBrk="1" hangingPunct="1">
              <a:spcBef>
                <a:spcPts val="0"/>
              </a:spcBef>
            </a:pPr>
            <a:r>
              <a:rPr lang="en-US" sz="2800" dirty="0" smtClean="0"/>
              <a:t>Three ways to create alpha…</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17</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Creating alpha</a:t>
            </a:r>
          </a:p>
        </p:txBody>
      </p:sp>
      <p:sp>
        <p:nvSpPr>
          <p:cNvPr id="19461" name="Rectangle 3"/>
          <p:cNvSpPr>
            <a:spLocks noGrp="1" noChangeArrowheads="1"/>
          </p:cNvSpPr>
          <p:nvPr>
            <p:ph type="body" idx="4294967295"/>
          </p:nvPr>
        </p:nvSpPr>
        <p:spPr>
          <a:xfrm>
            <a:off x="0" y="1447800"/>
            <a:ext cx="9144000" cy="5181600"/>
          </a:xfrm>
        </p:spPr>
        <p:txBody>
          <a:bodyPr/>
          <a:lstStyle/>
          <a:p>
            <a:pPr marL="571500" indent="-571500" eaLnBrk="1" hangingPunct="1">
              <a:spcBef>
                <a:spcPts val="0"/>
              </a:spcBef>
              <a:buFont typeface="Wingdings" pitchFamily="2" charset="2"/>
              <a:buAutoNum type="arabicPeriod"/>
            </a:pPr>
            <a:r>
              <a:rPr lang="en-US" sz="2800" b="1" dirty="0" smtClean="0"/>
              <a:t>Entrepreneurship</a:t>
            </a:r>
          </a:p>
          <a:p>
            <a:pPr marL="571500" indent="-571500" eaLnBrk="1" hangingPunct="1">
              <a:spcBef>
                <a:spcPts val="0"/>
              </a:spcBef>
            </a:pPr>
            <a:r>
              <a:rPr lang="en-US" sz="2800" dirty="0" smtClean="0"/>
              <a:t>Control the enterprise &amp; make it work better.  E.g.</a:t>
            </a:r>
          </a:p>
          <a:p>
            <a:pPr marL="839788" lvl="1" indent="-495300" eaLnBrk="1" hangingPunct="1">
              <a:spcBef>
                <a:spcPts val="0"/>
              </a:spcBef>
            </a:pPr>
            <a:r>
              <a:rPr lang="en-US" sz="2400" dirty="0" smtClean="0"/>
              <a:t>Venture capitalism: take an inventor &amp; idea and turn into professionally run business</a:t>
            </a:r>
          </a:p>
          <a:p>
            <a:pPr marL="839788" lvl="1" indent="-495300" eaLnBrk="1" hangingPunct="1">
              <a:spcBef>
                <a:spcPts val="0"/>
              </a:spcBef>
            </a:pPr>
            <a:r>
              <a:rPr lang="en-US" sz="2400" dirty="0" smtClean="0"/>
              <a:t>Shareholder activism: buy unpopular (cheap) company, replace its management with one that the market trusts more, sell when prices rise</a:t>
            </a:r>
          </a:p>
          <a:p>
            <a:pPr marL="571500" indent="-571500" eaLnBrk="1" hangingPunct="1">
              <a:spcBef>
                <a:spcPts val="0"/>
              </a:spcBef>
            </a:pPr>
            <a:r>
              <a:rPr lang="en-US" sz="2800" b="1" dirty="0" smtClean="0"/>
              <a:t>Why aren’t profits competed away?</a:t>
            </a:r>
          </a:p>
          <a:p>
            <a:pPr marL="839788" lvl="1" indent="-495300" eaLnBrk="1" hangingPunct="1">
              <a:spcBef>
                <a:spcPts val="0"/>
              </a:spcBef>
            </a:pPr>
            <a:r>
              <a:rPr lang="en-US" sz="2400" dirty="0" smtClean="0"/>
              <a:t>Requires continuous, active involvement</a:t>
            </a:r>
          </a:p>
          <a:p>
            <a:pPr marL="1352550" lvl="2" indent="-438150" eaLnBrk="1" hangingPunct="1">
              <a:spcBef>
                <a:spcPts val="0"/>
              </a:spcBef>
            </a:pPr>
            <a:r>
              <a:rPr lang="en-US" sz="2100" dirty="0" smtClean="0"/>
              <a:t>Limits manager to a small number of ventures</a:t>
            </a:r>
          </a:p>
          <a:p>
            <a:pPr marL="839788" lvl="1" indent="-495300" eaLnBrk="1" hangingPunct="1">
              <a:spcBef>
                <a:spcPts val="0"/>
              </a:spcBef>
            </a:pPr>
            <a:r>
              <a:rPr lang="en-US" sz="2400" dirty="0" smtClean="0"/>
              <a:t>Requires new ideas</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18</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Creating alpha</a:t>
            </a:r>
          </a:p>
        </p:txBody>
      </p:sp>
      <p:sp>
        <p:nvSpPr>
          <p:cNvPr id="20485" name="Rectangle 3"/>
          <p:cNvSpPr>
            <a:spLocks noGrp="1" noChangeArrowheads="1"/>
          </p:cNvSpPr>
          <p:nvPr>
            <p:ph type="body" idx="4294967295"/>
          </p:nvPr>
        </p:nvSpPr>
        <p:spPr>
          <a:xfrm>
            <a:off x="0" y="1447800"/>
            <a:ext cx="9144000" cy="5184775"/>
          </a:xfrm>
        </p:spPr>
        <p:txBody>
          <a:bodyPr/>
          <a:lstStyle/>
          <a:p>
            <a:pPr marL="571500" indent="-571500" eaLnBrk="1" hangingPunct="1">
              <a:spcBef>
                <a:spcPts val="0"/>
              </a:spcBef>
              <a:buFont typeface="Wingdings" pitchFamily="2" charset="2"/>
              <a:buAutoNum type="arabicPeriod" startAt="2"/>
            </a:pPr>
            <a:r>
              <a:rPr lang="en-US" sz="2800" b="1" dirty="0" smtClean="0"/>
              <a:t>Valuation</a:t>
            </a:r>
          </a:p>
          <a:p>
            <a:pPr marL="571500" indent="-571500" eaLnBrk="1" hangingPunct="1">
              <a:spcBef>
                <a:spcPts val="0"/>
              </a:spcBef>
            </a:pPr>
            <a:r>
              <a:rPr lang="en-US" sz="2800" dirty="0" smtClean="0"/>
              <a:t>Identify underpriced investments &amp; invest in them</a:t>
            </a:r>
          </a:p>
          <a:p>
            <a:pPr marL="571500" indent="-571500" eaLnBrk="1" hangingPunct="1">
              <a:spcBef>
                <a:spcPts val="0"/>
              </a:spcBef>
            </a:pPr>
            <a:r>
              <a:rPr lang="en-US" sz="2800" dirty="0" smtClean="0"/>
              <a:t>Requires </a:t>
            </a:r>
            <a:r>
              <a:rPr lang="en-US" sz="2800" b="1" u="sng" dirty="0" smtClean="0"/>
              <a:t>market efficiency &lt; strong</a:t>
            </a:r>
          </a:p>
          <a:p>
            <a:pPr marL="839788" lvl="1" indent="-495300" eaLnBrk="1" hangingPunct="1">
              <a:spcBef>
                <a:spcPts val="0"/>
              </a:spcBef>
            </a:pPr>
            <a:r>
              <a:rPr lang="en-US" sz="2400" dirty="0" smtClean="0"/>
              <a:t>Less liquid markets (few buyers/sellers); or</a:t>
            </a:r>
          </a:p>
          <a:p>
            <a:pPr marL="839788" lvl="1" indent="-495300" eaLnBrk="1" hangingPunct="1">
              <a:spcBef>
                <a:spcPts val="0"/>
              </a:spcBef>
            </a:pPr>
            <a:r>
              <a:rPr lang="en-US" sz="2400" dirty="0" smtClean="0"/>
              <a:t>Faster trading technology than rivals</a:t>
            </a:r>
          </a:p>
          <a:p>
            <a:pPr marL="571500" indent="-571500" eaLnBrk="1" hangingPunct="1">
              <a:spcBef>
                <a:spcPts val="0"/>
              </a:spcBef>
            </a:pPr>
            <a:r>
              <a:rPr lang="en-US" sz="2800" dirty="0" smtClean="0"/>
              <a:t>Also requires better </a:t>
            </a:r>
            <a:r>
              <a:rPr lang="en-US" sz="2800" b="1" u="sng" dirty="0" smtClean="0"/>
              <a:t>valuation skills</a:t>
            </a:r>
            <a:r>
              <a:rPr lang="en-US" sz="2800" dirty="0" smtClean="0"/>
              <a:t> than rivals</a:t>
            </a:r>
            <a:endParaRPr lang="en-US" sz="2800" dirty="0" smtClean="0">
              <a:solidFill>
                <a:srgbClr val="FF0000"/>
              </a:solidFill>
            </a:endParaRPr>
          </a:p>
          <a:p>
            <a:pPr marL="839788" lvl="1" indent="-495300" eaLnBrk="1" hangingPunct="1">
              <a:spcBef>
                <a:spcPts val="0"/>
              </a:spcBef>
            </a:pPr>
            <a:r>
              <a:rPr lang="en-US" sz="2400" dirty="0" smtClean="0"/>
              <a:t>Nonpublic information (w/o it, </a:t>
            </a:r>
            <a:r>
              <a:rPr lang="en-US" sz="2400" dirty="0" err="1" smtClean="0"/>
              <a:t>mkt</a:t>
            </a:r>
            <a:r>
              <a:rPr lang="en-US" sz="2400" dirty="0" smtClean="0"/>
              <a:t> </a:t>
            </a:r>
            <a:r>
              <a:rPr lang="en-US" sz="2400" dirty="0" err="1" smtClean="0"/>
              <a:t>eff</a:t>
            </a:r>
            <a:r>
              <a:rPr lang="en-US" sz="2400" dirty="0" smtClean="0"/>
              <a:t> must be &lt;semi-strong)</a:t>
            </a:r>
          </a:p>
          <a:p>
            <a:pPr marL="839788" lvl="1" indent="-495300" eaLnBrk="1" hangingPunct="1">
              <a:spcBef>
                <a:spcPts val="0"/>
              </a:spcBef>
            </a:pPr>
            <a:r>
              <a:rPr lang="en-US" sz="2400" dirty="0" smtClean="0"/>
              <a:t>Better analysis skills</a:t>
            </a:r>
          </a:p>
          <a:p>
            <a:pPr marL="571500" indent="-571500" eaLnBrk="1" hangingPunct="1">
              <a:spcBef>
                <a:spcPts val="0"/>
              </a:spcBef>
            </a:pPr>
            <a:r>
              <a:rPr lang="en-US" sz="2800" b="1" dirty="0" smtClean="0"/>
              <a:t>Why aren’t profits competed away?</a:t>
            </a:r>
          </a:p>
          <a:p>
            <a:pPr marL="839788" lvl="1" indent="-495300" eaLnBrk="1" hangingPunct="1">
              <a:spcBef>
                <a:spcPts val="0"/>
              </a:spcBef>
            </a:pPr>
            <a:r>
              <a:rPr lang="en-US" sz="2400" dirty="0" smtClean="0"/>
              <a:t>Scale of investment</a:t>
            </a:r>
          </a:p>
          <a:p>
            <a:pPr marL="1352550" lvl="2" indent="-438150" eaLnBrk="1" hangingPunct="1">
              <a:spcBef>
                <a:spcPts val="0"/>
              </a:spcBef>
            </a:pPr>
            <a:r>
              <a:rPr lang="en-US" sz="2100" dirty="0" smtClean="0"/>
              <a:t>Requires significant investment in collecting/analyzing info</a:t>
            </a:r>
          </a:p>
          <a:p>
            <a:pPr marL="839788" lvl="1" indent="-495300" eaLnBrk="1" hangingPunct="1">
              <a:spcBef>
                <a:spcPts val="0"/>
              </a:spcBef>
            </a:pPr>
            <a:r>
              <a:rPr lang="en-US" sz="2400" dirty="0" smtClean="0"/>
              <a:t>Time scope of investment </a:t>
            </a:r>
            <a:r>
              <a:rPr lang="en-US" sz="2000" dirty="0" smtClean="0"/>
              <a:t>(Harder to exit an illiquid investment)</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19</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Business strategy &amp; finance</a:t>
            </a:r>
            <a:br>
              <a:rPr lang="en-US" dirty="0" smtClean="0"/>
            </a:br>
            <a:r>
              <a:rPr lang="en-US" sz="2700" dirty="0" smtClean="0"/>
              <a:t>Business managers compete in three markets</a:t>
            </a:r>
          </a:p>
        </p:txBody>
      </p:sp>
      <p:sp>
        <p:nvSpPr>
          <p:cNvPr id="4101" name="Rectangle 3"/>
          <p:cNvSpPr>
            <a:spLocks noGrp="1" noChangeArrowheads="1"/>
          </p:cNvSpPr>
          <p:nvPr>
            <p:ph type="body" idx="4294967295"/>
          </p:nvPr>
        </p:nvSpPr>
        <p:spPr>
          <a:xfrm>
            <a:off x="0" y="1447800"/>
            <a:ext cx="9144000" cy="5181600"/>
          </a:xfrm>
        </p:spPr>
        <p:txBody>
          <a:bodyPr/>
          <a:lstStyle/>
          <a:p>
            <a:pPr eaLnBrk="1" hangingPunct="1"/>
            <a:r>
              <a:rPr lang="en-US" sz="2800" dirty="0" smtClean="0"/>
              <a:t>Market for corporate control</a:t>
            </a:r>
          </a:p>
          <a:p>
            <a:pPr lvl="1" eaLnBrk="1" hangingPunct="1"/>
            <a:r>
              <a:rPr lang="en-US" sz="2400" dirty="0" smtClean="0"/>
              <a:t>Maintaining their position in the firm</a:t>
            </a:r>
          </a:p>
          <a:p>
            <a:pPr eaLnBrk="1" hangingPunct="1"/>
            <a:r>
              <a:rPr lang="en-US" sz="2800" dirty="0" smtClean="0"/>
              <a:t>Product markets</a:t>
            </a:r>
          </a:p>
          <a:p>
            <a:pPr lvl="1" eaLnBrk="1" hangingPunct="1"/>
            <a:r>
              <a:rPr lang="en-US" sz="2400" dirty="0" smtClean="0"/>
              <a:t>Maximizing the firm’s profits</a:t>
            </a:r>
          </a:p>
          <a:p>
            <a:pPr eaLnBrk="1" hangingPunct="1"/>
            <a:r>
              <a:rPr lang="en-US" sz="2800" dirty="0" smtClean="0"/>
              <a:t>Capital markets</a:t>
            </a:r>
          </a:p>
          <a:p>
            <a:pPr lvl="1" eaLnBrk="1" hangingPunct="1"/>
            <a:r>
              <a:rPr lang="en-US" sz="2400" dirty="0" smtClean="0"/>
              <a:t>Raising money for the firm from investors</a:t>
            </a:r>
          </a:p>
        </p:txBody>
      </p:sp>
      <p:sp>
        <p:nvSpPr>
          <p:cNvPr id="4102" name="Rectangle 4"/>
          <p:cNvSpPr>
            <a:spLocks noChangeArrowheads="1"/>
          </p:cNvSpPr>
          <p:nvPr/>
        </p:nvSpPr>
        <p:spPr bwMode="auto">
          <a:xfrm>
            <a:off x="34925" y="1524000"/>
            <a:ext cx="6697663" cy="885825"/>
          </a:xfrm>
          <a:prstGeom prst="rect">
            <a:avLst/>
          </a:prstGeom>
          <a:noFill/>
          <a:ln w="19050">
            <a:solidFill>
              <a:srgbClr val="FF0000"/>
            </a:solidFill>
            <a:miter lim="800000"/>
            <a:headEnd/>
            <a:tailEnd/>
          </a:ln>
        </p:spPr>
        <p:txBody>
          <a:bodyPr wrap="none" anchor="ctr"/>
          <a:lstStyle/>
          <a:p>
            <a:endParaRPr lang="en-US"/>
          </a:p>
        </p:txBody>
      </p:sp>
      <p:sp>
        <p:nvSpPr>
          <p:cNvPr id="4103" name="AutoShape 5"/>
          <p:cNvSpPr>
            <a:spLocks/>
          </p:cNvSpPr>
          <p:nvPr/>
        </p:nvSpPr>
        <p:spPr bwMode="auto">
          <a:xfrm>
            <a:off x="6804025" y="1528763"/>
            <a:ext cx="504825" cy="909637"/>
          </a:xfrm>
          <a:prstGeom prst="rightBrace">
            <a:avLst>
              <a:gd name="adj1" fmla="val 16274"/>
              <a:gd name="adj2" fmla="val 50000"/>
            </a:avLst>
          </a:prstGeom>
          <a:noFill/>
          <a:ln w="9525">
            <a:solidFill>
              <a:schemeClr val="tx1"/>
            </a:solidFill>
            <a:round/>
            <a:headEnd/>
            <a:tailEnd/>
          </a:ln>
        </p:spPr>
        <p:txBody>
          <a:bodyPr wrap="none" anchor="ctr"/>
          <a:lstStyle/>
          <a:p>
            <a:endParaRPr lang="en-US"/>
          </a:p>
        </p:txBody>
      </p:sp>
      <p:sp>
        <p:nvSpPr>
          <p:cNvPr id="4104" name="Text Box 6"/>
          <p:cNvSpPr txBox="1">
            <a:spLocks noChangeArrowheads="1"/>
          </p:cNvSpPr>
          <p:nvPr/>
        </p:nvSpPr>
        <p:spPr bwMode="auto">
          <a:xfrm>
            <a:off x="7235825" y="1600200"/>
            <a:ext cx="1692275" cy="733425"/>
          </a:xfrm>
          <a:prstGeom prst="rect">
            <a:avLst/>
          </a:prstGeom>
          <a:noFill/>
          <a:ln w="9525">
            <a:noFill/>
            <a:miter lim="800000"/>
            <a:headEnd/>
            <a:tailEnd/>
          </a:ln>
        </p:spPr>
        <p:txBody>
          <a:bodyPr>
            <a:spAutoFit/>
          </a:bodyPr>
          <a:lstStyle/>
          <a:p>
            <a:pPr algn="ctr">
              <a:spcBef>
                <a:spcPct val="50000"/>
              </a:spcBef>
            </a:pPr>
            <a:r>
              <a:rPr lang="en-US" sz="2100" dirty="0"/>
              <a:t>Addressed in BA2</a:t>
            </a:r>
          </a:p>
        </p:txBody>
      </p:sp>
      <p:pic>
        <p:nvPicPr>
          <p:cNvPr id="4105" name="Picture 7" descr="poor-ceo"/>
          <p:cNvPicPr>
            <a:picLocks noChangeAspect="1" noChangeArrowheads="1"/>
          </p:cNvPicPr>
          <p:nvPr/>
        </p:nvPicPr>
        <p:blipFill>
          <a:blip r:embed="rId2" cstate="print"/>
          <a:srcRect/>
          <a:stretch>
            <a:fillRect/>
          </a:stretch>
        </p:blipFill>
        <p:spPr bwMode="auto">
          <a:xfrm>
            <a:off x="6475413" y="2708275"/>
            <a:ext cx="2633662" cy="3241675"/>
          </a:xfrm>
          <a:prstGeom prst="rect">
            <a:avLst/>
          </a:prstGeom>
          <a:noFill/>
          <a:ln w="9525">
            <a:noFill/>
            <a:miter lim="800000"/>
            <a:headEnd/>
            <a:tailEnd/>
          </a:ln>
        </p:spPr>
      </p:pic>
      <p:sp>
        <p:nvSpPr>
          <p:cNvPr id="10" name="Slide Number Placeholder 9"/>
          <p:cNvSpPr>
            <a:spLocks noGrp="1"/>
          </p:cNvSpPr>
          <p:nvPr>
            <p:ph type="sldNum" sz="quarter" idx="11"/>
          </p:nvPr>
        </p:nvSpPr>
        <p:spPr/>
        <p:txBody>
          <a:bodyPr/>
          <a:lstStyle/>
          <a:p>
            <a:pPr>
              <a:defRPr/>
            </a:pPr>
            <a:fld id="{20A24548-9DF8-4DB6-B5E3-91724D388BD9}" type="slidenum">
              <a:rPr lang="en-US" smtClean="0"/>
              <a:pPr>
                <a:defRPr/>
              </a:pPr>
              <a:t>2</a:t>
            </a:fld>
            <a:endParaRPr lang="en-US"/>
          </a:p>
        </p:txBody>
      </p:sp>
      <p:sp>
        <p:nvSpPr>
          <p:cNvPr id="11" name="Footer Placeholder 10"/>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Creating alpha</a:t>
            </a:r>
          </a:p>
        </p:txBody>
      </p:sp>
      <p:sp>
        <p:nvSpPr>
          <p:cNvPr id="21509" name="Rectangle 3"/>
          <p:cNvSpPr>
            <a:spLocks noGrp="1" noChangeArrowheads="1"/>
          </p:cNvSpPr>
          <p:nvPr>
            <p:ph type="body" idx="4294967295"/>
          </p:nvPr>
        </p:nvSpPr>
        <p:spPr>
          <a:xfrm>
            <a:off x="0" y="1447800"/>
            <a:ext cx="9144000" cy="5181599"/>
          </a:xfrm>
        </p:spPr>
        <p:txBody>
          <a:bodyPr/>
          <a:lstStyle/>
          <a:p>
            <a:pPr marL="571500" indent="-571500" eaLnBrk="1" hangingPunct="1">
              <a:spcBef>
                <a:spcPts val="0"/>
              </a:spcBef>
              <a:buFont typeface="Wingdings" pitchFamily="2" charset="2"/>
              <a:buAutoNum type="arabicPeriod" startAt="3"/>
            </a:pPr>
            <a:r>
              <a:rPr lang="en-US" sz="2800" b="1" dirty="0" smtClean="0"/>
              <a:t>Financial engineering</a:t>
            </a:r>
          </a:p>
          <a:p>
            <a:pPr marL="571500" indent="-571500" eaLnBrk="1" hangingPunct="1">
              <a:spcBef>
                <a:spcPts val="0"/>
              </a:spcBef>
            </a:pPr>
            <a:r>
              <a:rPr lang="en-US" sz="2800" dirty="0" smtClean="0"/>
              <a:t>Improve efficiency of firm’s use of capital; or -</a:t>
            </a:r>
          </a:p>
          <a:p>
            <a:pPr marL="571500" indent="-571500" eaLnBrk="1" hangingPunct="1">
              <a:spcBef>
                <a:spcPts val="0"/>
              </a:spcBef>
            </a:pPr>
            <a:r>
              <a:rPr lang="en-US" sz="2800" dirty="0" smtClean="0"/>
              <a:t>Create new financial products appealing to investors</a:t>
            </a:r>
          </a:p>
          <a:p>
            <a:pPr marL="839788" lvl="1" indent="-495300" eaLnBrk="1" hangingPunct="1">
              <a:spcBef>
                <a:spcPts val="0"/>
              </a:spcBef>
            </a:pPr>
            <a:r>
              <a:rPr lang="en-US" sz="2400" dirty="0" smtClean="0"/>
              <a:t>Example: Mutual funds. Before mutual funds, middle class investors were unable to diversify, and so bore a higher risk</a:t>
            </a:r>
          </a:p>
          <a:p>
            <a:pPr marL="1352550" lvl="2" indent="-438150" eaLnBrk="1" hangingPunct="1">
              <a:spcBef>
                <a:spcPts val="0"/>
              </a:spcBef>
            </a:pPr>
            <a:r>
              <a:rPr lang="en-US" sz="2200" dirty="0" smtClean="0"/>
              <a:t>Investors pay in fees some of the costs the funds save them</a:t>
            </a:r>
          </a:p>
          <a:p>
            <a:pPr marL="571500" indent="-571500" eaLnBrk="1" hangingPunct="1">
              <a:spcBef>
                <a:spcPts val="0"/>
              </a:spcBef>
            </a:pPr>
            <a:r>
              <a:rPr lang="en-US" sz="2800" b="1" dirty="0" smtClean="0"/>
              <a:t>Why aren’t profits competed away?</a:t>
            </a:r>
          </a:p>
          <a:p>
            <a:pPr marL="839788" lvl="1" indent="-495300" eaLnBrk="1" hangingPunct="1">
              <a:spcBef>
                <a:spcPts val="0"/>
              </a:spcBef>
            </a:pPr>
            <a:r>
              <a:rPr lang="en-US" sz="2400" dirty="0" smtClean="0"/>
              <a:t>Requires constant innovation</a:t>
            </a:r>
          </a:p>
          <a:p>
            <a:pPr marL="1352550" lvl="2" indent="-438150" eaLnBrk="1" hangingPunct="1">
              <a:spcBef>
                <a:spcPts val="0"/>
              </a:spcBef>
            </a:pPr>
            <a:r>
              <a:rPr lang="en-US" sz="2100" dirty="0" smtClean="0"/>
              <a:t>Once a new idea becomes known, others copy it</a:t>
            </a:r>
          </a:p>
          <a:p>
            <a:pPr marL="839788" lvl="1" indent="-495300" eaLnBrk="1" hangingPunct="1">
              <a:spcBef>
                <a:spcPts val="0"/>
              </a:spcBef>
            </a:pPr>
            <a:r>
              <a:rPr lang="en-US" sz="2400" dirty="0" smtClean="0"/>
              <a:t>Requires expertise &amp; marketing ability</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20</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body" sz="half" idx="4294967295"/>
          </p:nvPr>
        </p:nvSpPr>
        <p:spPr>
          <a:xfrm>
            <a:off x="0" y="5373688"/>
            <a:ext cx="9144000" cy="1255712"/>
          </a:xfrm>
        </p:spPr>
        <p:txBody>
          <a:bodyPr/>
          <a:lstStyle/>
          <a:p>
            <a:pPr eaLnBrk="1" hangingPunct="1">
              <a:spcBef>
                <a:spcPts val="0"/>
              </a:spcBef>
            </a:pPr>
            <a:r>
              <a:rPr lang="en-US" sz="2800" dirty="0" smtClean="0"/>
              <a:t>Making the business more profitable</a:t>
            </a:r>
          </a:p>
          <a:p>
            <a:pPr lvl="1" eaLnBrk="1" hangingPunct="1">
              <a:spcBef>
                <a:spcPts val="0"/>
              </a:spcBef>
            </a:pPr>
            <a:r>
              <a:rPr lang="en-US" sz="2400" dirty="0" smtClean="0"/>
              <a:t>This is the topic of all other sections of this course</a:t>
            </a:r>
          </a:p>
        </p:txBody>
      </p:sp>
      <p:pic>
        <p:nvPicPr>
          <p:cNvPr id="22533" name="Picture 6" descr="MCj00905630000[1]"/>
          <p:cNvPicPr>
            <a:picLocks noChangeAspect="1" noChangeArrowheads="1"/>
          </p:cNvPicPr>
          <p:nvPr/>
        </p:nvPicPr>
        <p:blipFill>
          <a:blip r:embed="rId2" cstate="print"/>
          <a:srcRect/>
          <a:stretch>
            <a:fillRect/>
          </a:stretch>
        </p:blipFill>
        <p:spPr bwMode="auto">
          <a:xfrm>
            <a:off x="2124075" y="1587500"/>
            <a:ext cx="5208588" cy="3811588"/>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21</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
        <p:nvSpPr>
          <p:cNvPr id="9"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Creating alpha: entrepreneurship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sz="half" idx="4294967295"/>
          </p:nvPr>
        </p:nvSpPr>
        <p:spPr>
          <a:xfrm>
            <a:off x="0" y="5310188"/>
            <a:ext cx="9144000" cy="1319212"/>
          </a:xfrm>
        </p:spPr>
        <p:txBody>
          <a:bodyPr/>
          <a:lstStyle/>
          <a:p>
            <a:pPr eaLnBrk="1" hangingPunct="1">
              <a:spcBef>
                <a:spcPts val="0"/>
              </a:spcBef>
            </a:pPr>
            <a:r>
              <a:rPr lang="en-US" sz="2800" dirty="0" smtClean="0"/>
              <a:t>Works only in less efficient markets, and only if investor has superior valuation skills</a:t>
            </a:r>
          </a:p>
        </p:txBody>
      </p:sp>
      <p:pic>
        <p:nvPicPr>
          <p:cNvPr id="23558" name="Picture 5" descr="MPj03090370000[1]"/>
          <p:cNvPicPr>
            <a:picLocks noChangeAspect="1" noChangeArrowheads="1"/>
          </p:cNvPicPr>
          <p:nvPr/>
        </p:nvPicPr>
        <p:blipFill>
          <a:blip r:embed="rId2" cstate="print"/>
          <a:srcRect/>
          <a:stretch>
            <a:fillRect/>
          </a:stretch>
        </p:blipFill>
        <p:spPr bwMode="auto">
          <a:xfrm>
            <a:off x="1905000" y="1665287"/>
            <a:ext cx="5327650" cy="3516313"/>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22</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
        <p:nvSpPr>
          <p:cNvPr id="9"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Creating alpha: valuation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type="body" sz="half" idx="4294967295"/>
          </p:nvPr>
        </p:nvSpPr>
        <p:spPr>
          <a:xfrm>
            <a:off x="0" y="5410200"/>
            <a:ext cx="9144000" cy="1243012"/>
          </a:xfrm>
        </p:spPr>
        <p:txBody>
          <a:bodyPr/>
          <a:lstStyle/>
          <a:p>
            <a:pPr eaLnBrk="1" hangingPunct="1">
              <a:spcBef>
                <a:spcPts val="0"/>
              </a:spcBef>
            </a:pPr>
            <a:r>
              <a:rPr lang="en-US" sz="2800" dirty="0" smtClean="0"/>
              <a:t>Improve efficiency of firm’s use of capital</a:t>
            </a:r>
          </a:p>
          <a:p>
            <a:pPr lvl="1" eaLnBrk="1" hangingPunct="1">
              <a:spcBef>
                <a:spcPts val="0"/>
              </a:spcBef>
            </a:pPr>
            <a:r>
              <a:rPr lang="en-US" sz="2300" dirty="0" smtClean="0"/>
              <a:t>Creating new financial products is beyond scope of this course</a:t>
            </a:r>
          </a:p>
        </p:txBody>
      </p:sp>
      <p:pic>
        <p:nvPicPr>
          <p:cNvPr id="38918" name="Picture 9" descr="MCPE01032_0000[1]"/>
          <p:cNvPicPr>
            <a:picLocks noChangeAspect="1" noChangeArrowheads="1"/>
          </p:cNvPicPr>
          <p:nvPr/>
        </p:nvPicPr>
        <p:blipFill>
          <a:blip r:embed="rId2" cstate="print"/>
          <a:srcRect/>
          <a:stretch>
            <a:fillRect/>
          </a:stretch>
        </p:blipFill>
        <p:spPr bwMode="auto">
          <a:xfrm>
            <a:off x="2881989" y="1524000"/>
            <a:ext cx="3366411" cy="3962400"/>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23</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
        <p:nvSpPr>
          <p:cNvPr id="9"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Creating alpha: financial engineering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Corporate finance</a:t>
            </a:r>
            <a:br>
              <a:rPr lang="en-US" altLang="en-US" dirty="0" smtClean="0"/>
            </a:br>
            <a:r>
              <a:rPr lang="en-US" altLang="en-US" sz="3500" dirty="0" smtClean="0"/>
              <a:t>Overview of </a:t>
            </a:r>
            <a:r>
              <a:rPr lang="en-US" altLang="en-US" sz="3500" dirty="0" smtClean="0"/>
              <a:t>Chapter 4</a:t>
            </a:r>
            <a:endParaRPr lang="en-US" altLang="en-US" dirty="0" smtClean="0"/>
          </a:p>
        </p:txBody>
      </p:sp>
      <p:sp>
        <p:nvSpPr>
          <p:cNvPr id="14339"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altLang="en-US" sz="2800" dirty="0" smtClean="0"/>
              <a:t>Capital markets</a:t>
            </a:r>
          </a:p>
          <a:p>
            <a:pPr marL="514350" indent="-514350" eaLnBrk="1" hangingPunct="1">
              <a:spcBef>
                <a:spcPct val="0"/>
              </a:spcBef>
              <a:buFont typeface="Calibri" pitchFamily="34" charset="0"/>
              <a:buAutoNum type="alphaLcParenR"/>
            </a:pPr>
            <a:r>
              <a:rPr lang="en-US" altLang="en-US" sz="2800" dirty="0" smtClean="0">
                <a:solidFill>
                  <a:srgbClr val="0070C0"/>
                </a:solidFill>
              </a:rPr>
              <a:t>Valuation</a:t>
            </a:r>
          </a:p>
          <a:p>
            <a:pPr marL="514350" indent="-514350" eaLnBrk="1" hangingPunct="1">
              <a:spcBef>
                <a:spcPct val="0"/>
              </a:spcBef>
              <a:buFont typeface="Calibri" pitchFamily="34" charset="0"/>
              <a:buAutoNum type="alphaLcParenR"/>
            </a:pPr>
            <a:r>
              <a:rPr lang="en-US" altLang="en-US" sz="2800" dirty="0" smtClean="0"/>
              <a:t>Financial engineering</a:t>
            </a:r>
          </a:p>
        </p:txBody>
      </p:sp>
      <p:sp>
        <p:nvSpPr>
          <p:cNvPr id="2" name="Footer Placeholder 1"/>
          <p:cNvSpPr>
            <a:spLocks noGrp="1"/>
          </p:cNvSpPr>
          <p:nvPr>
            <p:ph type="ftr" sz="quarter" idx="10"/>
          </p:nvPr>
        </p:nvSpPr>
        <p:spPr/>
        <p:txBody>
          <a:bodyPr/>
          <a:lstStyle/>
          <a:p>
            <a:pPr>
              <a:defRPr/>
            </a:pPr>
            <a:r>
              <a:rPr lang="en-US"/>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70DFB1DE-D15D-471E-A5F9-81A83982E280}" type="slidenum">
              <a:rPr lang="en-US"/>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i="1" dirty="0" err="1" smtClean="0"/>
              <a:t>Piemonte</a:t>
            </a:r>
            <a:r>
              <a:rPr lang="en-US" sz="3500" i="1" dirty="0" smtClean="0"/>
              <a:t> v. New Boston Garden Corp.</a:t>
            </a:r>
            <a:r>
              <a:rPr lang="en-US" sz="3500" dirty="0" smtClean="0"/>
              <a:t> </a:t>
            </a:r>
            <a:r>
              <a:rPr lang="en-US" sz="2400" dirty="0" smtClean="0"/>
              <a:t>[Mass. 1979]</a:t>
            </a:r>
          </a:p>
        </p:txBody>
      </p:sp>
      <p:sp>
        <p:nvSpPr>
          <p:cNvPr id="24581" name="Rectangle 3"/>
          <p:cNvSpPr>
            <a:spLocks noGrp="1" noChangeArrowheads="1"/>
          </p:cNvSpPr>
          <p:nvPr>
            <p:ph type="body" idx="4294967295"/>
          </p:nvPr>
        </p:nvSpPr>
        <p:spPr>
          <a:xfrm>
            <a:off x="0" y="1447800"/>
            <a:ext cx="9144000" cy="2438400"/>
          </a:xfrm>
        </p:spPr>
        <p:txBody>
          <a:bodyPr/>
          <a:lstStyle/>
          <a:p>
            <a:pPr eaLnBrk="1" hangingPunct="1">
              <a:spcBef>
                <a:spcPts val="0"/>
              </a:spcBef>
            </a:pPr>
            <a:r>
              <a:rPr lang="en-US" sz="2800" dirty="0" smtClean="0"/>
              <a:t>Court needs to determine value of Boston Garden Arena Corp. (“Garden Arena”)</a:t>
            </a:r>
          </a:p>
          <a:p>
            <a:pPr lvl="1" eaLnBrk="1" hangingPunct="1">
              <a:spcBef>
                <a:spcPts val="0"/>
              </a:spcBef>
            </a:pPr>
            <a:r>
              <a:rPr lang="en-US" sz="2400" dirty="0" smtClean="0"/>
              <a:t>Boston Bruins &amp; Boston Braves hockey franchises</a:t>
            </a:r>
          </a:p>
          <a:p>
            <a:pPr lvl="1" eaLnBrk="1" hangingPunct="1">
              <a:spcBef>
                <a:spcPts val="0"/>
              </a:spcBef>
            </a:pPr>
            <a:r>
              <a:rPr lang="en-US" sz="2400" dirty="0" smtClean="0"/>
              <a:t>Boston Garden Sports Arena </a:t>
            </a:r>
            <a:r>
              <a:rPr lang="en-US" sz="2000" dirty="0" smtClean="0"/>
              <a:t>(sports/entertainment facility)</a:t>
            </a:r>
          </a:p>
          <a:p>
            <a:pPr lvl="1" eaLnBrk="1" hangingPunct="1">
              <a:spcBef>
                <a:spcPts val="0"/>
              </a:spcBef>
            </a:pPr>
            <a:r>
              <a:rPr lang="en-US" sz="2400" dirty="0" smtClean="0"/>
              <a:t>Operator of food &amp; beverage concession @ Arena</a:t>
            </a:r>
          </a:p>
          <a:p>
            <a:pPr eaLnBrk="1" hangingPunct="1">
              <a:spcBef>
                <a:spcPts val="0"/>
              </a:spcBef>
            </a:pPr>
            <a:r>
              <a:rPr lang="en-US" sz="2800" dirty="0" smtClean="0"/>
              <a:t>Lower court judge uses “Delaware block approach”</a:t>
            </a:r>
          </a:p>
        </p:txBody>
      </p:sp>
      <p:pic>
        <p:nvPicPr>
          <p:cNvPr id="24582" name="Picture 4"/>
          <p:cNvPicPr>
            <a:picLocks noChangeAspect="1" noChangeArrowheads="1"/>
          </p:cNvPicPr>
          <p:nvPr/>
        </p:nvPicPr>
        <p:blipFill>
          <a:blip r:embed="rId2" cstate="print"/>
          <a:srcRect/>
          <a:stretch>
            <a:fillRect/>
          </a:stretch>
        </p:blipFill>
        <p:spPr bwMode="auto">
          <a:xfrm>
            <a:off x="2268538" y="4114800"/>
            <a:ext cx="4103687" cy="1949450"/>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25</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Market value</a:t>
            </a:r>
          </a:p>
        </p:txBody>
      </p:sp>
      <p:sp>
        <p:nvSpPr>
          <p:cNvPr id="25605"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Variation 1: </a:t>
            </a:r>
            <a:r>
              <a:rPr lang="en-US" sz="2800" b="1" u="sng" dirty="0" smtClean="0"/>
              <a:t>Share price</a:t>
            </a:r>
            <a:endParaRPr lang="en-US" sz="2800" dirty="0" smtClean="0"/>
          </a:p>
          <a:p>
            <a:pPr lvl="1" eaLnBrk="1" hangingPunct="1">
              <a:spcBef>
                <a:spcPts val="0"/>
              </a:spcBef>
            </a:pPr>
            <a:r>
              <a:rPr lang="en-US" sz="2400" dirty="0" smtClean="0"/>
              <a:t>Only works for a public company</a:t>
            </a:r>
          </a:p>
          <a:p>
            <a:pPr lvl="1" eaLnBrk="1" hangingPunct="1">
              <a:spcBef>
                <a:spcPts val="0"/>
              </a:spcBef>
            </a:pPr>
            <a:r>
              <a:rPr lang="en-US" sz="2400" dirty="0" smtClean="0"/>
              <a:t>Doesn’t work for valuation of a segment of a company</a:t>
            </a:r>
          </a:p>
          <a:p>
            <a:pPr eaLnBrk="1" hangingPunct="1">
              <a:spcBef>
                <a:spcPts val="0"/>
              </a:spcBef>
            </a:pPr>
            <a:r>
              <a:rPr lang="en-US" sz="2800" dirty="0" smtClean="0"/>
              <a:t>Garden Arena is a public company</a:t>
            </a:r>
          </a:p>
          <a:p>
            <a:pPr lvl="1" eaLnBrk="1" hangingPunct="1">
              <a:spcBef>
                <a:spcPts val="0"/>
              </a:spcBef>
            </a:pPr>
            <a:r>
              <a:rPr lang="en-US" sz="2400" dirty="0" smtClean="0"/>
              <a:t>Between 1968-1972, shares traded between $20.50 &amp; $29</a:t>
            </a:r>
          </a:p>
          <a:p>
            <a:pPr lvl="1" eaLnBrk="1" hangingPunct="1">
              <a:spcBef>
                <a:spcPts val="0"/>
              </a:spcBef>
            </a:pPr>
            <a:r>
              <a:rPr lang="en-US" sz="2400" dirty="0" smtClean="0"/>
              <a:t>Last sale prior to merger was for $26.50</a:t>
            </a:r>
          </a:p>
          <a:p>
            <a:pPr eaLnBrk="1" hangingPunct="1">
              <a:spcBef>
                <a:spcPts val="0"/>
              </a:spcBef>
            </a:pPr>
            <a:r>
              <a:rPr lang="en-US" sz="2800" dirty="0" smtClean="0"/>
              <a:t>Why isn’t this the end of the valuation process?</a:t>
            </a:r>
          </a:p>
          <a:p>
            <a:pPr lvl="1" eaLnBrk="1" hangingPunct="1">
              <a:spcBef>
                <a:spcPts val="0"/>
              </a:spcBef>
            </a:pPr>
            <a:r>
              <a:rPr lang="en-US" sz="2400" dirty="0" smtClean="0">
                <a:solidFill>
                  <a:srgbClr val="FF0000"/>
                </a:solidFill>
              </a:rPr>
              <a:t>Any reason market value won’t be the correct valuation?</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26</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Market value</a:t>
            </a:r>
          </a:p>
        </p:txBody>
      </p:sp>
      <p:sp>
        <p:nvSpPr>
          <p:cNvPr id="26629"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800" dirty="0" smtClean="0"/>
              <a:t>Variation 2: </a:t>
            </a:r>
            <a:r>
              <a:rPr lang="en-US" sz="2800" b="1" u="sng" dirty="0" smtClean="0"/>
              <a:t>Trading comps</a:t>
            </a:r>
          </a:p>
          <a:p>
            <a:pPr lvl="1" eaLnBrk="1" hangingPunct="1">
              <a:spcBef>
                <a:spcPts val="0"/>
              </a:spcBef>
            </a:pPr>
            <a:r>
              <a:rPr lang="en-US" sz="2400" dirty="0" smtClean="0"/>
              <a:t>Comparison to other publicly traded companies</a:t>
            </a:r>
          </a:p>
          <a:p>
            <a:pPr eaLnBrk="1" hangingPunct="1">
              <a:spcBef>
                <a:spcPts val="0"/>
              </a:spcBef>
            </a:pPr>
            <a:r>
              <a:rPr lang="en-US" sz="2600" dirty="0" smtClean="0"/>
              <a:t>Example: Suppose that Garden Arena is not publicly traded, but Acme (which also owns a hockey franchise &amp; sports arena) is publicly traded</a:t>
            </a:r>
          </a:p>
          <a:p>
            <a:pPr lvl="1" eaLnBrk="1" hangingPunct="1">
              <a:spcBef>
                <a:spcPts val="0"/>
              </a:spcBef>
            </a:pPr>
            <a:r>
              <a:rPr lang="en-US" sz="2400" dirty="0" smtClean="0"/>
              <a:t>Suppose Acme’s market value is $100M</a:t>
            </a:r>
          </a:p>
          <a:p>
            <a:pPr lvl="1" eaLnBrk="1" hangingPunct="1">
              <a:spcBef>
                <a:spcPts val="0"/>
              </a:spcBef>
            </a:pPr>
            <a:r>
              <a:rPr lang="en-US" sz="2400" dirty="0" smtClean="0"/>
              <a:t>Pick a relevant criteria to compare Acme to Garden Arena (earnings, assets, number of season ticket holders, etc.)</a:t>
            </a:r>
          </a:p>
          <a:p>
            <a:pPr lvl="1" eaLnBrk="1" hangingPunct="1">
              <a:spcBef>
                <a:spcPts val="0"/>
              </a:spcBef>
            </a:pPr>
            <a:r>
              <a:rPr lang="en-US" sz="2400" dirty="0" smtClean="0"/>
              <a:t>Suppose that Acme has twice the earnings of Garden Arena</a:t>
            </a:r>
          </a:p>
          <a:p>
            <a:pPr lvl="1" eaLnBrk="1" hangingPunct="1">
              <a:spcBef>
                <a:spcPts val="0"/>
              </a:spcBef>
            </a:pPr>
            <a:r>
              <a:rPr lang="en-US" sz="2400" dirty="0" smtClean="0"/>
              <a:t>Garden Arena’s valuation would therefore be $50M</a:t>
            </a:r>
          </a:p>
          <a:p>
            <a:pPr eaLnBrk="1" hangingPunct="1">
              <a:spcBef>
                <a:spcPts val="0"/>
              </a:spcBef>
            </a:pPr>
            <a:r>
              <a:rPr lang="en-US" sz="2600" dirty="0" smtClean="0">
                <a:solidFill>
                  <a:srgbClr val="FF0000"/>
                </a:solidFill>
              </a:rPr>
              <a:t>Weaknesses of this method?</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27</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Market value</a:t>
            </a:r>
          </a:p>
        </p:txBody>
      </p:sp>
      <p:sp>
        <p:nvSpPr>
          <p:cNvPr id="27653"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Variation 3: </a:t>
            </a:r>
            <a:r>
              <a:rPr lang="en-US" sz="2800" b="1" u="sng" dirty="0" smtClean="0"/>
              <a:t>Deal comps</a:t>
            </a:r>
          </a:p>
          <a:p>
            <a:pPr lvl="1" eaLnBrk="1" hangingPunct="1">
              <a:spcBef>
                <a:spcPts val="0"/>
              </a:spcBef>
            </a:pPr>
            <a:r>
              <a:rPr lang="en-US" sz="2400" dirty="0" smtClean="0"/>
              <a:t>Comparison to other company acquisitions</a:t>
            </a:r>
          </a:p>
          <a:p>
            <a:pPr eaLnBrk="1" hangingPunct="1">
              <a:spcBef>
                <a:spcPts val="0"/>
              </a:spcBef>
            </a:pPr>
            <a:r>
              <a:rPr lang="en-US" sz="2600" dirty="0" smtClean="0"/>
              <a:t>Example: Suppose that no hockey teams are publicly traded, but Acme (which also owns a hockey franchise &amp; sports arena) was recently acquired for $100M</a:t>
            </a:r>
          </a:p>
          <a:p>
            <a:pPr lvl="1" eaLnBrk="1" hangingPunct="1">
              <a:spcBef>
                <a:spcPts val="0"/>
              </a:spcBef>
            </a:pPr>
            <a:r>
              <a:rPr lang="en-US" sz="2400" dirty="0" smtClean="0"/>
              <a:t>Pick a relevant criteria to compare Acme to Garden Arena (earnings, assets, number of season ticket holders, etc.)</a:t>
            </a:r>
          </a:p>
          <a:p>
            <a:pPr lvl="1" eaLnBrk="1" hangingPunct="1">
              <a:spcBef>
                <a:spcPts val="0"/>
              </a:spcBef>
            </a:pPr>
            <a:r>
              <a:rPr lang="en-US" sz="2400" dirty="0" smtClean="0"/>
              <a:t>Suppose that Acme has twice the earnings of Garden Arena</a:t>
            </a:r>
          </a:p>
          <a:p>
            <a:pPr lvl="1" eaLnBrk="1" hangingPunct="1">
              <a:spcBef>
                <a:spcPts val="0"/>
              </a:spcBef>
            </a:pPr>
            <a:r>
              <a:rPr lang="en-US" sz="2400" dirty="0" smtClean="0"/>
              <a:t>Garden Arena’s valuation would therefore be $50M</a:t>
            </a:r>
          </a:p>
          <a:p>
            <a:pPr eaLnBrk="1" hangingPunct="1">
              <a:spcBef>
                <a:spcPts val="0"/>
              </a:spcBef>
            </a:pPr>
            <a:r>
              <a:rPr lang="en-US" sz="2800" dirty="0" smtClean="0">
                <a:solidFill>
                  <a:srgbClr val="FF0000"/>
                </a:solidFill>
              </a:rPr>
              <a:t>Weaknesses of this method?</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28</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Earnings vs. </a:t>
            </a:r>
            <a:r>
              <a:rPr lang="en-US" sz="3500" dirty="0" err="1" smtClean="0"/>
              <a:t>cashflow</a:t>
            </a:r>
            <a:endParaRPr lang="en-US" sz="3500" dirty="0" smtClean="0"/>
          </a:p>
        </p:txBody>
      </p:sp>
      <p:sp>
        <p:nvSpPr>
          <p:cNvPr id="28677"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400" dirty="0" err="1" smtClean="0"/>
              <a:t>Cashflow</a:t>
            </a:r>
            <a:r>
              <a:rPr lang="en-US" sz="2400" dirty="0" smtClean="0"/>
              <a:t>: cash or assets that can readily be turned into cash (e.g., money in the firm’s bank account, liquid securities) that firm receives during specified period, less cash or equivalents that firm pays during same period</a:t>
            </a:r>
          </a:p>
          <a:p>
            <a:pPr eaLnBrk="1" hangingPunct="1">
              <a:spcBef>
                <a:spcPts val="0"/>
              </a:spcBef>
            </a:pPr>
            <a:r>
              <a:rPr lang="en-US" sz="2400" dirty="0" smtClean="0"/>
              <a:t>Earnings: revenues - expenses, based on accounting rules</a:t>
            </a:r>
          </a:p>
          <a:p>
            <a:pPr eaLnBrk="1" hangingPunct="1">
              <a:spcBef>
                <a:spcPts val="0"/>
              </a:spcBef>
            </a:pPr>
            <a:r>
              <a:rPr lang="en-US" sz="2400" dirty="0" smtClean="0"/>
              <a:t>Why do </a:t>
            </a:r>
            <a:r>
              <a:rPr lang="en-US" sz="2400" dirty="0" err="1" smtClean="0"/>
              <a:t>cashflow</a:t>
            </a:r>
            <a:r>
              <a:rPr lang="en-US" sz="2400" dirty="0" smtClean="0"/>
              <a:t> &amp; earnings differ?</a:t>
            </a:r>
          </a:p>
          <a:p>
            <a:pPr lvl="1" eaLnBrk="1" hangingPunct="1">
              <a:spcBef>
                <a:spcPts val="0"/>
              </a:spcBef>
            </a:pPr>
            <a:r>
              <a:rPr lang="en-US" sz="2000" dirty="0" smtClean="0"/>
              <a:t>Revenues are recorded when a sale is made (not when money is paid)</a:t>
            </a:r>
          </a:p>
          <a:p>
            <a:pPr marL="1143000" lvl="2" indent="-228600" eaLnBrk="1" hangingPunct="1">
              <a:spcBef>
                <a:spcPts val="0"/>
              </a:spcBef>
            </a:pPr>
            <a:r>
              <a:rPr lang="en-US" sz="1900" dirty="0" smtClean="0"/>
              <a:t>E.g., A delivers widget to B, who will pay $100 next year; $100 revenue is recorded now</a:t>
            </a:r>
          </a:p>
          <a:p>
            <a:pPr lvl="1" eaLnBrk="1" hangingPunct="1">
              <a:spcBef>
                <a:spcPts val="0"/>
              </a:spcBef>
            </a:pPr>
            <a:r>
              <a:rPr lang="en-US" sz="2000" dirty="0" smtClean="0"/>
              <a:t>Expenses recorded are those incurred in generating the revenues that were recorded for that time period</a:t>
            </a:r>
          </a:p>
          <a:p>
            <a:pPr marL="1143000" lvl="2" indent="-228600" eaLnBrk="1" hangingPunct="1">
              <a:spcBef>
                <a:spcPts val="0"/>
              </a:spcBef>
            </a:pPr>
            <a:r>
              <a:rPr lang="en-US" sz="1900" dirty="0" smtClean="0"/>
              <a:t>E.g., This year A produced two widgets @ total cost of $120, but only one widget was sold; A records expenses of $60</a:t>
            </a:r>
          </a:p>
          <a:p>
            <a:pPr marL="1143000" lvl="2" indent="-228600" eaLnBrk="1" hangingPunct="1">
              <a:spcBef>
                <a:spcPts val="0"/>
              </a:spcBef>
            </a:pPr>
            <a:r>
              <a:rPr lang="en-US" sz="1900" dirty="0" smtClean="0"/>
              <a:t>So, </a:t>
            </a:r>
            <a:r>
              <a:rPr lang="en-US" sz="1900" dirty="0" err="1" smtClean="0"/>
              <a:t>cashflow</a:t>
            </a:r>
            <a:r>
              <a:rPr lang="en-US" sz="1900" dirty="0" smtClean="0"/>
              <a:t> was -$120, but A recorded earnings of $60</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29</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Business strategy &amp; finance</a:t>
            </a:r>
            <a:br>
              <a:rPr lang="en-US" dirty="0" smtClean="0"/>
            </a:br>
            <a:r>
              <a:rPr lang="en-US" sz="2700" dirty="0" smtClean="0"/>
              <a:t>Business managers compete in three markets</a:t>
            </a:r>
          </a:p>
        </p:txBody>
      </p:sp>
      <p:sp>
        <p:nvSpPr>
          <p:cNvPr id="5125" name="Rectangle 3"/>
          <p:cNvSpPr>
            <a:spLocks noGrp="1" noChangeArrowheads="1"/>
          </p:cNvSpPr>
          <p:nvPr>
            <p:ph type="body" idx="4294967295"/>
          </p:nvPr>
        </p:nvSpPr>
        <p:spPr>
          <a:xfrm>
            <a:off x="0" y="1447800"/>
            <a:ext cx="9144000" cy="5181600"/>
          </a:xfrm>
        </p:spPr>
        <p:txBody>
          <a:bodyPr/>
          <a:lstStyle/>
          <a:p>
            <a:pPr eaLnBrk="1" hangingPunct="1"/>
            <a:r>
              <a:rPr lang="en-US" sz="2800" dirty="0" smtClean="0"/>
              <a:t>Market for corporate control</a:t>
            </a:r>
          </a:p>
          <a:p>
            <a:pPr lvl="1" eaLnBrk="1" hangingPunct="1"/>
            <a:r>
              <a:rPr lang="en-US" sz="2400" dirty="0" smtClean="0"/>
              <a:t>Maintaining their position in the firm</a:t>
            </a:r>
          </a:p>
          <a:p>
            <a:pPr eaLnBrk="1" hangingPunct="1"/>
            <a:r>
              <a:rPr lang="en-US" sz="2800" dirty="0" smtClean="0"/>
              <a:t>Product markets</a:t>
            </a:r>
          </a:p>
          <a:p>
            <a:pPr lvl="1" eaLnBrk="1" hangingPunct="1"/>
            <a:r>
              <a:rPr lang="en-US" sz="2400" dirty="0" smtClean="0"/>
              <a:t>Maximizing the firm’s profits</a:t>
            </a:r>
          </a:p>
          <a:p>
            <a:pPr eaLnBrk="1" hangingPunct="1"/>
            <a:r>
              <a:rPr lang="en-US" sz="2800" dirty="0" smtClean="0"/>
              <a:t>Capital markets</a:t>
            </a:r>
          </a:p>
          <a:p>
            <a:pPr lvl="1" eaLnBrk="1" hangingPunct="1"/>
            <a:r>
              <a:rPr lang="en-US" sz="2400" dirty="0" smtClean="0"/>
              <a:t>Raising money for the firm from investors</a:t>
            </a:r>
          </a:p>
        </p:txBody>
      </p:sp>
      <p:sp>
        <p:nvSpPr>
          <p:cNvPr id="5126" name="Rectangle 4"/>
          <p:cNvSpPr>
            <a:spLocks noChangeArrowheads="1"/>
          </p:cNvSpPr>
          <p:nvPr/>
        </p:nvSpPr>
        <p:spPr bwMode="auto">
          <a:xfrm>
            <a:off x="34925" y="2514600"/>
            <a:ext cx="6697663" cy="790575"/>
          </a:xfrm>
          <a:prstGeom prst="rect">
            <a:avLst/>
          </a:prstGeom>
          <a:noFill/>
          <a:ln w="19050">
            <a:solidFill>
              <a:srgbClr val="FF0000"/>
            </a:solidFill>
            <a:miter lim="800000"/>
            <a:headEnd/>
            <a:tailEnd/>
          </a:ln>
        </p:spPr>
        <p:txBody>
          <a:bodyPr wrap="none" anchor="ctr"/>
          <a:lstStyle/>
          <a:p>
            <a:endParaRPr lang="en-US"/>
          </a:p>
        </p:txBody>
      </p:sp>
      <p:sp>
        <p:nvSpPr>
          <p:cNvPr id="5127" name="AutoShape 5"/>
          <p:cNvSpPr>
            <a:spLocks/>
          </p:cNvSpPr>
          <p:nvPr/>
        </p:nvSpPr>
        <p:spPr bwMode="auto">
          <a:xfrm>
            <a:off x="6804025" y="2519362"/>
            <a:ext cx="504825" cy="833438"/>
          </a:xfrm>
          <a:prstGeom prst="rightBrace">
            <a:avLst>
              <a:gd name="adj1" fmla="val 16274"/>
              <a:gd name="adj2" fmla="val 50000"/>
            </a:avLst>
          </a:prstGeom>
          <a:noFill/>
          <a:ln w="9525">
            <a:solidFill>
              <a:schemeClr val="tx1"/>
            </a:solidFill>
            <a:round/>
            <a:headEnd/>
            <a:tailEnd/>
          </a:ln>
        </p:spPr>
        <p:txBody>
          <a:bodyPr wrap="none" anchor="ctr"/>
          <a:lstStyle/>
          <a:p>
            <a:endParaRPr lang="en-US"/>
          </a:p>
        </p:txBody>
      </p:sp>
      <p:sp>
        <p:nvSpPr>
          <p:cNvPr id="5128" name="Text Box 6"/>
          <p:cNvSpPr txBox="1">
            <a:spLocks noChangeArrowheads="1"/>
          </p:cNvSpPr>
          <p:nvPr/>
        </p:nvSpPr>
        <p:spPr bwMode="auto">
          <a:xfrm>
            <a:off x="7235825" y="2374900"/>
            <a:ext cx="1692275" cy="1054100"/>
          </a:xfrm>
          <a:prstGeom prst="rect">
            <a:avLst/>
          </a:prstGeom>
          <a:noFill/>
          <a:ln w="9525">
            <a:noFill/>
            <a:miter lim="800000"/>
            <a:headEnd/>
            <a:tailEnd/>
          </a:ln>
        </p:spPr>
        <p:txBody>
          <a:bodyPr>
            <a:spAutoFit/>
          </a:bodyPr>
          <a:lstStyle/>
          <a:p>
            <a:pPr algn="ctr">
              <a:spcBef>
                <a:spcPct val="50000"/>
              </a:spcBef>
            </a:pPr>
            <a:r>
              <a:rPr lang="en-US" sz="2100" dirty="0"/>
              <a:t>Addressed throughout this course</a:t>
            </a:r>
          </a:p>
        </p:txBody>
      </p:sp>
      <p:pic>
        <p:nvPicPr>
          <p:cNvPr id="5129" name="Picture 11" descr="MCj01576650000[1]"/>
          <p:cNvPicPr>
            <a:picLocks noChangeAspect="1" noChangeArrowheads="1"/>
          </p:cNvPicPr>
          <p:nvPr/>
        </p:nvPicPr>
        <p:blipFill>
          <a:blip r:embed="rId2" cstate="print"/>
          <a:srcRect/>
          <a:stretch>
            <a:fillRect/>
          </a:stretch>
        </p:blipFill>
        <p:spPr bwMode="auto">
          <a:xfrm>
            <a:off x="2268538" y="4449763"/>
            <a:ext cx="4273550" cy="1911350"/>
          </a:xfrm>
          <a:prstGeom prst="rect">
            <a:avLst/>
          </a:prstGeom>
          <a:noFill/>
          <a:ln w="9525">
            <a:noFill/>
            <a:miter lim="800000"/>
            <a:headEnd/>
            <a:tailEnd/>
          </a:ln>
        </p:spPr>
      </p:pic>
      <p:sp>
        <p:nvSpPr>
          <p:cNvPr id="10" name="Slide Number Placeholder 9"/>
          <p:cNvSpPr>
            <a:spLocks noGrp="1"/>
          </p:cNvSpPr>
          <p:nvPr>
            <p:ph type="sldNum" sz="quarter" idx="11"/>
          </p:nvPr>
        </p:nvSpPr>
        <p:spPr/>
        <p:txBody>
          <a:bodyPr/>
          <a:lstStyle/>
          <a:p>
            <a:pPr>
              <a:defRPr/>
            </a:pPr>
            <a:fld id="{20A24548-9DF8-4DB6-B5E3-91724D388BD9}" type="slidenum">
              <a:rPr lang="en-US" smtClean="0"/>
              <a:pPr>
                <a:defRPr/>
              </a:pPr>
              <a:t>3</a:t>
            </a:fld>
            <a:endParaRPr lang="en-US"/>
          </a:p>
        </p:txBody>
      </p:sp>
      <p:sp>
        <p:nvSpPr>
          <p:cNvPr id="11" name="Footer Placeholder 10"/>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Earnings vs. </a:t>
            </a:r>
            <a:r>
              <a:rPr lang="en-US" sz="3500" dirty="0" err="1" smtClean="0"/>
              <a:t>cashflow</a:t>
            </a:r>
            <a:endParaRPr lang="en-US" sz="3500" dirty="0" smtClean="0"/>
          </a:p>
        </p:txBody>
      </p:sp>
      <p:sp>
        <p:nvSpPr>
          <p:cNvPr id="29701"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400" dirty="0" smtClean="0"/>
              <a:t>Why do </a:t>
            </a:r>
            <a:r>
              <a:rPr lang="en-US" sz="2400" dirty="0" err="1" smtClean="0"/>
              <a:t>cashflow</a:t>
            </a:r>
            <a:r>
              <a:rPr lang="en-US" sz="2400" dirty="0" smtClean="0"/>
              <a:t> &amp; earnings differ? (continued)</a:t>
            </a:r>
          </a:p>
          <a:p>
            <a:pPr lvl="1" eaLnBrk="1" hangingPunct="1">
              <a:spcBef>
                <a:spcPts val="0"/>
              </a:spcBef>
            </a:pPr>
            <a:r>
              <a:rPr lang="en-US" sz="2000" dirty="0" smtClean="0"/>
              <a:t>The cost of assets used long-term (capital assets) is not recorded as an expense; instead, it is depreciated over its lifetime</a:t>
            </a:r>
          </a:p>
          <a:p>
            <a:pPr lvl="2" eaLnBrk="1" hangingPunct="1">
              <a:spcBef>
                <a:spcPts val="0"/>
              </a:spcBef>
            </a:pPr>
            <a:r>
              <a:rPr lang="en-US" sz="2000" dirty="0" smtClean="0"/>
              <a:t>Example: A buys widget-producing machine for $10,000 in cash.  The machine is expected to have a lifespan of 10 years</a:t>
            </a:r>
          </a:p>
          <a:p>
            <a:pPr lvl="2" eaLnBrk="1" hangingPunct="1">
              <a:spcBef>
                <a:spcPts val="0"/>
              </a:spcBef>
            </a:pPr>
            <a:r>
              <a:rPr lang="en-US" sz="2000" dirty="0" smtClean="0"/>
              <a:t>Each year, a depreciation expense of $1,000 ($10K/10 years) is recorded; after the 10</a:t>
            </a:r>
            <a:r>
              <a:rPr lang="en-US" sz="2000" baseline="30000" dirty="0" smtClean="0"/>
              <a:t>th</a:t>
            </a:r>
            <a:r>
              <a:rPr lang="en-US" sz="2000" dirty="0" smtClean="0"/>
              <a:t> year, the machine is fully depreciated and no more depreciations are recorded</a:t>
            </a:r>
          </a:p>
          <a:p>
            <a:pPr lvl="2" eaLnBrk="1" hangingPunct="1">
              <a:spcBef>
                <a:spcPts val="0"/>
              </a:spcBef>
            </a:pPr>
            <a:r>
              <a:rPr lang="en-US" sz="2000" dirty="0" err="1" smtClean="0"/>
              <a:t>Cashflow</a:t>
            </a:r>
            <a:r>
              <a:rPr lang="en-US" sz="2000" dirty="0" smtClean="0"/>
              <a:t>: -$10K in first year, no changes in later years unless new machine is needed</a:t>
            </a:r>
          </a:p>
          <a:p>
            <a:pPr lvl="2" eaLnBrk="1" hangingPunct="1">
              <a:spcBef>
                <a:spcPts val="0"/>
              </a:spcBef>
            </a:pPr>
            <a:r>
              <a:rPr lang="en-US" sz="2000" dirty="0" smtClean="0"/>
              <a:t>Earnings: -$1K/year for 10 years</a:t>
            </a:r>
          </a:p>
          <a:p>
            <a:pPr eaLnBrk="1" hangingPunct="1">
              <a:spcBef>
                <a:spcPts val="0"/>
              </a:spcBef>
            </a:pPr>
            <a:r>
              <a:rPr lang="en-US" sz="2400" dirty="0" err="1" smtClean="0"/>
              <a:t>Cashflow</a:t>
            </a:r>
            <a:r>
              <a:rPr lang="en-US" sz="2400" dirty="0" smtClean="0"/>
              <a:t> fails to capture aspects of the “living business”, but earnings are easier for managers to manipulate</a:t>
            </a:r>
          </a:p>
          <a:p>
            <a:pPr lvl="1" eaLnBrk="1" hangingPunct="1">
              <a:spcBef>
                <a:spcPts val="0"/>
              </a:spcBef>
            </a:pPr>
            <a:r>
              <a:rPr lang="en-US" sz="2000" dirty="0" smtClean="0"/>
              <a:t>E.g., decide machine’s life span is 5 yrs. or 20 yrs. to double or halve the depreciation expense</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30</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Earnings / </a:t>
            </a:r>
            <a:r>
              <a:rPr lang="en-US" sz="3500" dirty="0" err="1" smtClean="0"/>
              <a:t>cashflow</a:t>
            </a:r>
            <a:r>
              <a:rPr lang="en-US" sz="3500" dirty="0" smtClean="0"/>
              <a:t> (comps)</a:t>
            </a:r>
          </a:p>
        </p:txBody>
      </p:sp>
      <p:sp>
        <p:nvSpPr>
          <p:cNvPr id="30725"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800" dirty="0" smtClean="0"/>
              <a:t>Variation 1: </a:t>
            </a:r>
            <a:r>
              <a:rPr lang="en-US" sz="2800" b="1" u="sng" dirty="0" smtClean="0"/>
              <a:t>Earnings multiplier</a:t>
            </a:r>
            <a:r>
              <a:rPr lang="en-US" sz="2800" dirty="0" smtClean="0"/>
              <a:t> – 2 steps</a:t>
            </a:r>
          </a:p>
          <a:p>
            <a:pPr lvl="1" eaLnBrk="1" hangingPunct="1">
              <a:spcBef>
                <a:spcPts val="0"/>
              </a:spcBef>
            </a:pPr>
            <a:r>
              <a:rPr lang="en-US" sz="2400" dirty="0" smtClean="0"/>
              <a:t>Determine appropriate price/earnings (P/E) ratio (multiplier)</a:t>
            </a:r>
          </a:p>
          <a:p>
            <a:pPr lvl="1" eaLnBrk="1" hangingPunct="1">
              <a:spcBef>
                <a:spcPts val="0"/>
              </a:spcBef>
            </a:pPr>
            <a:r>
              <a:rPr lang="en-US" sz="2300" dirty="0" smtClean="0"/>
              <a:t>Value = Multiplier x company’s average earnings in past 5 yrs.</a:t>
            </a:r>
          </a:p>
          <a:p>
            <a:pPr eaLnBrk="1" hangingPunct="1">
              <a:spcBef>
                <a:spcPts val="0"/>
              </a:spcBef>
            </a:pPr>
            <a:r>
              <a:rPr lang="en-US" sz="2800" dirty="0" smtClean="0"/>
              <a:t>Multiplier</a:t>
            </a:r>
          </a:p>
          <a:p>
            <a:pPr lvl="1" eaLnBrk="1" hangingPunct="1">
              <a:spcBef>
                <a:spcPts val="0"/>
              </a:spcBef>
            </a:pPr>
            <a:r>
              <a:rPr lang="en-US" sz="2400" dirty="0" smtClean="0"/>
              <a:t>Judge decides appropriate multiplier is 10</a:t>
            </a:r>
          </a:p>
          <a:p>
            <a:pPr lvl="1" eaLnBrk="1" hangingPunct="1">
              <a:spcBef>
                <a:spcPts val="0"/>
              </a:spcBef>
            </a:pPr>
            <a:r>
              <a:rPr lang="en-US" sz="2400" dirty="0" smtClean="0"/>
              <a:t>Comparison to other firms (publicly traded or acquired)</a:t>
            </a:r>
          </a:p>
          <a:p>
            <a:pPr eaLnBrk="1" hangingPunct="1">
              <a:spcBef>
                <a:spcPts val="0"/>
              </a:spcBef>
            </a:pPr>
            <a:r>
              <a:rPr lang="en-US" sz="2800" dirty="0" smtClean="0"/>
              <a:t>Earnings</a:t>
            </a:r>
          </a:p>
          <a:p>
            <a:pPr lvl="1" eaLnBrk="1" hangingPunct="1">
              <a:spcBef>
                <a:spcPts val="0"/>
              </a:spcBef>
            </a:pPr>
            <a:r>
              <a:rPr lang="en-US" sz="2400" dirty="0" smtClean="0"/>
              <a:t>Earnings should exclude extraordinary gains/losses</a:t>
            </a:r>
          </a:p>
          <a:p>
            <a:pPr lvl="1" eaLnBrk="1" hangingPunct="1">
              <a:spcBef>
                <a:spcPts val="0"/>
              </a:spcBef>
            </a:pPr>
            <a:r>
              <a:rPr lang="en-US" sz="2400" dirty="0" smtClean="0"/>
              <a:t>Judge includes payments from expansion teams</a:t>
            </a:r>
          </a:p>
          <a:p>
            <a:pPr eaLnBrk="1" hangingPunct="1">
              <a:spcBef>
                <a:spcPts val="0"/>
              </a:spcBef>
            </a:pPr>
            <a:r>
              <a:rPr lang="en-US" sz="2800" dirty="0" smtClean="0">
                <a:solidFill>
                  <a:srgbClr val="FF0000"/>
                </a:solidFill>
              </a:rPr>
              <a:t>Weaknesses of this method?</a:t>
            </a:r>
          </a:p>
          <a:p>
            <a:pPr lvl="1" eaLnBrk="1" hangingPunct="1">
              <a:spcBef>
                <a:spcPts val="0"/>
              </a:spcBef>
            </a:pPr>
            <a:r>
              <a:rPr lang="en-US" sz="2400" dirty="0" err="1" smtClean="0"/>
              <a:t>Cashflow</a:t>
            </a:r>
            <a:r>
              <a:rPr lang="en-US" sz="2400" dirty="0" smtClean="0"/>
              <a:t> multiplier valuation done in same way</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31</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Earnings / </a:t>
            </a:r>
            <a:r>
              <a:rPr lang="en-US" sz="3500" dirty="0" err="1" smtClean="0"/>
              <a:t>cashflow</a:t>
            </a:r>
            <a:r>
              <a:rPr lang="en-US" sz="3500" dirty="0" smtClean="0"/>
              <a:t> (DCF)</a:t>
            </a:r>
          </a:p>
        </p:txBody>
      </p:sp>
      <p:sp>
        <p:nvSpPr>
          <p:cNvPr id="31749"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800" dirty="0" smtClean="0"/>
              <a:t>Variation 2: </a:t>
            </a:r>
            <a:r>
              <a:rPr lang="en-US" sz="2800" b="1" u="sng" dirty="0" smtClean="0"/>
              <a:t>Discounted cash flow (DCF)</a:t>
            </a:r>
          </a:p>
          <a:p>
            <a:pPr lvl="1" eaLnBrk="1" hangingPunct="1">
              <a:spcBef>
                <a:spcPts val="0"/>
              </a:spcBef>
            </a:pPr>
            <a:r>
              <a:rPr lang="en-US" sz="2400" dirty="0" smtClean="0"/>
              <a:t>Not in </a:t>
            </a:r>
            <a:r>
              <a:rPr lang="en-US" sz="2400" i="1" dirty="0" err="1" smtClean="0"/>
              <a:t>Piemonte</a:t>
            </a:r>
            <a:r>
              <a:rPr lang="en-US" sz="2400" dirty="0" smtClean="0"/>
              <a:t> case</a:t>
            </a:r>
            <a:endParaRPr lang="en-US" sz="2400" b="1" u="sng" dirty="0" smtClean="0"/>
          </a:p>
          <a:p>
            <a:pPr lvl="1" eaLnBrk="1" hangingPunct="1">
              <a:spcBef>
                <a:spcPts val="0"/>
              </a:spcBef>
            </a:pPr>
            <a:r>
              <a:rPr lang="en-US" sz="2400" dirty="0" smtClean="0"/>
              <a:t>Predict future net cash flows (inflows - outflows)</a:t>
            </a:r>
          </a:p>
          <a:p>
            <a:pPr marL="1143000" lvl="2" indent="-228600" eaLnBrk="1" hangingPunct="1">
              <a:spcBef>
                <a:spcPts val="0"/>
              </a:spcBef>
            </a:pPr>
            <a:r>
              <a:rPr lang="en-US" sz="2200" dirty="0" smtClean="0"/>
              <a:t>Considers </a:t>
            </a:r>
            <a:r>
              <a:rPr lang="en-US" sz="2200" dirty="0" err="1" smtClean="0"/>
              <a:t>cashflow</a:t>
            </a:r>
            <a:r>
              <a:rPr lang="en-US" sz="2200" dirty="0" smtClean="0"/>
              <a:t>, not earnings</a:t>
            </a:r>
          </a:p>
          <a:p>
            <a:pPr marL="1143000" lvl="2" indent="-228600" eaLnBrk="1" hangingPunct="1">
              <a:spcBef>
                <a:spcPts val="0"/>
              </a:spcBef>
            </a:pPr>
            <a:r>
              <a:rPr lang="en-US" sz="2200" dirty="0" smtClean="0"/>
              <a:t>Predicting future figures avoids bias of</a:t>
            </a:r>
            <a:br>
              <a:rPr lang="en-US" sz="2200" dirty="0" smtClean="0"/>
            </a:br>
            <a:r>
              <a:rPr lang="en-US" sz="2200" dirty="0" smtClean="0"/>
              <a:t>misrepresentative past earnings, but future</a:t>
            </a:r>
            <a:br>
              <a:rPr lang="en-US" sz="2200" dirty="0" smtClean="0"/>
            </a:br>
            <a:r>
              <a:rPr lang="en-US" sz="2200" dirty="0" smtClean="0"/>
              <a:t>estimates may be speculative</a:t>
            </a:r>
          </a:p>
          <a:p>
            <a:pPr lvl="1" eaLnBrk="1" hangingPunct="1">
              <a:spcBef>
                <a:spcPts val="0"/>
              </a:spcBef>
            </a:pPr>
            <a:r>
              <a:rPr lang="en-US" sz="2400" dirty="0" smtClean="0"/>
              <a:t>Determine appropriate discount rate</a:t>
            </a:r>
          </a:p>
          <a:p>
            <a:pPr marL="1143000" lvl="2" indent="-228600" eaLnBrk="1" hangingPunct="1">
              <a:spcBef>
                <a:spcPts val="0"/>
              </a:spcBef>
            </a:pPr>
            <a:r>
              <a:rPr lang="en-US" sz="2200" dirty="0" smtClean="0"/>
              <a:t>I.e., money’s loss of value over time</a:t>
            </a:r>
          </a:p>
          <a:p>
            <a:pPr lvl="1" eaLnBrk="1" hangingPunct="1">
              <a:spcBef>
                <a:spcPts val="0"/>
              </a:spcBef>
            </a:pPr>
            <a:r>
              <a:rPr lang="en-US" sz="2400" dirty="0" smtClean="0"/>
              <a:t>Discount future earnings by discount rate</a:t>
            </a:r>
            <a:br>
              <a:rPr lang="en-US" sz="2400" dirty="0" smtClean="0"/>
            </a:br>
            <a:r>
              <a:rPr lang="en-US" sz="2400" dirty="0" smtClean="0"/>
              <a:t>&amp; add them up</a:t>
            </a:r>
          </a:p>
        </p:txBody>
      </p:sp>
      <p:pic>
        <p:nvPicPr>
          <p:cNvPr id="31750" name="Picture 105" descr="cashflow"/>
          <p:cNvPicPr>
            <a:picLocks noChangeAspect="1" noChangeArrowheads="1"/>
          </p:cNvPicPr>
          <p:nvPr/>
        </p:nvPicPr>
        <p:blipFill>
          <a:blip r:embed="rId2" cstate="print"/>
          <a:srcRect/>
          <a:stretch>
            <a:fillRect/>
          </a:stretch>
        </p:blipFill>
        <p:spPr bwMode="auto">
          <a:xfrm>
            <a:off x="6640513" y="2743200"/>
            <a:ext cx="2395537" cy="3633788"/>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32</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Earnings / </a:t>
            </a:r>
            <a:r>
              <a:rPr lang="en-US" sz="3500" dirty="0" err="1" smtClean="0"/>
              <a:t>cashflow</a:t>
            </a:r>
            <a:r>
              <a:rPr lang="en-US" sz="3500" dirty="0" smtClean="0"/>
              <a:t> (DCF)</a:t>
            </a:r>
          </a:p>
        </p:txBody>
      </p:sp>
      <p:sp>
        <p:nvSpPr>
          <p:cNvPr id="32773" name="Rectangle 3"/>
          <p:cNvSpPr>
            <a:spLocks noGrp="1" noChangeArrowheads="1"/>
          </p:cNvSpPr>
          <p:nvPr>
            <p:ph type="body" idx="4294967295"/>
          </p:nvPr>
        </p:nvSpPr>
        <p:spPr>
          <a:xfrm>
            <a:off x="0" y="1447800"/>
            <a:ext cx="9144000" cy="576262"/>
          </a:xfrm>
        </p:spPr>
        <p:txBody>
          <a:bodyPr/>
          <a:lstStyle/>
          <a:p>
            <a:pPr eaLnBrk="1" hangingPunct="1">
              <a:spcBef>
                <a:spcPts val="0"/>
              </a:spcBef>
            </a:pPr>
            <a:r>
              <a:rPr lang="en-US" sz="2800" dirty="0" smtClean="0"/>
              <a:t>Example </a:t>
            </a:r>
            <a:r>
              <a:rPr lang="en-US" sz="2400" dirty="0" smtClean="0"/>
              <a:t>(discount rate: 10%)</a:t>
            </a:r>
          </a:p>
        </p:txBody>
      </p:sp>
      <p:graphicFrame>
        <p:nvGraphicFramePr>
          <p:cNvPr id="599148" name="Group 108"/>
          <p:cNvGraphicFramePr>
            <a:graphicFrameLocks noGrp="1"/>
          </p:cNvGraphicFramePr>
          <p:nvPr/>
        </p:nvGraphicFramePr>
        <p:xfrm>
          <a:off x="107950" y="1981200"/>
          <a:ext cx="8928100" cy="3566016"/>
        </p:xfrm>
        <a:graphic>
          <a:graphicData uri="http://schemas.openxmlformats.org/drawingml/2006/table">
            <a:tbl>
              <a:tblPr/>
              <a:tblGrid>
                <a:gridCol w="792163"/>
                <a:gridCol w="1079500"/>
                <a:gridCol w="1079500"/>
                <a:gridCol w="1657350"/>
                <a:gridCol w="2016125"/>
                <a:gridCol w="2303462"/>
              </a:tblGrid>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Year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Inflow</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Outflow</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Net cashflow</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Discount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DCF</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2000</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2001</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0.90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$180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2002</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0.81 </a:t>
                      </a:r>
                      <a:r>
                        <a:rPr kumimoji="0" lang="en-US" sz="1600" b="0" i="0" u="none" strike="noStrike" cap="none" normalizeH="0" baseline="0" smtClean="0">
                          <a:ln>
                            <a:noFill/>
                          </a:ln>
                          <a:solidFill>
                            <a:schemeClr val="tx1"/>
                          </a:solidFill>
                          <a:effectLst/>
                          <a:latin typeface="Arial" charset="0"/>
                        </a:rPr>
                        <a:t>(0.9x0.9)</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$243</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2003</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0.73 </a:t>
                      </a:r>
                      <a:r>
                        <a:rPr kumimoji="0" lang="en-US" sz="1600" b="0" i="0" u="none" strike="noStrike" cap="none" normalizeH="0" baseline="0" smtClean="0">
                          <a:ln>
                            <a:noFill/>
                          </a:ln>
                          <a:solidFill>
                            <a:schemeClr val="tx1"/>
                          </a:solidFill>
                          <a:effectLst/>
                          <a:latin typeface="Arial" charset="0"/>
                        </a:rPr>
                        <a:t>(0.9x0.9x0.9)</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$255.50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2004</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0.66</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$264</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2005</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0.59</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$265.50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2006</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0.53</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$238.50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Total</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$2,550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$600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$1,950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sng" strike="noStrike" cap="none" normalizeH="0" baseline="0" dirty="0" smtClean="0">
                          <a:ln>
                            <a:noFill/>
                          </a:ln>
                          <a:solidFill>
                            <a:schemeClr val="tx1"/>
                          </a:solidFill>
                          <a:effectLst/>
                          <a:latin typeface="Arial" charset="0"/>
                        </a:rPr>
                        <a:t>$1,246.50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33</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Valuation</a:t>
            </a:r>
            <a:br>
              <a:rPr lang="en-US" dirty="0" smtClean="0"/>
            </a:br>
            <a:r>
              <a:rPr lang="en-US" sz="3500" dirty="0" smtClean="0"/>
              <a:t>Earnings / </a:t>
            </a:r>
            <a:r>
              <a:rPr lang="en-US" sz="3500" dirty="0" err="1" smtClean="0"/>
              <a:t>cashflow</a:t>
            </a:r>
            <a:r>
              <a:rPr lang="en-US" sz="3500" dirty="0" smtClean="0"/>
              <a:t> (LBO)</a:t>
            </a:r>
          </a:p>
        </p:txBody>
      </p:sp>
      <p:sp>
        <p:nvSpPr>
          <p:cNvPr id="33797"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800" dirty="0" smtClean="0"/>
              <a:t>Variation 3: </a:t>
            </a:r>
            <a:r>
              <a:rPr lang="en-US" sz="2800" b="1" u="sng" dirty="0" smtClean="0"/>
              <a:t>LBO feasibility</a:t>
            </a:r>
          </a:p>
          <a:p>
            <a:pPr eaLnBrk="1" hangingPunct="1">
              <a:spcBef>
                <a:spcPts val="0"/>
              </a:spcBef>
            </a:pPr>
            <a:r>
              <a:rPr lang="en-US" sz="2400" dirty="0" smtClean="0"/>
              <a:t>Also not in </a:t>
            </a:r>
            <a:r>
              <a:rPr lang="en-US" sz="2400" i="1" dirty="0" err="1" smtClean="0"/>
              <a:t>Piemonte</a:t>
            </a:r>
            <a:r>
              <a:rPr lang="en-US" sz="2400" dirty="0" smtClean="0"/>
              <a:t> case</a:t>
            </a:r>
          </a:p>
          <a:p>
            <a:pPr eaLnBrk="1" hangingPunct="1">
              <a:spcBef>
                <a:spcPts val="0"/>
              </a:spcBef>
            </a:pPr>
            <a:r>
              <a:rPr lang="en-US" sz="2400" dirty="0" smtClean="0"/>
              <a:t>Example: Valuation of Target Corp.</a:t>
            </a:r>
          </a:p>
          <a:p>
            <a:pPr lvl="1" eaLnBrk="1" hangingPunct="1">
              <a:spcBef>
                <a:spcPts val="0"/>
              </a:spcBef>
            </a:pPr>
            <a:r>
              <a:rPr lang="en-US" sz="2200" dirty="0" smtClean="0"/>
              <a:t>Assumptions</a:t>
            </a:r>
          </a:p>
          <a:p>
            <a:pPr marL="1143000" lvl="2" indent="-228600" eaLnBrk="1" hangingPunct="1">
              <a:spcBef>
                <a:spcPts val="0"/>
              </a:spcBef>
            </a:pPr>
            <a:r>
              <a:rPr lang="en-US" sz="2000" dirty="0" smtClean="0"/>
              <a:t>Target has a stable </a:t>
            </a:r>
            <a:r>
              <a:rPr lang="en-US" sz="2000" dirty="0" err="1" smtClean="0"/>
              <a:t>cashflow</a:t>
            </a:r>
            <a:r>
              <a:rPr lang="en-US" sz="2000" dirty="0" smtClean="0"/>
              <a:t> of $90M/yr.</a:t>
            </a:r>
          </a:p>
          <a:p>
            <a:pPr marL="1143000" lvl="2" indent="-228600" eaLnBrk="1" hangingPunct="1">
              <a:spcBef>
                <a:spcPts val="0"/>
              </a:spcBef>
            </a:pPr>
            <a:r>
              <a:rPr lang="en-US" sz="2000" dirty="0" smtClean="0"/>
              <a:t>Acquirer corp. can borrow money at 10% interest</a:t>
            </a:r>
          </a:p>
          <a:p>
            <a:pPr marL="1143000" lvl="2" indent="-228600" eaLnBrk="1" hangingPunct="1">
              <a:spcBef>
                <a:spcPts val="0"/>
              </a:spcBef>
            </a:pPr>
            <a:r>
              <a:rPr lang="en-US" sz="2000" dirty="0" smtClean="0"/>
              <a:t>Lender insists that Acquirer put in $100M of its own money; can use borrowed money for the remainder of the acquisition (</a:t>
            </a:r>
            <a:r>
              <a:rPr lang="en-US" sz="2000" dirty="0" smtClean="0">
                <a:solidFill>
                  <a:srgbClr val="FF0000"/>
                </a:solidFill>
              </a:rPr>
              <a:t>Why?</a:t>
            </a:r>
            <a:r>
              <a:rPr lang="en-US" sz="2000" dirty="0" smtClean="0"/>
              <a:t>)</a:t>
            </a:r>
          </a:p>
          <a:p>
            <a:pPr lvl="1" eaLnBrk="1" hangingPunct="1">
              <a:spcBef>
                <a:spcPts val="0"/>
              </a:spcBef>
            </a:pPr>
            <a:r>
              <a:rPr lang="en-US" sz="2200" dirty="0" smtClean="0"/>
              <a:t>Acquirer can borrow up to $900M while paying interest</a:t>
            </a:r>
            <a:br>
              <a:rPr lang="en-US" sz="2200" dirty="0" smtClean="0"/>
            </a:br>
            <a:r>
              <a:rPr lang="en-US" sz="2200" dirty="0" smtClean="0"/>
              <a:t>exclusively from Target’s </a:t>
            </a:r>
            <a:r>
              <a:rPr lang="en-US" sz="2200" dirty="0" err="1" smtClean="0"/>
              <a:t>cashflow</a:t>
            </a:r>
            <a:r>
              <a:rPr lang="en-US" sz="2200" dirty="0" smtClean="0"/>
              <a:t> ($900M x 10% = $90M)</a:t>
            </a:r>
          </a:p>
          <a:p>
            <a:pPr lvl="1" eaLnBrk="1" hangingPunct="1">
              <a:spcBef>
                <a:spcPts val="0"/>
              </a:spcBef>
            </a:pPr>
            <a:r>
              <a:rPr lang="en-US" sz="2200" dirty="0" smtClean="0"/>
              <a:t>Target’s valuation is $1B ($900M borrowed + $100M equity)</a:t>
            </a:r>
          </a:p>
          <a:p>
            <a:pPr lvl="1" eaLnBrk="1" hangingPunct="1">
              <a:spcBef>
                <a:spcPts val="0"/>
              </a:spcBef>
            </a:pPr>
            <a:r>
              <a:rPr lang="en-US" sz="2200" dirty="0" smtClean="0">
                <a:solidFill>
                  <a:srgbClr val="FF0000"/>
                </a:solidFill>
              </a:rPr>
              <a:t>In what way does this tell you how much Target is worth?</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34</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0" y="1"/>
            <a:ext cx="9144000" cy="1295400"/>
          </a:xfrm>
        </p:spPr>
        <p:txBody>
          <a:bodyPr/>
          <a:lstStyle/>
          <a:p>
            <a:pPr algn="ctr" eaLnBrk="1" hangingPunct="1"/>
            <a:r>
              <a:rPr lang="en-US" dirty="0" smtClean="0"/>
              <a:t>Valuation</a:t>
            </a:r>
            <a:br>
              <a:rPr lang="en-US" dirty="0" smtClean="0"/>
            </a:br>
            <a:r>
              <a:rPr lang="en-US" sz="3500" dirty="0" smtClean="0"/>
              <a:t>Asset value</a:t>
            </a:r>
          </a:p>
        </p:txBody>
      </p:sp>
      <p:sp>
        <p:nvSpPr>
          <p:cNvPr id="34821"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800" b="1" u="sng" dirty="0" smtClean="0"/>
              <a:t>Net asset value</a:t>
            </a:r>
            <a:r>
              <a:rPr lang="en-US" sz="2800" dirty="0" smtClean="0"/>
              <a:t>: Value of all assets – all debts</a:t>
            </a:r>
          </a:p>
          <a:p>
            <a:pPr eaLnBrk="1" hangingPunct="1">
              <a:spcBef>
                <a:spcPts val="0"/>
              </a:spcBef>
            </a:pPr>
            <a:r>
              <a:rPr lang="en-US" sz="2800" dirty="0" smtClean="0"/>
              <a:t>Problem: Value of assets based on accounting standards – not necessarily representing the market value of the assets or their value to the business</a:t>
            </a:r>
          </a:p>
          <a:p>
            <a:pPr lvl="1" eaLnBrk="1" hangingPunct="1">
              <a:spcBef>
                <a:spcPts val="0"/>
              </a:spcBef>
            </a:pPr>
            <a:r>
              <a:rPr lang="en-US" sz="2200" dirty="0" smtClean="0"/>
              <a:t>Example 1: New car purchased for $30K. Expected life: 10 years</a:t>
            </a:r>
          </a:p>
          <a:p>
            <a:pPr marL="1143000" lvl="2" indent="-228600" eaLnBrk="1" hangingPunct="1">
              <a:spcBef>
                <a:spcPts val="0"/>
              </a:spcBef>
            </a:pPr>
            <a:r>
              <a:rPr lang="en-US" sz="2100" dirty="0" smtClean="0"/>
              <a:t>After 1 year, book value is $27K, but car worth far less</a:t>
            </a:r>
          </a:p>
          <a:p>
            <a:pPr marL="1143000" lvl="2" indent="-228600" eaLnBrk="1" hangingPunct="1">
              <a:spcBef>
                <a:spcPts val="0"/>
              </a:spcBef>
            </a:pPr>
            <a:r>
              <a:rPr lang="en-US" sz="2100" dirty="0" smtClean="0"/>
              <a:t>After 10 years, book value is $0, but car is still worth something</a:t>
            </a:r>
          </a:p>
          <a:p>
            <a:pPr lvl="1" eaLnBrk="1" hangingPunct="1">
              <a:spcBef>
                <a:spcPts val="0"/>
              </a:spcBef>
            </a:pPr>
            <a:r>
              <a:rPr lang="en-US" sz="2200" dirty="0" smtClean="0"/>
              <a:t>Example 2: Law firm leases office space @ fair market value, owns furniture/computers worth $100K; profit: $2M/year</a:t>
            </a:r>
          </a:p>
          <a:p>
            <a:pPr marL="1143000" lvl="2" indent="-228600" eaLnBrk="1" hangingPunct="1">
              <a:spcBef>
                <a:spcPts val="0"/>
              </a:spcBef>
            </a:pPr>
            <a:r>
              <a:rPr lang="en-US" sz="2100" dirty="0" smtClean="0"/>
              <a:t>Asset value clearly doesn’t represent business value of firm</a:t>
            </a:r>
          </a:p>
          <a:p>
            <a:pPr marL="1143000" lvl="2" indent="-228600" eaLnBrk="1" hangingPunct="1">
              <a:spcBef>
                <a:spcPts val="0"/>
              </a:spcBef>
            </a:pPr>
            <a:r>
              <a:rPr lang="en-US" sz="2100" dirty="0" smtClean="0"/>
              <a:t>Accounting concept of goodwill is a crude approximation</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35</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idx="4294967295"/>
          </p:nvPr>
        </p:nvSpPr>
        <p:spPr>
          <a:xfrm>
            <a:off x="0" y="0"/>
            <a:ext cx="9144000" cy="1300162"/>
          </a:xfrm>
        </p:spPr>
        <p:txBody>
          <a:bodyPr/>
          <a:lstStyle/>
          <a:p>
            <a:pPr algn="ctr" eaLnBrk="1" hangingPunct="1"/>
            <a:r>
              <a:rPr lang="en-US" dirty="0" smtClean="0"/>
              <a:t>Valuation</a:t>
            </a:r>
            <a:br>
              <a:rPr lang="en-US" dirty="0" smtClean="0"/>
            </a:br>
            <a:r>
              <a:rPr lang="en-US" sz="3500" dirty="0" smtClean="0"/>
              <a:t>Asset value</a:t>
            </a:r>
          </a:p>
        </p:txBody>
      </p:sp>
      <p:sp>
        <p:nvSpPr>
          <p:cNvPr id="35845" name="Rectangle 3"/>
          <p:cNvSpPr>
            <a:spLocks noGrp="1" noChangeArrowheads="1"/>
          </p:cNvSpPr>
          <p:nvPr>
            <p:ph type="body" idx="4294967295"/>
          </p:nvPr>
        </p:nvSpPr>
        <p:spPr>
          <a:xfrm>
            <a:off x="0" y="1447800"/>
            <a:ext cx="9144000" cy="5181599"/>
          </a:xfrm>
        </p:spPr>
        <p:txBody>
          <a:bodyPr/>
          <a:lstStyle/>
          <a:p>
            <a:pPr eaLnBrk="1" hangingPunct="1">
              <a:spcBef>
                <a:spcPts val="0"/>
              </a:spcBef>
            </a:pPr>
            <a:r>
              <a:rPr lang="en-US" sz="2800" dirty="0" smtClean="0"/>
              <a:t>Example 3: Garden Arena purchased the Arena on May 1973 (</a:t>
            </a:r>
            <a:r>
              <a:rPr lang="en-US" sz="2800" dirty="0" smtClean="0">
                <a:cs typeface="Arial" charset="0"/>
              </a:rPr>
              <a:t>½ year before valuation) for $4M, with $3.4M mortgage</a:t>
            </a:r>
          </a:p>
          <a:p>
            <a:pPr lvl="1" eaLnBrk="1" hangingPunct="1">
              <a:spcBef>
                <a:spcPts val="0"/>
              </a:spcBef>
            </a:pPr>
            <a:r>
              <a:rPr lang="en-US" sz="2400" dirty="0" smtClean="0">
                <a:cs typeface="Arial" charset="0"/>
              </a:rPr>
              <a:t>If the Arena is worth $4M, then it would add $600K to Garden Arena’s net asset value</a:t>
            </a:r>
          </a:p>
          <a:p>
            <a:pPr lvl="2" eaLnBrk="1" hangingPunct="1">
              <a:spcBef>
                <a:spcPts val="0"/>
              </a:spcBef>
            </a:pPr>
            <a:r>
              <a:rPr lang="en-US" sz="2100" dirty="0" smtClean="0">
                <a:cs typeface="Arial" charset="0"/>
              </a:rPr>
              <a:t>Prior to purchase, Garden Arena leased the Arena with a fixed maximum rent &amp; an obligation on the lessee to pay only ⅔ of local real-estate tax increases</a:t>
            </a:r>
          </a:p>
          <a:p>
            <a:pPr lvl="2" eaLnBrk="1" hangingPunct="1">
              <a:spcBef>
                <a:spcPts val="0"/>
              </a:spcBef>
            </a:pPr>
            <a:r>
              <a:rPr lang="en-US" sz="2100" dirty="0" smtClean="0">
                <a:cs typeface="Arial" charset="0"/>
              </a:rPr>
              <a:t>Lease had 13 more years to run; inflation was high &amp; real-estate taxes were rising</a:t>
            </a:r>
          </a:p>
          <a:p>
            <a:pPr lvl="1" eaLnBrk="1" hangingPunct="1">
              <a:spcBef>
                <a:spcPts val="0"/>
              </a:spcBef>
            </a:pPr>
            <a:r>
              <a:rPr lang="en-US" sz="2400" dirty="0" smtClean="0">
                <a:cs typeface="Arial" charset="0"/>
              </a:rPr>
              <a:t>Court: “The existence of the lease would tend to depress the purchase price.” </a:t>
            </a:r>
            <a:r>
              <a:rPr lang="en-US" sz="2400" dirty="0" smtClean="0">
                <a:solidFill>
                  <a:srgbClr val="FF0000"/>
                </a:solidFill>
                <a:cs typeface="Arial" charset="0"/>
              </a:rPr>
              <a:t>Why?</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36</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Last step is to give each valuation method a weight</a:t>
            </a:r>
          </a:p>
          <a:p>
            <a:pPr eaLnBrk="1" hangingPunct="1">
              <a:spcBef>
                <a:spcPts val="0"/>
              </a:spcBef>
            </a:pPr>
            <a:r>
              <a:rPr lang="en-US" sz="2800" dirty="0" smtClean="0"/>
              <a:t>Judge gives 10% to market value; 50% to asset value</a:t>
            </a:r>
          </a:p>
          <a:p>
            <a:pPr lvl="1" eaLnBrk="1" hangingPunct="1">
              <a:spcBef>
                <a:spcPts val="0"/>
              </a:spcBef>
            </a:pPr>
            <a:r>
              <a:rPr lang="en-US" sz="2400" dirty="0" smtClean="0"/>
              <a:t>Market unreliable because of low flotation </a:t>
            </a:r>
            <a:r>
              <a:rPr lang="en-US" sz="2000" dirty="0" smtClean="0"/>
              <a:t>(freely-trading shares)</a:t>
            </a:r>
          </a:p>
          <a:p>
            <a:pPr marL="1143000" lvl="2" indent="-228600" eaLnBrk="1" hangingPunct="1">
              <a:spcBef>
                <a:spcPts val="0"/>
              </a:spcBef>
            </a:pPr>
            <a:r>
              <a:rPr lang="en-US" sz="2000" dirty="0" smtClean="0"/>
              <a:t>Less trading means less accurate valuation (inefficient market)</a:t>
            </a:r>
          </a:p>
          <a:p>
            <a:pPr marL="1143000" lvl="2" indent="-228600" eaLnBrk="1" hangingPunct="1">
              <a:spcBef>
                <a:spcPts val="0"/>
              </a:spcBef>
            </a:pPr>
            <a:r>
              <a:rPr lang="en-US" sz="2000" dirty="0" smtClean="0"/>
              <a:t>Even acquiring entire flotation wouldn’t give any control in company, so market price discounts benefits to controlling SHs</a:t>
            </a:r>
          </a:p>
          <a:p>
            <a:pPr lvl="1" eaLnBrk="1" hangingPunct="1">
              <a:spcBef>
                <a:spcPts val="0"/>
              </a:spcBef>
            </a:pPr>
            <a:r>
              <a:rPr lang="en-US" sz="2400" dirty="0" smtClean="0"/>
              <a:t>Earnings value less reliable than asset value because:</a:t>
            </a:r>
          </a:p>
          <a:p>
            <a:pPr marL="1143000" lvl="2" indent="-228600" eaLnBrk="1" hangingPunct="1">
              <a:spcBef>
                <a:spcPts val="0"/>
              </a:spcBef>
            </a:pPr>
            <a:r>
              <a:rPr lang="en-US" sz="2000" dirty="0" smtClean="0"/>
              <a:t>“Garden Arena had been largely a family corporation in which earnings were of little significance”</a:t>
            </a:r>
          </a:p>
          <a:p>
            <a:pPr marL="1600200" lvl="3" indent="-228600" eaLnBrk="1" hangingPunct="1">
              <a:spcBef>
                <a:spcPts val="0"/>
              </a:spcBef>
            </a:pPr>
            <a:r>
              <a:rPr lang="en-US" dirty="0" smtClean="0">
                <a:solidFill>
                  <a:srgbClr val="FF0000"/>
                </a:solidFill>
              </a:rPr>
              <a:t>What does that mean? Owners don’t care about making money?</a:t>
            </a:r>
          </a:p>
          <a:p>
            <a:pPr marL="1143000" lvl="2" indent="-228600" eaLnBrk="1" hangingPunct="1">
              <a:spcBef>
                <a:spcPts val="0"/>
              </a:spcBef>
            </a:pPr>
            <a:r>
              <a:rPr lang="en-US" sz="2000" dirty="0" smtClean="0"/>
              <a:t>“Garden Arena had approximately $5,000,000 in excess liquid assets; and… substantial real estate holding in an excellent location.”</a:t>
            </a:r>
          </a:p>
          <a:p>
            <a:pPr marL="1600200" lvl="3" indent="-228600" eaLnBrk="1" hangingPunct="1">
              <a:spcBef>
                <a:spcPts val="0"/>
              </a:spcBef>
            </a:pPr>
            <a:r>
              <a:rPr lang="en-US" dirty="0" smtClean="0">
                <a:solidFill>
                  <a:srgbClr val="FF0000"/>
                </a:solidFill>
              </a:rPr>
              <a:t>Why does this make asset value better than earnings value?</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37</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300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Valuation</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Weighting of valuations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Valuation uses crude approximations to come up with very precise results</a:t>
            </a:r>
          </a:p>
          <a:p>
            <a:pPr lvl="1" eaLnBrk="1" hangingPunct="1">
              <a:spcBef>
                <a:spcPts val="0"/>
              </a:spcBef>
            </a:pPr>
            <a:r>
              <a:rPr lang="en-US" sz="2400" dirty="0" smtClean="0"/>
              <a:t>Like deciding whether a team has a first down in football</a:t>
            </a:r>
          </a:p>
        </p:txBody>
      </p:sp>
      <p:pic>
        <p:nvPicPr>
          <p:cNvPr id="37894" name="Picture 4"/>
          <p:cNvPicPr>
            <a:picLocks noChangeAspect="1" noChangeArrowheads="1"/>
          </p:cNvPicPr>
          <p:nvPr/>
        </p:nvPicPr>
        <p:blipFill>
          <a:blip r:embed="rId2" cstate="print"/>
          <a:srcRect/>
          <a:stretch>
            <a:fillRect/>
          </a:stretch>
        </p:blipFill>
        <p:spPr bwMode="auto">
          <a:xfrm>
            <a:off x="1122082" y="3429001"/>
            <a:ext cx="6574118" cy="3048000"/>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38</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
        <p:nvSpPr>
          <p:cNvPr id="9" name="Rectangle 2"/>
          <p:cNvSpPr txBox="1">
            <a:spLocks noChangeArrowheads="1"/>
          </p:cNvSpPr>
          <p:nvPr/>
        </p:nvSpPr>
        <p:spPr bwMode="auto">
          <a:xfrm>
            <a:off x="0" y="0"/>
            <a:ext cx="9144000" cy="1300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Valuation</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Keep a healthy skepticism…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Corporate finance</a:t>
            </a:r>
            <a:br>
              <a:rPr lang="en-US" altLang="en-US" dirty="0" smtClean="0"/>
            </a:br>
            <a:r>
              <a:rPr lang="en-US" altLang="en-US" sz="3500" dirty="0" smtClean="0"/>
              <a:t>Overview of </a:t>
            </a:r>
            <a:r>
              <a:rPr lang="en-US" altLang="en-US" sz="3500" dirty="0" smtClean="0"/>
              <a:t>Chapter 4</a:t>
            </a:r>
            <a:endParaRPr lang="en-US" altLang="en-US" dirty="0" smtClean="0"/>
          </a:p>
        </p:txBody>
      </p:sp>
      <p:sp>
        <p:nvSpPr>
          <p:cNvPr id="14339"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altLang="en-US" sz="2800" dirty="0" smtClean="0"/>
              <a:t>Capital markets</a:t>
            </a:r>
          </a:p>
          <a:p>
            <a:pPr marL="514350" indent="-514350" eaLnBrk="1" hangingPunct="1">
              <a:spcBef>
                <a:spcPct val="0"/>
              </a:spcBef>
              <a:buFont typeface="Calibri" pitchFamily="34" charset="0"/>
              <a:buAutoNum type="alphaLcParenR"/>
            </a:pPr>
            <a:r>
              <a:rPr lang="en-US" altLang="en-US" sz="2800" dirty="0" smtClean="0"/>
              <a:t>Valuation</a:t>
            </a:r>
          </a:p>
          <a:p>
            <a:pPr marL="514350" indent="-514350" eaLnBrk="1" hangingPunct="1">
              <a:spcBef>
                <a:spcPct val="0"/>
              </a:spcBef>
              <a:buFont typeface="Calibri" pitchFamily="34" charset="0"/>
              <a:buAutoNum type="alphaLcParenR"/>
            </a:pPr>
            <a:r>
              <a:rPr lang="en-US" altLang="en-US" sz="2800" dirty="0" smtClean="0">
                <a:solidFill>
                  <a:srgbClr val="0070C0"/>
                </a:solidFill>
              </a:rPr>
              <a:t>Financial engineering</a:t>
            </a:r>
          </a:p>
        </p:txBody>
      </p:sp>
      <p:sp>
        <p:nvSpPr>
          <p:cNvPr id="2" name="Footer Placeholder 1"/>
          <p:cNvSpPr>
            <a:spLocks noGrp="1"/>
          </p:cNvSpPr>
          <p:nvPr>
            <p:ph type="ftr" sz="quarter" idx="10"/>
          </p:nvPr>
        </p:nvSpPr>
        <p:spPr/>
        <p:txBody>
          <a:bodyPr/>
          <a:lstStyle/>
          <a:p>
            <a:pPr>
              <a:defRPr/>
            </a:pPr>
            <a:r>
              <a:rPr lang="en-US"/>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70DFB1DE-D15D-471E-A5F9-81A83982E280}" type="slidenum">
              <a:rPr lang="en-US"/>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Business strategy &amp; finance</a:t>
            </a:r>
            <a:br>
              <a:rPr lang="en-US" dirty="0" smtClean="0"/>
            </a:br>
            <a:r>
              <a:rPr lang="en-US" sz="2700" dirty="0" smtClean="0"/>
              <a:t>Business managers compete in three markets</a:t>
            </a:r>
          </a:p>
        </p:txBody>
      </p:sp>
      <p:sp>
        <p:nvSpPr>
          <p:cNvPr id="6149" name="Rectangle 3"/>
          <p:cNvSpPr>
            <a:spLocks noGrp="1" noChangeArrowheads="1"/>
          </p:cNvSpPr>
          <p:nvPr>
            <p:ph type="body" idx="4294967295"/>
          </p:nvPr>
        </p:nvSpPr>
        <p:spPr>
          <a:xfrm>
            <a:off x="0" y="1447800"/>
            <a:ext cx="9144000" cy="5181600"/>
          </a:xfrm>
        </p:spPr>
        <p:txBody>
          <a:bodyPr/>
          <a:lstStyle/>
          <a:p>
            <a:pPr eaLnBrk="1" hangingPunct="1"/>
            <a:r>
              <a:rPr lang="en-US" sz="2800" dirty="0" smtClean="0"/>
              <a:t>Market for corporate control</a:t>
            </a:r>
          </a:p>
          <a:p>
            <a:pPr lvl="1" eaLnBrk="1" hangingPunct="1"/>
            <a:r>
              <a:rPr lang="en-US" sz="2400" dirty="0" smtClean="0"/>
              <a:t>Maintaining their position in the firm</a:t>
            </a:r>
          </a:p>
          <a:p>
            <a:pPr eaLnBrk="1" hangingPunct="1"/>
            <a:r>
              <a:rPr lang="en-US" sz="2800" dirty="0" smtClean="0"/>
              <a:t>Product markets</a:t>
            </a:r>
          </a:p>
          <a:p>
            <a:pPr lvl="1" eaLnBrk="1" hangingPunct="1"/>
            <a:r>
              <a:rPr lang="en-US" sz="2400" dirty="0" smtClean="0"/>
              <a:t>Maximizing the firm’s profits</a:t>
            </a:r>
          </a:p>
          <a:p>
            <a:pPr eaLnBrk="1" hangingPunct="1"/>
            <a:r>
              <a:rPr lang="en-US" sz="2800" dirty="0" smtClean="0"/>
              <a:t>Capital markets</a:t>
            </a:r>
          </a:p>
          <a:p>
            <a:pPr lvl="1" eaLnBrk="1" hangingPunct="1"/>
            <a:r>
              <a:rPr lang="en-US" sz="2400" dirty="0" smtClean="0"/>
              <a:t>Raising money for the firm from investors</a:t>
            </a:r>
          </a:p>
        </p:txBody>
      </p:sp>
      <p:sp>
        <p:nvSpPr>
          <p:cNvPr id="6150" name="Rectangle 4"/>
          <p:cNvSpPr>
            <a:spLocks noChangeArrowheads="1"/>
          </p:cNvSpPr>
          <p:nvPr/>
        </p:nvSpPr>
        <p:spPr bwMode="auto">
          <a:xfrm>
            <a:off x="34925" y="3476625"/>
            <a:ext cx="6697663" cy="790575"/>
          </a:xfrm>
          <a:prstGeom prst="rect">
            <a:avLst/>
          </a:prstGeom>
          <a:noFill/>
          <a:ln w="19050">
            <a:solidFill>
              <a:srgbClr val="FF0000"/>
            </a:solidFill>
            <a:miter lim="800000"/>
            <a:headEnd/>
            <a:tailEnd/>
          </a:ln>
        </p:spPr>
        <p:txBody>
          <a:bodyPr wrap="none" anchor="ctr"/>
          <a:lstStyle/>
          <a:p>
            <a:endParaRPr lang="en-US"/>
          </a:p>
        </p:txBody>
      </p:sp>
      <p:sp>
        <p:nvSpPr>
          <p:cNvPr id="6151" name="AutoShape 5"/>
          <p:cNvSpPr>
            <a:spLocks/>
          </p:cNvSpPr>
          <p:nvPr/>
        </p:nvSpPr>
        <p:spPr bwMode="auto">
          <a:xfrm>
            <a:off x="6804025" y="3429001"/>
            <a:ext cx="504825" cy="838200"/>
          </a:xfrm>
          <a:prstGeom prst="rightBrace">
            <a:avLst>
              <a:gd name="adj1" fmla="val 16274"/>
              <a:gd name="adj2" fmla="val 50000"/>
            </a:avLst>
          </a:prstGeom>
          <a:noFill/>
          <a:ln w="9525">
            <a:solidFill>
              <a:schemeClr val="tx1"/>
            </a:solidFill>
            <a:round/>
            <a:headEnd/>
            <a:tailEnd/>
          </a:ln>
        </p:spPr>
        <p:txBody>
          <a:bodyPr wrap="none" anchor="ctr"/>
          <a:lstStyle/>
          <a:p>
            <a:endParaRPr lang="en-US"/>
          </a:p>
        </p:txBody>
      </p:sp>
      <p:sp>
        <p:nvSpPr>
          <p:cNvPr id="6152" name="Text Box 6"/>
          <p:cNvSpPr txBox="1">
            <a:spLocks noChangeArrowheads="1"/>
          </p:cNvSpPr>
          <p:nvPr/>
        </p:nvSpPr>
        <p:spPr bwMode="auto">
          <a:xfrm>
            <a:off x="7162800" y="3457575"/>
            <a:ext cx="1692275" cy="733425"/>
          </a:xfrm>
          <a:prstGeom prst="rect">
            <a:avLst/>
          </a:prstGeom>
          <a:noFill/>
          <a:ln w="9525">
            <a:noFill/>
            <a:miter lim="800000"/>
            <a:headEnd/>
            <a:tailEnd/>
          </a:ln>
        </p:spPr>
        <p:txBody>
          <a:bodyPr>
            <a:spAutoFit/>
          </a:bodyPr>
          <a:lstStyle/>
          <a:p>
            <a:pPr algn="ctr">
              <a:spcBef>
                <a:spcPct val="50000"/>
              </a:spcBef>
            </a:pPr>
            <a:r>
              <a:rPr lang="en-US" sz="2100" dirty="0"/>
              <a:t>Topic of this section</a:t>
            </a:r>
          </a:p>
        </p:txBody>
      </p:sp>
      <p:pic>
        <p:nvPicPr>
          <p:cNvPr id="6153" name="Picture 7" descr="MCj02331410000[1]"/>
          <p:cNvPicPr>
            <a:picLocks noChangeAspect="1" noChangeArrowheads="1"/>
          </p:cNvPicPr>
          <p:nvPr/>
        </p:nvPicPr>
        <p:blipFill>
          <a:blip r:embed="rId2" cstate="print"/>
          <a:srcRect/>
          <a:stretch>
            <a:fillRect/>
          </a:stretch>
        </p:blipFill>
        <p:spPr bwMode="auto">
          <a:xfrm>
            <a:off x="2844800" y="4508500"/>
            <a:ext cx="3240088" cy="1876425"/>
          </a:xfrm>
          <a:prstGeom prst="rect">
            <a:avLst/>
          </a:prstGeom>
          <a:noFill/>
          <a:ln w="9525">
            <a:noFill/>
            <a:miter lim="800000"/>
            <a:headEnd/>
            <a:tailEnd/>
          </a:ln>
        </p:spPr>
      </p:pic>
      <p:sp>
        <p:nvSpPr>
          <p:cNvPr id="10" name="Slide Number Placeholder 9"/>
          <p:cNvSpPr>
            <a:spLocks noGrp="1"/>
          </p:cNvSpPr>
          <p:nvPr>
            <p:ph type="sldNum" sz="quarter" idx="11"/>
          </p:nvPr>
        </p:nvSpPr>
        <p:spPr/>
        <p:txBody>
          <a:bodyPr/>
          <a:lstStyle/>
          <a:p>
            <a:pPr>
              <a:defRPr/>
            </a:pPr>
            <a:fld id="{20A24548-9DF8-4DB6-B5E3-91724D388BD9}" type="slidenum">
              <a:rPr lang="en-US" smtClean="0"/>
              <a:pPr>
                <a:defRPr/>
              </a:pPr>
              <a:t>4</a:t>
            </a:fld>
            <a:endParaRPr lang="en-US"/>
          </a:p>
        </p:txBody>
      </p:sp>
      <p:sp>
        <p:nvSpPr>
          <p:cNvPr id="11" name="Footer Placeholder 10"/>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smtClean="0"/>
              <a:t>Private equity firms (“PE”) are businesses that specialize in identifying attractive businesses (often public companies), acquiring control in them, making changes to improve their value, and after a few years sell them &amp; distribute profits to the PE firm’s investors</a:t>
            </a:r>
          </a:p>
          <a:p>
            <a:pPr lvl="1" eaLnBrk="1" hangingPunct="1">
              <a:spcBef>
                <a:spcPts val="0"/>
              </a:spcBef>
            </a:pPr>
            <a:r>
              <a:rPr lang="en-US" sz="2400" dirty="0" smtClean="0"/>
              <a:t>Unlike other investors, PE emphasizes ability to improve the company, not just spot undervalued companies (i.e., alpha comes from entrepreneurship, not just beating the capital market)</a:t>
            </a:r>
          </a:p>
          <a:p>
            <a:pPr lvl="1" eaLnBrk="1" hangingPunct="1">
              <a:spcBef>
                <a:spcPts val="0"/>
              </a:spcBef>
            </a:pPr>
            <a:r>
              <a:rPr lang="en-US" sz="2400" dirty="0" smtClean="0"/>
              <a:t>Some value comes from improved financial engineering – better (or more risky) use of capital</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40</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Private equity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smtClean="0"/>
              <a:t>Process</a:t>
            </a:r>
          </a:p>
          <a:p>
            <a:pPr lvl="1" eaLnBrk="1" hangingPunct="1">
              <a:spcBef>
                <a:spcPts val="0"/>
              </a:spcBef>
            </a:pPr>
            <a:r>
              <a:rPr lang="en-US" sz="2400" dirty="0" smtClean="0"/>
              <a:t>PE firm owned by highly respected financial experts</a:t>
            </a:r>
          </a:p>
          <a:p>
            <a:pPr lvl="1" eaLnBrk="1" hangingPunct="1">
              <a:spcBef>
                <a:spcPts val="0"/>
              </a:spcBef>
            </a:pPr>
            <a:r>
              <a:rPr lang="en-US" sz="2400" dirty="0" smtClean="0"/>
              <a:t>PE firm opens a fund; solicits investors</a:t>
            </a:r>
          </a:p>
          <a:p>
            <a:pPr lvl="2" eaLnBrk="1" hangingPunct="1">
              <a:spcBef>
                <a:spcPts val="0"/>
              </a:spcBef>
            </a:pPr>
            <a:r>
              <a:rPr lang="en-US" dirty="0" smtClean="0"/>
              <a:t>Investors invest in fund</a:t>
            </a:r>
          </a:p>
          <a:p>
            <a:pPr lvl="2" eaLnBrk="1" hangingPunct="1">
              <a:spcBef>
                <a:spcPts val="0"/>
              </a:spcBef>
            </a:pPr>
            <a:r>
              <a:rPr lang="en-US" dirty="0" smtClean="0"/>
              <a:t>Fund has limited lifespan; withdrawal rights restricted</a:t>
            </a:r>
          </a:p>
          <a:p>
            <a:pPr lvl="2" eaLnBrk="1" hangingPunct="1">
              <a:spcBef>
                <a:spcPts val="0"/>
              </a:spcBef>
            </a:pPr>
            <a:r>
              <a:rPr lang="en-US" dirty="0" smtClean="0"/>
              <a:t>Fund managed by PE firm; draws fees</a:t>
            </a:r>
          </a:p>
          <a:p>
            <a:pPr lvl="1" eaLnBrk="1" hangingPunct="1">
              <a:spcBef>
                <a:spcPts val="0"/>
              </a:spcBef>
            </a:pPr>
            <a:r>
              <a:rPr lang="en-US" sz="2400" dirty="0" smtClean="0"/>
              <a:t>Fund uses money to buy control in several businesses</a:t>
            </a:r>
          </a:p>
          <a:p>
            <a:pPr lvl="2" eaLnBrk="1" hangingPunct="1">
              <a:spcBef>
                <a:spcPts val="0"/>
              </a:spcBef>
            </a:pPr>
            <a:r>
              <a:rPr lang="en-US" dirty="0" smtClean="0"/>
              <a:t>Makes changes to business to increase value</a:t>
            </a:r>
          </a:p>
          <a:p>
            <a:pPr lvl="1" eaLnBrk="1" hangingPunct="1">
              <a:spcBef>
                <a:spcPts val="0"/>
              </a:spcBef>
            </a:pPr>
            <a:r>
              <a:rPr lang="en-US" sz="2400" dirty="0" smtClean="0"/>
              <a:t>Fund sells improved business</a:t>
            </a:r>
          </a:p>
          <a:p>
            <a:pPr lvl="1" eaLnBrk="1" hangingPunct="1">
              <a:spcBef>
                <a:spcPts val="0"/>
              </a:spcBef>
            </a:pPr>
            <a:r>
              <a:rPr lang="en-US" sz="2400" dirty="0" smtClean="0"/>
              <a:t>When time is up, fund dissolves &amp; distributes profits</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41</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Private equity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smtClean="0"/>
              <a:t>According to Posen, 5 ways PE increases firm’s value</a:t>
            </a:r>
          </a:p>
          <a:p>
            <a:pPr lvl="1" eaLnBrk="1" hangingPunct="1">
              <a:spcBef>
                <a:spcPts val="0"/>
              </a:spcBef>
            </a:pPr>
            <a:r>
              <a:rPr lang="en-US" sz="2400" dirty="0" smtClean="0"/>
              <a:t>Reduce idle cash</a:t>
            </a:r>
          </a:p>
          <a:p>
            <a:pPr lvl="1" eaLnBrk="1" hangingPunct="1">
              <a:spcBef>
                <a:spcPts val="0"/>
              </a:spcBef>
            </a:pPr>
            <a:r>
              <a:rPr lang="en-US" sz="2400" dirty="0" smtClean="0"/>
              <a:t>Optimize capital structure</a:t>
            </a:r>
          </a:p>
          <a:p>
            <a:pPr lvl="1" eaLnBrk="1" hangingPunct="1">
              <a:spcBef>
                <a:spcPts val="0"/>
              </a:spcBef>
            </a:pPr>
            <a:r>
              <a:rPr lang="en-US" sz="2400" dirty="0" smtClean="0"/>
              <a:t>Improve business plan; monitor performance better</a:t>
            </a:r>
          </a:p>
          <a:p>
            <a:pPr lvl="1" eaLnBrk="1" hangingPunct="1">
              <a:spcBef>
                <a:spcPts val="0"/>
              </a:spcBef>
            </a:pPr>
            <a:r>
              <a:rPr lang="en-US" sz="2400" dirty="0" smtClean="0"/>
              <a:t>Better incentives for management</a:t>
            </a:r>
          </a:p>
          <a:p>
            <a:pPr lvl="1" eaLnBrk="1" hangingPunct="1">
              <a:spcBef>
                <a:spcPts val="0"/>
              </a:spcBef>
            </a:pPr>
            <a:r>
              <a:rPr lang="en-US" sz="2400" dirty="0" smtClean="0"/>
              <a:t>Better board member selection</a:t>
            </a:r>
          </a:p>
        </p:txBody>
      </p:sp>
      <p:sp>
        <p:nvSpPr>
          <p:cNvPr id="41990" name="AutoShape 4"/>
          <p:cNvSpPr>
            <a:spLocks/>
          </p:cNvSpPr>
          <p:nvPr/>
        </p:nvSpPr>
        <p:spPr bwMode="auto">
          <a:xfrm>
            <a:off x="5364163" y="1981200"/>
            <a:ext cx="504825" cy="685800"/>
          </a:xfrm>
          <a:prstGeom prst="rightBrace">
            <a:avLst>
              <a:gd name="adj1" fmla="val 13077"/>
              <a:gd name="adj2" fmla="val 50000"/>
            </a:avLst>
          </a:prstGeom>
          <a:noFill/>
          <a:ln w="9525">
            <a:solidFill>
              <a:schemeClr val="tx1"/>
            </a:solidFill>
            <a:round/>
            <a:headEnd/>
            <a:tailEnd/>
          </a:ln>
        </p:spPr>
        <p:txBody>
          <a:bodyPr wrap="none" anchor="ctr"/>
          <a:lstStyle/>
          <a:p>
            <a:endParaRPr lang="en-US"/>
          </a:p>
        </p:txBody>
      </p:sp>
      <p:sp>
        <p:nvSpPr>
          <p:cNvPr id="41991" name="AutoShape 5"/>
          <p:cNvSpPr>
            <a:spLocks/>
          </p:cNvSpPr>
          <p:nvPr/>
        </p:nvSpPr>
        <p:spPr bwMode="auto">
          <a:xfrm>
            <a:off x="7467600" y="2689225"/>
            <a:ext cx="504825" cy="358775"/>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41992" name="Text Box 6"/>
          <p:cNvSpPr txBox="1">
            <a:spLocks noChangeArrowheads="1"/>
          </p:cNvSpPr>
          <p:nvPr/>
        </p:nvSpPr>
        <p:spPr bwMode="auto">
          <a:xfrm>
            <a:off x="7958138" y="2514600"/>
            <a:ext cx="1150937" cy="641350"/>
          </a:xfrm>
          <a:prstGeom prst="rect">
            <a:avLst/>
          </a:prstGeom>
          <a:noFill/>
          <a:ln w="9525">
            <a:noFill/>
            <a:miter lim="800000"/>
            <a:headEnd/>
            <a:tailEnd/>
          </a:ln>
        </p:spPr>
        <p:txBody>
          <a:bodyPr>
            <a:spAutoFit/>
          </a:bodyPr>
          <a:lstStyle/>
          <a:p>
            <a:pPr>
              <a:spcBef>
                <a:spcPct val="50000"/>
              </a:spcBef>
            </a:pPr>
            <a:r>
              <a:rPr lang="en-US" dirty="0" err="1"/>
              <a:t>Entrepre-neurship</a:t>
            </a:r>
            <a:endParaRPr lang="en-US" dirty="0"/>
          </a:p>
        </p:txBody>
      </p:sp>
      <p:sp>
        <p:nvSpPr>
          <p:cNvPr id="41993" name="Text Box 7"/>
          <p:cNvSpPr txBox="1">
            <a:spLocks noChangeArrowheads="1"/>
          </p:cNvSpPr>
          <p:nvPr/>
        </p:nvSpPr>
        <p:spPr bwMode="auto">
          <a:xfrm>
            <a:off x="5940425" y="2133600"/>
            <a:ext cx="2519363" cy="366713"/>
          </a:xfrm>
          <a:prstGeom prst="rect">
            <a:avLst/>
          </a:prstGeom>
          <a:noFill/>
          <a:ln w="9525">
            <a:noFill/>
            <a:miter lim="800000"/>
            <a:headEnd/>
            <a:tailEnd/>
          </a:ln>
        </p:spPr>
        <p:txBody>
          <a:bodyPr>
            <a:spAutoFit/>
          </a:bodyPr>
          <a:lstStyle/>
          <a:p>
            <a:pPr algn="ctr">
              <a:spcBef>
                <a:spcPct val="50000"/>
              </a:spcBef>
            </a:pPr>
            <a:r>
              <a:rPr lang="en-US" dirty="0"/>
              <a:t>Financial engineering</a:t>
            </a:r>
          </a:p>
        </p:txBody>
      </p:sp>
      <p:sp>
        <p:nvSpPr>
          <p:cNvPr id="41994" name="AutoShape 8"/>
          <p:cNvSpPr>
            <a:spLocks/>
          </p:cNvSpPr>
          <p:nvPr/>
        </p:nvSpPr>
        <p:spPr bwMode="auto">
          <a:xfrm>
            <a:off x="5364163" y="3048001"/>
            <a:ext cx="504825" cy="685800"/>
          </a:xfrm>
          <a:prstGeom prst="rightBrace">
            <a:avLst>
              <a:gd name="adj1" fmla="val 13077"/>
              <a:gd name="adj2" fmla="val 50000"/>
            </a:avLst>
          </a:prstGeom>
          <a:noFill/>
          <a:ln w="9525">
            <a:solidFill>
              <a:schemeClr val="tx1"/>
            </a:solidFill>
            <a:round/>
            <a:headEnd/>
            <a:tailEnd/>
          </a:ln>
        </p:spPr>
        <p:txBody>
          <a:bodyPr wrap="none" anchor="ctr"/>
          <a:lstStyle/>
          <a:p>
            <a:endParaRPr lang="en-US"/>
          </a:p>
        </p:txBody>
      </p:sp>
      <p:sp>
        <p:nvSpPr>
          <p:cNvPr id="41995" name="Text Box 9"/>
          <p:cNvSpPr txBox="1">
            <a:spLocks noChangeArrowheads="1"/>
          </p:cNvSpPr>
          <p:nvPr/>
        </p:nvSpPr>
        <p:spPr bwMode="auto">
          <a:xfrm>
            <a:off x="5940425" y="3124200"/>
            <a:ext cx="2160588" cy="641350"/>
          </a:xfrm>
          <a:prstGeom prst="rect">
            <a:avLst/>
          </a:prstGeom>
          <a:noFill/>
          <a:ln w="9525">
            <a:noFill/>
            <a:miter lim="800000"/>
            <a:headEnd/>
            <a:tailEnd/>
          </a:ln>
        </p:spPr>
        <p:txBody>
          <a:bodyPr>
            <a:spAutoFit/>
          </a:bodyPr>
          <a:lstStyle/>
          <a:p>
            <a:pPr algn="ctr">
              <a:spcBef>
                <a:spcPct val="50000"/>
              </a:spcBef>
            </a:pPr>
            <a:r>
              <a:rPr lang="en-US" dirty="0"/>
              <a:t>Reducing agency problem</a:t>
            </a:r>
          </a:p>
        </p:txBody>
      </p:sp>
      <p:sp>
        <p:nvSpPr>
          <p:cNvPr id="12" name="Slide Number Placeholder 11"/>
          <p:cNvSpPr>
            <a:spLocks noGrp="1"/>
          </p:cNvSpPr>
          <p:nvPr>
            <p:ph type="sldNum" sz="quarter" idx="11"/>
          </p:nvPr>
        </p:nvSpPr>
        <p:spPr/>
        <p:txBody>
          <a:bodyPr/>
          <a:lstStyle/>
          <a:p>
            <a:pPr>
              <a:defRPr/>
            </a:pPr>
            <a:fld id="{20A24548-9DF8-4DB6-B5E3-91724D388BD9}" type="slidenum">
              <a:rPr lang="en-US" smtClean="0"/>
              <a:pPr>
                <a:defRPr/>
              </a:pPr>
              <a:t>42</a:t>
            </a:fld>
            <a:endParaRPr lang="en-US"/>
          </a:p>
        </p:txBody>
      </p:sp>
      <p:sp>
        <p:nvSpPr>
          <p:cNvPr id="13" name="Footer Placeholder 12"/>
          <p:cNvSpPr>
            <a:spLocks noGrp="1"/>
          </p:cNvSpPr>
          <p:nvPr>
            <p:ph type="ftr" sz="quarter" idx="10"/>
          </p:nvPr>
        </p:nvSpPr>
        <p:spPr/>
        <p:txBody>
          <a:bodyPr/>
          <a:lstStyle/>
          <a:p>
            <a:pPr>
              <a:defRPr/>
            </a:pPr>
            <a:r>
              <a:rPr lang="en-US" smtClean="0"/>
              <a:t>© Amitai Aviram.  All rights reserved.</a:t>
            </a:r>
            <a:endParaRPr lang="en-US"/>
          </a:p>
        </p:txBody>
      </p:sp>
      <p:sp>
        <p:nvSpPr>
          <p:cNvPr id="14"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Posen, </a:t>
            </a:r>
            <a:r>
              <a:rPr kumimoji="0" lang="en-US" sz="3500" b="0" i="1" u="none" strike="noStrike" kern="1200" cap="none" spc="0" normalizeH="0" baseline="0" noProof="0" dirty="0" smtClean="0">
                <a:ln>
                  <a:noFill/>
                </a:ln>
                <a:solidFill>
                  <a:schemeClr val="tx1"/>
                </a:solidFill>
                <a:effectLst/>
                <a:uLnTx/>
                <a:uFillTx/>
                <a:latin typeface="+mj-lt"/>
                <a:ea typeface="+mj-ea"/>
                <a:cs typeface="+mj-cs"/>
              </a:rPr>
              <a:t>If</a:t>
            </a:r>
            <a:r>
              <a:rPr kumimoji="0" lang="en-US" sz="3500" b="0" i="1" u="none" strike="noStrike" kern="1200" cap="none" spc="0" normalizeH="0" noProof="0" dirty="0" smtClean="0">
                <a:ln>
                  <a:noFill/>
                </a:ln>
                <a:solidFill>
                  <a:schemeClr val="tx1"/>
                </a:solidFill>
                <a:effectLst/>
                <a:uLnTx/>
                <a:uFillTx/>
                <a:latin typeface="+mj-lt"/>
                <a:ea typeface="+mj-ea"/>
                <a:cs typeface="+mj-cs"/>
              </a:rPr>
              <a:t> Private equity sized up your business</a:t>
            </a:r>
            <a:endParaRPr kumimoji="0" lang="en-US" sz="3500" b="0"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err="1" smtClean="0"/>
              <a:t>RoE</a:t>
            </a:r>
            <a:r>
              <a:rPr lang="en-US" sz="2800" dirty="0" smtClean="0"/>
              <a:t> = return (i.e., profit) / amount investor puts at risk</a:t>
            </a:r>
          </a:p>
          <a:p>
            <a:pPr eaLnBrk="1" hangingPunct="1">
              <a:spcBef>
                <a:spcPts val="0"/>
              </a:spcBef>
            </a:pPr>
            <a:r>
              <a:rPr lang="en-US" sz="2800" dirty="0" err="1" smtClean="0"/>
              <a:t>RoE</a:t>
            </a:r>
            <a:r>
              <a:rPr lang="en-US" sz="2800" dirty="0" smtClean="0"/>
              <a:t> can be increased by either:</a:t>
            </a:r>
          </a:p>
          <a:p>
            <a:pPr lvl="1" eaLnBrk="1" hangingPunct="1">
              <a:spcBef>
                <a:spcPts val="0"/>
              </a:spcBef>
            </a:pPr>
            <a:r>
              <a:rPr lang="en-US" sz="2400" dirty="0" smtClean="0"/>
              <a:t>Increasing Return on Assets (</a:t>
            </a:r>
            <a:r>
              <a:rPr lang="en-US" sz="2400" dirty="0" err="1" smtClean="0"/>
              <a:t>RoA</a:t>
            </a:r>
            <a:r>
              <a:rPr lang="en-US" sz="2400" dirty="0" smtClean="0"/>
              <a:t>)</a:t>
            </a:r>
          </a:p>
          <a:p>
            <a:pPr lvl="2" eaLnBrk="1" hangingPunct="1">
              <a:spcBef>
                <a:spcPts val="0"/>
              </a:spcBef>
            </a:pPr>
            <a:r>
              <a:rPr lang="en-US" dirty="0" smtClean="0"/>
              <a:t>Managing the business better (entrepreneurship)</a:t>
            </a:r>
          </a:p>
          <a:p>
            <a:pPr lvl="1" eaLnBrk="1" hangingPunct="1">
              <a:spcBef>
                <a:spcPts val="0"/>
              </a:spcBef>
            </a:pPr>
            <a:r>
              <a:rPr lang="en-US" sz="2400" dirty="0" smtClean="0"/>
              <a:t>Reducing the amount of equity (investor’s money at risk)</a:t>
            </a:r>
          </a:p>
          <a:p>
            <a:pPr lvl="2" eaLnBrk="1" hangingPunct="1">
              <a:spcBef>
                <a:spcPts val="0"/>
              </a:spcBef>
            </a:pPr>
            <a:r>
              <a:rPr lang="en-US" dirty="0" smtClean="0"/>
              <a:t>Reducing idle cash</a:t>
            </a:r>
          </a:p>
          <a:p>
            <a:pPr lvl="2" eaLnBrk="1" hangingPunct="1">
              <a:spcBef>
                <a:spcPts val="0"/>
              </a:spcBef>
            </a:pPr>
            <a:r>
              <a:rPr lang="en-US" dirty="0" smtClean="0"/>
              <a:t>Optimizing capital structure (leveraging)</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43</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Reducing idle cash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smtClean="0"/>
              <a:t>Return tends to be correlated with risk</a:t>
            </a:r>
          </a:p>
          <a:p>
            <a:pPr lvl="1" eaLnBrk="1" hangingPunct="1">
              <a:spcBef>
                <a:spcPts val="0"/>
              </a:spcBef>
            </a:pPr>
            <a:r>
              <a:rPr lang="en-US" sz="2400" dirty="0" smtClean="0"/>
              <a:t>If investment is more risky, investors demand higher return</a:t>
            </a:r>
          </a:p>
          <a:p>
            <a:pPr lvl="1" eaLnBrk="1" hangingPunct="1">
              <a:spcBef>
                <a:spcPts val="0"/>
              </a:spcBef>
            </a:pPr>
            <a:r>
              <a:rPr lang="en-US" sz="2400" dirty="0" smtClean="0">
                <a:solidFill>
                  <a:srgbClr val="FF0000"/>
                </a:solidFill>
              </a:rPr>
              <a:t>What’s likely to be more risky: the company’s main</a:t>
            </a:r>
            <a:br>
              <a:rPr lang="en-US" sz="2400" dirty="0" smtClean="0">
                <a:solidFill>
                  <a:srgbClr val="FF0000"/>
                </a:solidFill>
              </a:rPr>
            </a:br>
            <a:r>
              <a:rPr lang="en-US" sz="2400" dirty="0" smtClean="0">
                <a:solidFill>
                  <a:srgbClr val="FF0000"/>
                </a:solidFill>
              </a:rPr>
              <a:t>business, or money the company has in the bank?</a:t>
            </a:r>
          </a:p>
          <a:p>
            <a:pPr eaLnBrk="1" hangingPunct="1">
              <a:spcBef>
                <a:spcPts val="0"/>
              </a:spcBef>
            </a:pPr>
            <a:r>
              <a:rPr lang="en-US" sz="2800" dirty="0" smtClean="0"/>
              <a:t>If investor wants a safe investment (with a low</a:t>
            </a:r>
            <a:br>
              <a:rPr lang="en-US" sz="2800" dirty="0" smtClean="0"/>
            </a:br>
            <a:r>
              <a:rPr lang="en-US" sz="2800" dirty="0" smtClean="0"/>
              <a:t>return), she doesn’t need the company to make it</a:t>
            </a:r>
          </a:p>
          <a:p>
            <a:pPr lvl="1" eaLnBrk="1" hangingPunct="1">
              <a:spcBef>
                <a:spcPts val="0"/>
              </a:spcBef>
            </a:pPr>
            <a:r>
              <a:rPr lang="en-US" sz="2400" dirty="0" smtClean="0"/>
              <a:t>Why pay executives’ salaries, office space, etc., just to earn interest on bank account?</a:t>
            </a:r>
          </a:p>
          <a:p>
            <a:pPr eaLnBrk="1" hangingPunct="1">
              <a:spcBef>
                <a:spcPts val="0"/>
              </a:spcBef>
            </a:pPr>
            <a:r>
              <a:rPr lang="en-US" sz="2800" dirty="0" smtClean="0">
                <a:solidFill>
                  <a:srgbClr val="FF0000"/>
                </a:solidFill>
              </a:rPr>
              <a:t>So why do companies keep spare cash?</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44</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Reducing idle cash</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smtClean="0"/>
              <a:t>Spare cash levels offer a trade-off:</a:t>
            </a:r>
          </a:p>
          <a:p>
            <a:pPr lvl="1" eaLnBrk="1" hangingPunct="1">
              <a:spcBef>
                <a:spcPts val="0"/>
              </a:spcBef>
            </a:pPr>
            <a:r>
              <a:rPr lang="en-US" sz="2400" dirty="0" smtClean="0"/>
              <a:t>Spare cash reduces </a:t>
            </a:r>
            <a:r>
              <a:rPr lang="en-US" sz="2400" dirty="0" err="1" smtClean="0"/>
              <a:t>RoE</a:t>
            </a:r>
            <a:endParaRPr lang="en-US" sz="2400" dirty="0" smtClean="0"/>
          </a:p>
          <a:p>
            <a:pPr lvl="1" eaLnBrk="1" hangingPunct="1">
              <a:spcBef>
                <a:spcPts val="0"/>
              </a:spcBef>
            </a:pPr>
            <a:r>
              <a:rPr lang="en-US" sz="2400" dirty="0" smtClean="0"/>
              <a:t>But higher chance to survive financial difficulties &amp; exploit business opportunities</a:t>
            </a:r>
          </a:p>
          <a:p>
            <a:pPr eaLnBrk="1" hangingPunct="1">
              <a:spcBef>
                <a:spcPts val="0"/>
              </a:spcBef>
            </a:pPr>
            <a:r>
              <a:rPr lang="en-US" sz="2800" dirty="0" smtClean="0"/>
              <a:t>Management has incentive to keep a lot of cash</a:t>
            </a:r>
          </a:p>
          <a:p>
            <a:pPr lvl="1" eaLnBrk="1" hangingPunct="1">
              <a:spcBef>
                <a:spcPts val="0"/>
              </a:spcBef>
            </a:pPr>
            <a:r>
              <a:rPr lang="en-US" sz="2400" dirty="0" smtClean="0"/>
              <a:t>Gives them more flexibility to manage the company</a:t>
            </a:r>
          </a:p>
          <a:p>
            <a:pPr lvl="1" eaLnBrk="1" hangingPunct="1">
              <a:spcBef>
                <a:spcPts val="0"/>
              </a:spcBef>
            </a:pPr>
            <a:r>
              <a:rPr lang="en-US" sz="2400" dirty="0" smtClean="0"/>
              <a:t>Executive compensation tied to size of company</a:t>
            </a:r>
          </a:p>
          <a:p>
            <a:pPr lvl="1" eaLnBrk="1" hangingPunct="1">
              <a:spcBef>
                <a:spcPts val="0"/>
              </a:spcBef>
            </a:pPr>
            <a:r>
              <a:rPr lang="en-US" sz="2400" dirty="0" smtClean="0"/>
              <a:t>If company fails, they lose their jobs; on the other hand, management doesn’t directly benefit from higher </a:t>
            </a:r>
            <a:r>
              <a:rPr lang="en-US" sz="2400" dirty="0" err="1" smtClean="0"/>
              <a:t>RoE</a:t>
            </a:r>
            <a:endParaRPr lang="en-US" sz="2400" dirty="0" smtClean="0"/>
          </a:p>
          <a:p>
            <a:pPr eaLnBrk="1" hangingPunct="1">
              <a:spcBef>
                <a:spcPts val="0"/>
              </a:spcBef>
            </a:pPr>
            <a:r>
              <a:rPr lang="en-US" sz="2800" dirty="0" smtClean="0"/>
              <a:t>So, high cash levels may signal an agency problem</a:t>
            </a:r>
          </a:p>
          <a:p>
            <a:pPr eaLnBrk="1" hangingPunct="1">
              <a:spcBef>
                <a:spcPts val="0"/>
              </a:spcBef>
            </a:pPr>
            <a:r>
              <a:rPr lang="en-US" sz="2800" dirty="0" smtClean="0"/>
              <a:t>But, it also may be a prudent thing for firm to do</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45</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Reducing idle cash</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smtClean="0"/>
              <a:t>Even when the firm has no spare cash, it can reduce the amount of capital invested by borrowing money and returning it to investors</a:t>
            </a:r>
          </a:p>
          <a:p>
            <a:pPr lvl="1" eaLnBrk="1" hangingPunct="1">
              <a:spcBef>
                <a:spcPts val="0"/>
              </a:spcBef>
            </a:pPr>
            <a:r>
              <a:rPr lang="en-US" sz="2800" dirty="0" smtClean="0"/>
              <a:t>Dividends</a:t>
            </a:r>
          </a:p>
          <a:p>
            <a:pPr lvl="1" eaLnBrk="1" hangingPunct="1">
              <a:spcBef>
                <a:spcPts val="0"/>
              </a:spcBef>
            </a:pPr>
            <a:r>
              <a:rPr lang="en-US" sz="2800" dirty="0" smtClean="0"/>
              <a:t>Repurchasing shares</a:t>
            </a:r>
          </a:p>
        </p:txBody>
      </p:sp>
      <p:pic>
        <p:nvPicPr>
          <p:cNvPr id="46086" name="Picture 8" descr="C:\Users\aviram\AppData\Local\Microsoft\Windows\Temporary Internet Files\Content.IE5\S9VGKXVK\MC900139603[1].wmf"/>
          <p:cNvPicPr>
            <a:picLocks noChangeAspect="1" noChangeArrowheads="1"/>
          </p:cNvPicPr>
          <p:nvPr/>
        </p:nvPicPr>
        <p:blipFill>
          <a:blip r:embed="rId2" cstate="print"/>
          <a:srcRect/>
          <a:stretch>
            <a:fillRect/>
          </a:stretch>
        </p:blipFill>
        <p:spPr bwMode="auto">
          <a:xfrm>
            <a:off x="5364163" y="2708275"/>
            <a:ext cx="3363912" cy="3368675"/>
          </a:xfrm>
          <a:prstGeom prst="rect">
            <a:avLst/>
          </a:prstGeom>
          <a:noFill/>
          <a:ln w="9525">
            <a:noFill/>
            <a:miter lim="800000"/>
            <a:headEnd/>
            <a:tailEnd/>
          </a:ln>
        </p:spPr>
      </p:pic>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46</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
        <p:nvSpPr>
          <p:cNvPr id="9"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Optimizing capital</a:t>
            </a:r>
            <a:r>
              <a:rPr kumimoji="0" lang="en-US" sz="3500" b="0" i="0" u="none" strike="noStrike" kern="1200" cap="none" spc="0" normalizeH="0" noProof="0" dirty="0" smtClean="0">
                <a:ln>
                  <a:noFill/>
                </a:ln>
                <a:solidFill>
                  <a:schemeClr val="tx1"/>
                </a:solidFill>
                <a:effectLst/>
                <a:uLnTx/>
                <a:uFillTx/>
                <a:latin typeface="+mj-lt"/>
                <a:ea typeface="+mj-ea"/>
                <a:cs typeface="+mj-cs"/>
              </a:rPr>
              <a:t> structure</a:t>
            </a:r>
            <a:endParaRPr kumimoji="0" lang="en-US" sz="3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800" dirty="0" smtClean="0"/>
              <a:t>Example: Acme has $10M of assets; earns a profit of $1M/year (</a:t>
            </a:r>
            <a:r>
              <a:rPr lang="en-US" sz="2800" dirty="0" err="1" smtClean="0"/>
              <a:t>RoA</a:t>
            </a:r>
            <a:r>
              <a:rPr lang="en-US" sz="2800" dirty="0" smtClean="0"/>
              <a:t> = 10% </a:t>
            </a:r>
            <a:r>
              <a:rPr lang="en-US" sz="2400" dirty="0" smtClean="0"/>
              <a:t>[$1M/$10M]</a:t>
            </a:r>
            <a:r>
              <a:rPr lang="en-US" sz="2800" dirty="0" smtClean="0"/>
              <a:t>)</a:t>
            </a:r>
          </a:p>
          <a:p>
            <a:pPr eaLnBrk="1" hangingPunct="1">
              <a:spcBef>
                <a:spcPts val="0"/>
              </a:spcBef>
            </a:pPr>
            <a:r>
              <a:rPr lang="en-US" sz="2800" dirty="0" smtClean="0"/>
              <a:t>Originally, Acme has no debt (all equity)</a:t>
            </a:r>
          </a:p>
          <a:p>
            <a:pPr lvl="1" eaLnBrk="1" hangingPunct="1">
              <a:spcBef>
                <a:spcPts val="0"/>
              </a:spcBef>
            </a:pPr>
            <a:r>
              <a:rPr lang="en-US" sz="2400" dirty="0" err="1" smtClean="0"/>
              <a:t>RoE</a:t>
            </a:r>
            <a:r>
              <a:rPr lang="en-US" sz="2400" dirty="0" smtClean="0"/>
              <a:t>=10% [$1M/$10M]</a:t>
            </a:r>
          </a:p>
          <a:p>
            <a:pPr eaLnBrk="1" hangingPunct="1">
              <a:spcBef>
                <a:spcPts val="0"/>
              </a:spcBef>
            </a:pPr>
            <a:r>
              <a:rPr lang="en-US" sz="2800" dirty="0" smtClean="0"/>
              <a:t>Acme borrows $8M from bank @ 5% (paying $250K/yr), offering its assets as collateral</a:t>
            </a:r>
          </a:p>
          <a:p>
            <a:pPr lvl="1" eaLnBrk="1" hangingPunct="1">
              <a:spcBef>
                <a:spcPts val="0"/>
              </a:spcBef>
            </a:pPr>
            <a:r>
              <a:rPr lang="en-US" sz="2400" dirty="0" smtClean="0"/>
              <a:t>Acme then gives its SHs a $8M dividend (equity is now $2M)</a:t>
            </a:r>
          </a:p>
          <a:p>
            <a:pPr lvl="2" eaLnBrk="1" hangingPunct="1">
              <a:spcBef>
                <a:spcPts val="0"/>
              </a:spcBef>
            </a:pPr>
            <a:r>
              <a:rPr lang="en-US" dirty="0" smtClean="0"/>
              <a:t>Or, Acme purchases $8M of its shares (again, equity=$2M)</a:t>
            </a:r>
          </a:p>
          <a:p>
            <a:pPr lvl="1" eaLnBrk="1" hangingPunct="1">
              <a:spcBef>
                <a:spcPts val="0"/>
              </a:spcBef>
            </a:pPr>
            <a:r>
              <a:rPr lang="en-US" sz="2400" dirty="0" smtClean="0"/>
              <a:t>Acme now has a profit of $750K</a:t>
            </a:r>
          </a:p>
          <a:p>
            <a:pPr lvl="1" eaLnBrk="1" hangingPunct="1">
              <a:spcBef>
                <a:spcPts val="0"/>
              </a:spcBef>
            </a:pPr>
            <a:r>
              <a:rPr lang="en-US" sz="2400" dirty="0" err="1" smtClean="0"/>
              <a:t>RoE</a:t>
            </a:r>
            <a:r>
              <a:rPr lang="en-US" sz="2400" dirty="0" smtClean="0"/>
              <a:t>=37.5% [$750K/$2M]</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47</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Optimizing capital</a:t>
            </a:r>
            <a:r>
              <a:rPr kumimoji="0" lang="en-US" sz="3500" b="0" i="0" u="none" strike="noStrike" kern="1200" cap="none" spc="0" normalizeH="0" noProof="0" dirty="0" smtClean="0">
                <a:ln>
                  <a:noFill/>
                </a:ln>
                <a:solidFill>
                  <a:schemeClr val="tx1"/>
                </a:solidFill>
                <a:effectLst/>
                <a:uLnTx/>
                <a:uFillTx/>
                <a:latin typeface="+mj-lt"/>
                <a:ea typeface="+mj-ea"/>
                <a:cs typeface="+mj-cs"/>
              </a:rPr>
              <a:t> structure</a:t>
            </a:r>
            <a:endParaRPr kumimoji="0" lang="en-US" sz="3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3"/>
          <p:cNvSpPr>
            <a:spLocks noGrp="1" noChangeArrowheads="1"/>
          </p:cNvSpPr>
          <p:nvPr>
            <p:ph type="body" sz="half" idx="4294967295"/>
          </p:nvPr>
        </p:nvSpPr>
        <p:spPr>
          <a:xfrm>
            <a:off x="0" y="1447800"/>
            <a:ext cx="9144000" cy="5181599"/>
          </a:xfrm>
        </p:spPr>
        <p:txBody>
          <a:bodyPr/>
          <a:lstStyle/>
          <a:p>
            <a:pPr eaLnBrk="1" hangingPunct="1">
              <a:spcBef>
                <a:spcPts val="0"/>
              </a:spcBef>
            </a:pPr>
            <a:r>
              <a:rPr lang="en-US" sz="2700" dirty="0" smtClean="0"/>
              <a:t>Modigliani &amp; Miller: Capital structure shouldn’t matter if:</a:t>
            </a:r>
          </a:p>
          <a:p>
            <a:pPr lvl="1" eaLnBrk="1" hangingPunct="1">
              <a:spcBef>
                <a:spcPts val="0"/>
              </a:spcBef>
            </a:pPr>
            <a:r>
              <a:rPr lang="en-US" sz="2400" dirty="0" smtClean="0"/>
              <a:t>Capital markets are efficient</a:t>
            </a:r>
          </a:p>
          <a:p>
            <a:pPr lvl="1" eaLnBrk="1" hangingPunct="1">
              <a:spcBef>
                <a:spcPts val="0"/>
              </a:spcBef>
            </a:pPr>
            <a:r>
              <a:rPr lang="en-US" sz="2400" dirty="0" smtClean="0"/>
              <a:t>No information asymmetry between firm, SHs &amp; lenders</a:t>
            </a:r>
          </a:p>
          <a:p>
            <a:pPr lvl="1" eaLnBrk="1" hangingPunct="1">
              <a:spcBef>
                <a:spcPts val="0"/>
              </a:spcBef>
            </a:pPr>
            <a:r>
              <a:rPr lang="en-US" sz="2400" dirty="0" smtClean="0"/>
              <a:t>No bias caused by tax laws</a:t>
            </a:r>
          </a:p>
          <a:p>
            <a:pPr lvl="1" eaLnBrk="1" hangingPunct="1">
              <a:spcBef>
                <a:spcPts val="0"/>
              </a:spcBef>
            </a:pPr>
            <a:r>
              <a:rPr lang="en-US" sz="2400" dirty="0" smtClean="0"/>
              <a:t>No bias caused by bankruptcy laws</a:t>
            </a:r>
          </a:p>
          <a:p>
            <a:pPr eaLnBrk="1" hangingPunct="1">
              <a:spcBef>
                <a:spcPts val="0"/>
              </a:spcBef>
            </a:pPr>
            <a:endParaRPr lang="en-US" sz="2800" dirty="0" smtClean="0"/>
          </a:p>
          <a:p>
            <a:pPr eaLnBrk="1" hangingPunct="1">
              <a:spcBef>
                <a:spcPts val="0"/>
              </a:spcBef>
            </a:pPr>
            <a:r>
              <a:rPr lang="en-US" sz="2800" dirty="0" smtClean="0"/>
              <a:t>Why wouldn’t capital structure matter?</a:t>
            </a:r>
          </a:p>
          <a:p>
            <a:pPr lvl="1" eaLnBrk="1" hangingPunct="1">
              <a:spcBef>
                <a:spcPts val="0"/>
              </a:spcBef>
            </a:pPr>
            <a:r>
              <a:rPr lang="en-US" sz="2400" dirty="0" smtClean="0"/>
              <a:t>Because firms that have less capital and more debt are riskier, so lenders would charge higher interest rate from firm, reducing profits and therefore </a:t>
            </a:r>
            <a:r>
              <a:rPr lang="en-US" sz="2400" dirty="0" err="1" smtClean="0"/>
              <a:t>RoE</a:t>
            </a:r>
            <a:endParaRPr lang="en-US" sz="2400" dirty="0" smtClean="0"/>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48</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Optimizing capital</a:t>
            </a:r>
            <a:r>
              <a:rPr kumimoji="0" lang="en-US" sz="3500" b="0" i="0" u="none" strike="noStrike" kern="1200" cap="none" spc="0" normalizeH="0" noProof="0" dirty="0" smtClean="0">
                <a:ln>
                  <a:noFill/>
                </a:ln>
                <a:solidFill>
                  <a:schemeClr val="tx1"/>
                </a:solidFill>
                <a:effectLst/>
                <a:uLnTx/>
                <a:uFillTx/>
                <a:latin typeface="+mj-lt"/>
                <a:ea typeface="+mj-ea"/>
                <a:cs typeface="+mj-cs"/>
              </a:rPr>
              <a:t> structure</a:t>
            </a:r>
            <a:endParaRPr kumimoji="0" lang="en-US" sz="3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3"/>
          <p:cNvSpPr>
            <a:spLocks noGrp="1" noChangeArrowheads="1"/>
          </p:cNvSpPr>
          <p:nvPr>
            <p:ph type="body" sz="half" idx="4294967295"/>
          </p:nvPr>
        </p:nvSpPr>
        <p:spPr>
          <a:xfrm>
            <a:off x="0" y="1447800"/>
            <a:ext cx="9144000" cy="5181599"/>
          </a:xfrm>
        </p:spPr>
        <p:txBody>
          <a:bodyPr/>
          <a:lstStyle/>
          <a:p>
            <a:pPr eaLnBrk="1" hangingPunct="1">
              <a:spcBef>
                <a:spcPts val="0"/>
              </a:spcBef>
              <a:defRPr/>
            </a:pPr>
            <a:r>
              <a:rPr lang="en-US" sz="2800" dirty="0" smtClean="0"/>
              <a:t>So why does capital structure matter?</a:t>
            </a:r>
          </a:p>
          <a:p>
            <a:pPr marL="514350" indent="-514350" eaLnBrk="1" hangingPunct="1">
              <a:spcBef>
                <a:spcPts val="0"/>
              </a:spcBef>
              <a:buFont typeface="+mj-lt"/>
              <a:buAutoNum type="arabicPeriod"/>
              <a:defRPr/>
            </a:pPr>
            <a:r>
              <a:rPr lang="en-US" sz="2800" dirty="0" smtClean="0"/>
              <a:t>Mispriced capital: capital markets are not always efficient and information asymmetries exist</a:t>
            </a:r>
          </a:p>
          <a:p>
            <a:pPr lvl="1" eaLnBrk="1" hangingPunct="1">
              <a:spcBef>
                <a:spcPts val="0"/>
              </a:spcBef>
              <a:defRPr/>
            </a:pPr>
            <a:r>
              <a:rPr lang="en-US" sz="2300" dirty="0" smtClean="0"/>
              <a:t>When credit is underpriced, firm benefits from higher leverage</a:t>
            </a:r>
          </a:p>
          <a:p>
            <a:pPr marL="514350" indent="-514350" eaLnBrk="1" hangingPunct="1">
              <a:spcBef>
                <a:spcPts val="0"/>
              </a:spcBef>
              <a:buFont typeface="+mj-lt"/>
              <a:buAutoNum type="arabicPeriod"/>
              <a:defRPr/>
            </a:pPr>
            <a:r>
              <a:rPr lang="en-US" sz="2800" dirty="0" smtClean="0"/>
              <a:t>Tax laws</a:t>
            </a:r>
          </a:p>
          <a:p>
            <a:pPr marL="863600" lvl="1" indent="-514350" eaLnBrk="1" hangingPunct="1">
              <a:spcBef>
                <a:spcPts val="0"/>
              </a:spcBef>
              <a:defRPr/>
            </a:pPr>
            <a:r>
              <a:rPr lang="en-US" sz="2400" dirty="0" smtClean="0"/>
              <a:t>Interest is deducted from profits; dividends are not</a:t>
            </a:r>
          </a:p>
          <a:p>
            <a:pPr marL="514350" indent="-514350" eaLnBrk="1" hangingPunct="1">
              <a:spcBef>
                <a:spcPts val="0"/>
              </a:spcBef>
              <a:buFont typeface="+mj-lt"/>
              <a:buAutoNum type="arabicPeriod"/>
              <a:defRPr/>
            </a:pPr>
            <a:r>
              <a:rPr lang="en-US" sz="2800" dirty="0" smtClean="0"/>
              <a:t>Bankruptcy costs</a:t>
            </a:r>
          </a:p>
          <a:p>
            <a:pPr marL="514350" indent="-514350" eaLnBrk="1" hangingPunct="1">
              <a:spcBef>
                <a:spcPts val="0"/>
              </a:spcBef>
              <a:buFont typeface="+mj-lt"/>
              <a:buAutoNum type="arabicPeriod"/>
              <a:defRPr/>
            </a:pPr>
            <a:r>
              <a:rPr lang="en-US" sz="2800" dirty="0" smtClean="0"/>
              <a:t>Restricting free cash flow to control agents</a:t>
            </a:r>
          </a:p>
          <a:p>
            <a:pPr marL="863600" lvl="1" indent="-514350" eaLnBrk="1" hangingPunct="1">
              <a:spcBef>
                <a:spcPts val="0"/>
              </a:spcBef>
              <a:defRPr/>
            </a:pPr>
            <a:r>
              <a:rPr lang="en-US" sz="2400" dirty="0" smtClean="0"/>
              <a:t>Interest reduces free cash flow, limiting managers’ ability to engage in wasteful expenditures (managers must return to capital markets to raise more money)</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49</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
        <p:nvSpPr>
          <p:cNvPr id="8"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Financial engineering</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Optimizing capital</a:t>
            </a:r>
            <a:r>
              <a:rPr kumimoji="0" lang="en-US" sz="3500" b="0" i="0" u="none" strike="noStrike" kern="1200" cap="none" spc="0" normalizeH="0" noProof="0" dirty="0" smtClean="0">
                <a:ln>
                  <a:noFill/>
                </a:ln>
                <a:solidFill>
                  <a:schemeClr val="tx1"/>
                </a:solidFill>
                <a:effectLst/>
                <a:uLnTx/>
                <a:uFillTx/>
                <a:latin typeface="+mj-lt"/>
                <a:ea typeface="+mj-ea"/>
                <a:cs typeface="+mj-cs"/>
              </a:rPr>
              <a:t> structure</a:t>
            </a:r>
            <a:endParaRPr kumimoji="0" lang="en-US" sz="35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Corporate finance</a:t>
            </a:r>
            <a:br>
              <a:rPr lang="en-US" altLang="en-US" dirty="0" smtClean="0"/>
            </a:br>
            <a:r>
              <a:rPr lang="en-US" altLang="en-US" sz="3500" dirty="0" smtClean="0"/>
              <a:t>Overview of </a:t>
            </a:r>
            <a:r>
              <a:rPr lang="en-US" altLang="en-US" sz="3500" dirty="0" smtClean="0"/>
              <a:t>Chapter 4</a:t>
            </a:r>
            <a:endParaRPr lang="en-US" altLang="en-US" dirty="0" smtClean="0"/>
          </a:p>
        </p:txBody>
      </p:sp>
      <p:sp>
        <p:nvSpPr>
          <p:cNvPr id="14339"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altLang="en-US" sz="2800" dirty="0" smtClean="0">
                <a:solidFill>
                  <a:srgbClr val="0070C0"/>
                </a:solidFill>
              </a:rPr>
              <a:t>Capital markets</a:t>
            </a:r>
          </a:p>
          <a:p>
            <a:pPr marL="514350" indent="-514350" eaLnBrk="1" hangingPunct="1">
              <a:spcBef>
                <a:spcPct val="0"/>
              </a:spcBef>
              <a:buFont typeface="Calibri" pitchFamily="34" charset="0"/>
              <a:buAutoNum type="alphaLcParenR"/>
            </a:pPr>
            <a:r>
              <a:rPr lang="en-US" altLang="en-US" sz="2800" dirty="0" smtClean="0"/>
              <a:t>Valuation</a:t>
            </a:r>
          </a:p>
          <a:p>
            <a:pPr marL="514350" indent="-514350" eaLnBrk="1" hangingPunct="1">
              <a:spcBef>
                <a:spcPct val="0"/>
              </a:spcBef>
              <a:buFont typeface="Calibri" pitchFamily="34" charset="0"/>
              <a:buAutoNum type="alphaLcParenR"/>
            </a:pPr>
            <a:r>
              <a:rPr lang="en-US" altLang="en-US" sz="2800" dirty="0" smtClean="0"/>
              <a:t>Financial engineering</a:t>
            </a:r>
          </a:p>
        </p:txBody>
      </p:sp>
      <p:sp>
        <p:nvSpPr>
          <p:cNvPr id="2" name="Footer Placeholder 1"/>
          <p:cNvSpPr>
            <a:spLocks noGrp="1"/>
          </p:cNvSpPr>
          <p:nvPr>
            <p:ph type="ftr" sz="quarter" idx="10"/>
          </p:nvPr>
        </p:nvSpPr>
        <p:spPr/>
        <p:txBody>
          <a:bodyPr/>
          <a:lstStyle/>
          <a:p>
            <a:pPr>
              <a:defRPr/>
            </a:pPr>
            <a:r>
              <a:rPr lang="en-US"/>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70DFB1DE-D15D-471E-A5F9-81A83982E280}" type="slidenum">
              <a:rPr lang="en-US"/>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xfrm>
            <a:off x="0" y="0"/>
            <a:ext cx="9144000" cy="1301750"/>
          </a:xfrm>
        </p:spPr>
        <p:txBody>
          <a:bodyPr/>
          <a:lstStyle/>
          <a:p>
            <a:pPr algn="ctr" eaLnBrk="1" hangingPunct="1"/>
            <a:r>
              <a:rPr lang="en-US" dirty="0" smtClean="0"/>
              <a:t>Corporate finance</a:t>
            </a:r>
            <a:br>
              <a:rPr lang="en-US" dirty="0" smtClean="0"/>
            </a:br>
            <a:r>
              <a:rPr lang="en-US" sz="3500" dirty="0" smtClean="0"/>
              <a:t>Alpha &amp; market efficiency</a:t>
            </a:r>
          </a:p>
        </p:txBody>
      </p:sp>
      <p:sp>
        <p:nvSpPr>
          <p:cNvPr id="50181" name="Rectangle 3"/>
          <p:cNvSpPr>
            <a:spLocks noGrp="1" noChangeArrowheads="1"/>
          </p:cNvSpPr>
          <p:nvPr>
            <p:ph type="body" sz="half" idx="1"/>
          </p:nvPr>
        </p:nvSpPr>
        <p:spPr>
          <a:xfrm>
            <a:off x="0" y="1447800"/>
            <a:ext cx="9144000" cy="5181600"/>
          </a:xfrm>
        </p:spPr>
        <p:txBody>
          <a:bodyPr/>
          <a:lstStyle/>
          <a:p>
            <a:pPr eaLnBrk="1" hangingPunct="1">
              <a:spcBef>
                <a:spcPts val="0"/>
              </a:spcBef>
            </a:pPr>
            <a:r>
              <a:rPr lang="en-US" sz="2800" dirty="0" smtClean="0"/>
              <a:t>Entrepreneurship</a:t>
            </a:r>
          </a:p>
          <a:p>
            <a:pPr lvl="1" eaLnBrk="1" hangingPunct="1">
              <a:spcBef>
                <a:spcPts val="0"/>
              </a:spcBef>
            </a:pPr>
            <a:r>
              <a:rPr lang="en-US" sz="2400" dirty="0" smtClean="0"/>
              <a:t>Only works in less efficient product markets</a:t>
            </a:r>
          </a:p>
          <a:p>
            <a:pPr lvl="2" eaLnBrk="1" hangingPunct="1">
              <a:spcBef>
                <a:spcPts val="0"/>
              </a:spcBef>
            </a:pPr>
            <a:r>
              <a:rPr lang="en-US" dirty="0" smtClean="0"/>
              <a:t>Otherwise, competition erodes profits</a:t>
            </a:r>
            <a:endParaRPr lang="en-US" sz="1900" dirty="0" smtClean="0"/>
          </a:p>
          <a:p>
            <a:pPr eaLnBrk="1" hangingPunct="1">
              <a:spcBef>
                <a:spcPts val="0"/>
              </a:spcBef>
            </a:pPr>
            <a:r>
              <a:rPr lang="en-US" sz="2800" dirty="0" smtClean="0"/>
              <a:t>Valuation</a:t>
            </a:r>
          </a:p>
          <a:p>
            <a:pPr lvl="1" eaLnBrk="1" hangingPunct="1">
              <a:spcBef>
                <a:spcPts val="0"/>
              </a:spcBef>
            </a:pPr>
            <a:r>
              <a:rPr lang="en-US" sz="2400" dirty="0" smtClean="0"/>
              <a:t>Only works in less efficient equity markets</a:t>
            </a:r>
          </a:p>
          <a:p>
            <a:pPr lvl="2" eaLnBrk="1" hangingPunct="1">
              <a:spcBef>
                <a:spcPts val="0"/>
              </a:spcBef>
            </a:pPr>
            <a:r>
              <a:rPr lang="en-US" dirty="0" smtClean="0"/>
              <a:t>Otherwise, ECMH suggests you can’t make abnormal profits</a:t>
            </a:r>
          </a:p>
          <a:p>
            <a:pPr eaLnBrk="1" hangingPunct="1">
              <a:spcBef>
                <a:spcPts val="0"/>
              </a:spcBef>
            </a:pPr>
            <a:r>
              <a:rPr lang="en-US" sz="2800" dirty="0" smtClean="0"/>
              <a:t>Financial engineering</a:t>
            </a:r>
          </a:p>
          <a:p>
            <a:pPr lvl="1" eaLnBrk="1" hangingPunct="1">
              <a:spcBef>
                <a:spcPts val="0"/>
              </a:spcBef>
            </a:pPr>
            <a:r>
              <a:rPr lang="en-US" sz="2400" dirty="0" smtClean="0"/>
              <a:t>Only works in less efficient debt markets</a:t>
            </a:r>
          </a:p>
          <a:p>
            <a:pPr lvl="2" eaLnBrk="1" hangingPunct="1">
              <a:spcBef>
                <a:spcPts val="0"/>
              </a:spcBef>
            </a:pPr>
            <a:r>
              <a:rPr lang="en-US" dirty="0" smtClean="0"/>
              <a:t>Otherwise, Modigliani &amp; Miller suggest financial structure doesn’t matter</a:t>
            </a:r>
          </a:p>
        </p:txBody>
      </p:sp>
      <p:sp>
        <p:nvSpPr>
          <p:cNvPr id="6" name="Slide Number Placeholder 5"/>
          <p:cNvSpPr>
            <a:spLocks noGrp="1"/>
          </p:cNvSpPr>
          <p:nvPr>
            <p:ph type="sldNum" sz="quarter" idx="11"/>
          </p:nvPr>
        </p:nvSpPr>
        <p:spPr/>
        <p:txBody>
          <a:bodyPr/>
          <a:lstStyle/>
          <a:p>
            <a:pPr>
              <a:defRPr/>
            </a:pPr>
            <a:fld id="{2E6EEBF0-9E34-4833-9FF1-5785E78398A4}" type="slidenum">
              <a:rPr lang="en-US" altLang="en-US" smtClean="0"/>
              <a:pPr>
                <a:defRPr/>
              </a:pPr>
              <a:t>50</a:t>
            </a:fld>
            <a:endParaRPr lang="en-US" altLang="en-US"/>
          </a:p>
        </p:txBody>
      </p:sp>
      <p:sp>
        <p:nvSpPr>
          <p:cNvPr id="7" name="Footer Placeholder 6"/>
          <p:cNvSpPr>
            <a:spLocks noGrp="1"/>
          </p:cNvSpPr>
          <p:nvPr>
            <p:ph type="ftr" sz="quarter" idx="10"/>
          </p:nvPr>
        </p:nvSpPr>
        <p:spPr/>
        <p:txBody>
          <a:bodyPr/>
          <a:lstStyle/>
          <a:p>
            <a:pPr>
              <a:defRPr/>
            </a:pPr>
            <a:r>
              <a:rPr lang="en-US" altLang="en-US" smtClean="0"/>
              <a:t>© Amitai Aviram.  All rights reserved.</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a:xfrm>
            <a:off x="0" y="0"/>
            <a:ext cx="9144000" cy="1303337"/>
          </a:xfrm>
        </p:spPr>
        <p:txBody>
          <a:bodyPr/>
          <a:lstStyle/>
          <a:p>
            <a:pPr algn="ctr" eaLnBrk="1" hangingPunct="1"/>
            <a:r>
              <a:rPr lang="en-US" dirty="0" smtClean="0"/>
              <a:t>Capital markets</a:t>
            </a:r>
            <a:br>
              <a:rPr lang="en-US" dirty="0" smtClean="0"/>
            </a:br>
            <a:r>
              <a:rPr lang="en-US" sz="3500" dirty="0" smtClean="0"/>
              <a:t>Thinking of finance as a product</a:t>
            </a:r>
          </a:p>
        </p:txBody>
      </p:sp>
      <p:sp>
        <p:nvSpPr>
          <p:cNvPr id="7173"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The product: return on an investment</a:t>
            </a:r>
          </a:p>
          <a:p>
            <a:pPr lvl="1" eaLnBrk="1" hangingPunct="1">
              <a:spcBef>
                <a:spcPts val="0"/>
              </a:spcBef>
            </a:pPr>
            <a:r>
              <a:rPr lang="en-US" sz="2400" dirty="0" smtClean="0"/>
              <a:t>Ownership in a business (equity)</a:t>
            </a:r>
          </a:p>
          <a:p>
            <a:pPr lvl="1" eaLnBrk="1" hangingPunct="1">
              <a:spcBef>
                <a:spcPts val="0"/>
              </a:spcBef>
            </a:pPr>
            <a:r>
              <a:rPr lang="en-US" sz="2400" dirty="0" smtClean="0"/>
              <a:t>Lending money to a business/government (debt)</a:t>
            </a:r>
          </a:p>
          <a:p>
            <a:pPr lvl="1" eaLnBrk="1" hangingPunct="1">
              <a:spcBef>
                <a:spcPts val="0"/>
              </a:spcBef>
            </a:pPr>
            <a:r>
              <a:rPr lang="en-US" sz="2400" dirty="0" smtClean="0"/>
              <a:t>Ownership of a physical asset (gold, oil, art)</a:t>
            </a:r>
          </a:p>
          <a:p>
            <a:pPr eaLnBrk="1" hangingPunct="1">
              <a:spcBef>
                <a:spcPts val="0"/>
              </a:spcBef>
            </a:pPr>
            <a:r>
              <a:rPr lang="en-US" sz="2800" dirty="0" smtClean="0"/>
              <a:t>Basis of competition (what makes a product good?)</a:t>
            </a:r>
          </a:p>
          <a:p>
            <a:pPr lvl="1" eaLnBrk="1" hangingPunct="1">
              <a:spcBef>
                <a:spcPts val="0"/>
              </a:spcBef>
            </a:pPr>
            <a:r>
              <a:rPr lang="en-US" sz="2400" dirty="0" smtClean="0"/>
              <a:t>Return on equity (</a:t>
            </a:r>
            <a:r>
              <a:rPr lang="en-US" sz="2400" dirty="0" err="1" smtClean="0"/>
              <a:t>RoE</a:t>
            </a:r>
            <a:r>
              <a:rPr lang="en-US" sz="2400" dirty="0" smtClean="0"/>
              <a:t>) [equity – the money you put at risk]</a:t>
            </a:r>
          </a:p>
          <a:p>
            <a:pPr lvl="1" eaLnBrk="1" hangingPunct="1">
              <a:spcBef>
                <a:spcPts val="0"/>
              </a:spcBef>
            </a:pPr>
            <a:r>
              <a:rPr lang="en-US" sz="2400" dirty="0" smtClean="0"/>
              <a:t>Risk</a:t>
            </a:r>
          </a:p>
          <a:p>
            <a:pPr lvl="1" eaLnBrk="1" hangingPunct="1">
              <a:spcBef>
                <a:spcPts val="0"/>
              </a:spcBef>
            </a:pPr>
            <a:r>
              <a:rPr lang="en-US" sz="2400" dirty="0" smtClean="0"/>
              <a:t>Price (fees)</a:t>
            </a:r>
          </a:p>
          <a:p>
            <a:pPr lvl="1" eaLnBrk="1" hangingPunct="1">
              <a:spcBef>
                <a:spcPts val="0"/>
              </a:spcBef>
            </a:pPr>
            <a:r>
              <a:rPr lang="en-US" sz="2400" dirty="0" smtClean="0"/>
              <a:t>Convenience</a:t>
            </a:r>
          </a:p>
          <a:p>
            <a:pPr lvl="2" eaLnBrk="1" hangingPunct="1">
              <a:spcBef>
                <a:spcPts val="0"/>
              </a:spcBef>
            </a:pPr>
            <a:r>
              <a:rPr lang="en-US" sz="2100" dirty="0" smtClean="0"/>
              <a:t>Ease of access</a:t>
            </a:r>
          </a:p>
          <a:p>
            <a:pPr lvl="2" eaLnBrk="1" hangingPunct="1">
              <a:spcBef>
                <a:spcPts val="0"/>
              </a:spcBef>
            </a:pPr>
            <a:r>
              <a:rPr lang="en-US" sz="2100" dirty="0" smtClean="0"/>
              <a:t>Personal treatment</a:t>
            </a:r>
          </a:p>
          <a:p>
            <a:pPr lvl="2" eaLnBrk="1" hangingPunct="1">
              <a:spcBef>
                <a:spcPts val="0"/>
              </a:spcBef>
            </a:pPr>
            <a:r>
              <a:rPr lang="en-US" sz="2100" dirty="0" smtClean="0"/>
              <a:t>Access to investment research / explanations for novices</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6</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body" idx="4294967295"/>
          </p:nvPr>
        </p:nvSpPr>
        <p:spPr>
          <a:xfrm>
            <a:off x="0" y="1447801"/>
            <a:ext cx="9144000" cy="5181600"/>
          </a:xfrm>
        </p:spPr>
        <p:txBody>
          <a:bodyPr/>
          <a:lstStyle/>
          <a:p>
            <a:pPr eaLnBrk="1" hangingPunct="1">
              <a:spcBef>
                <a:spcPts val="0"/>
              </a:spcBef>
            </a:pPr>
            <a:r>
              <a:rPr lang="en-US" sz="2400" dirty="0" smtClean="0"/>
              <a:t>Operational risk</a:t>
            </a:r>
          </a:p>
          <a:p>
            <a:pPr lvl="1" eaLnBrk="1" hangingPunct="1">
              <a:spcBef>
                <a:spcPts val="0"/>
              </a:spcBef>
            </a:pPr>
            <a:r>
              <a:rPr lang="en-US" sz="2000" dirty="0" smtClean="0"/>
              <a:t>Risk that business activities fail</a:t>
            </a:r>
          </a:p>
          <a:p>
            <a:pPr eaLnBrk="1" hangingPunct="1">
              <a:spcBef>
                <a:spcPts val="0"/>
              </a:spcBef>
            </a:pPr>
            <a:r>
              <a:rPr lang="en-US" sz="2400" dirty="0" smtClean="0"/>
              <a:t>Leverage risk</a:t>
            </a:r>
          </a:p>
          <a:p>
            <a:pPr lvl="1" eaLnBrk="1" hangingPunct="1">
              <a:spcBef>
                <a:spcPts val="0"/>
              </a:spcBef>
            </a:pPr>
            <a:r>
              <a:rPr lang="en-US" sz="2000" dirty="0" smtClean="0"/>
              <a:t>Financing business with debt increases risk of the equity investment</a:t>
            </a:r>
          </a:p>
          <a:p>
            <a:pPr lvl="1" eaLnBrk="1" hangingPunct="1">
              <a:spcBef>
                <a:spcPts val="0"/>
              </a:spcBef>
            </a:pPr>
            <a:r>
              <a:rPr lang="en-US" sz="2000" dirty="0" smtClean="0"/>
              <a:t>We will see an example later in this section, in Calvin’s hypo</a:t>
            </a:r>
          </a:p>
          <a:p>
            <a:pPr eaLnBrk="1" hangingPunct="1">
              <a:spcBef>
                <a:spcPts val="0"/>
              </a:spcBef>
            </a:pPr>
            <a:r>
              <a:rPr lang="en-US" sz="2400" dirty="0" smtClean="0"/>
              <a:t>Liquidity risk</a:t>
            </a:r>
          </a:p>
          <a:p>
            <a:pPr lvl="1" eaLnBrk="1" hangingPunct="1">
              <a:spcBef>
                <a:spcPts val="0"/>
              </a:spcBef>
            </a:pPr>
            <a:r>
              <a:rPr lang="en-US" sz="2000" dirty="0" smtClean="0"/>
              <a:t>Harder to sell illiquid assets (quick sale causes big loss)</a:t>
            </a:r>
          </a:p>
          <a:p>
            <a:pPr lvl="1" eaLnBrk="1" hangingPunct="1">
              <a:spcBef>
                <a:spcPts val="0"/>
              </a:spcBef>
            </a:pPr>
            <a:r>
              <a:rPr lang="en-US" sz="2000" dirty="0" smtClean="0"/>
              <a:t>But illiquid markets likely have lower market efficiency</a:t>
            </a:r>
          </a:p>
          <a:p>
            <a:pPr eaLnBrk="1" hangingPunct="1">
              <a:spcBef>
                <a:spcPts val="0"/>
              </a:spcBef>
            </a:pPr>
            <a:r>
              <a:rPr lang="en-US" sz="2400" dirty="0" smtClean="0"/>
              <a:t>Concentration risk</a:t>
            </a:r>
          </a:p>
          <a:p>
            <a:pPr lvl="1" eaLnBrk="1" hangingPunct="1">
              <a:spcBef>
                <a:spcPts val="0"/>
              </a:spcBef>
            </a:pPr>
            <a:r>
              <a:rPr lang="en-US" sz="2000" dirty="0" smtClean="0"/>
              <a:t>Too many investors employing the same strategy </a:t>
            </a:r>
            <a:r>
              <a:rPr lang="en-US" sz="1900" dirty="0" smtClean="0"/>
              <a:t>(enter/exit at same time)</a:t>
            </a:r>
          </a:p>
          <a:p>
            <a:pPr lvl="1" eaLnBrk="1" hangingPunct="1">
              <a:spcBef>
                <a:spcPts val="0"/>
              </a:spcBef>
            </a:pPr>
            <a:r>
              <a:rPr lang="en-US" sz="2000" dirty="0" smtClean="0"/>
              <a:t>Strategy’s popularity gives false sense of lower liquidity risk</a:t>
            </a:r>
          </a:p>
          <a:p>
            <a:pPr eaLnBrk="1" hangingPunct="1">
              <a:spcBef>
                <a:spcPts val="0"/>
              </a:spcBef>
            </a:pPr>
            <a:r>
              <a:rPr lang="en-US" sz="2400" dirty="0" smtClean="0"/>
              <a:t>Transparency risk</a:t>
            </a:r>
          </a:p>
          <a:p>
            <a:pPr lvl="1" eaLnBrk="1" hangingPunct="1">
              <a:spcBef>
                <a:spcPts val="0"/>
              </a:spcBef>
            </a:pPr>
            <a:r>
              <a:rPr lang="en-US" sz="2000" dirty="0" smtClean="0"/>
              <a:t>Difficulty to understand/valuate complex financial products</a:t>
            </a:r>
          </a:p>
          <a:p>
            <a:pPr lvl="1" eaLnBrk="1" hangingPunct="1">
              <a:spcBef>
                <a:spcPts val="0"/>
              </a:spcBef>
            </a:pPr>
            <a:r>
              <a:rPr lang="en-US" sz="2000" dirty="0" smtClean="0"/>
              <a:t>Results in inaccurate valuations</a:t>
            </a:r>
          </a:p>
        </p:txBody>
      </p:sp>
      <p:sp>
        <p:nvSpPr>
          <p:cNvPr id="6" name="Rectangle 2"/>
          <p:cNvSpPr txBox="1">
            <a:spLocks noChangeArrowheads="1"/>
          </p:cNvSpPr>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Capital markets</a:t>
            </a:r>
            <a:br>
              <a:rPr kumimoji="0" lang="en-US" sz="3900" b="0" i="0" u="none" strike="noStrike" kern="1200" cap="none" spc="0" normalizeH="0" baseline="0" noProof="0" dirty="0" smtClean="0">
                <a:ln>
                  <a:noFill/>
                </a:ln>
                <a:solidFill>
                  <a:schemeClr val="tx1"/>
                </a:solidFill>
                <a:effectLst/>
                <a:uLnTx/>
                <a:uFillTx/>
                <a:latin typeface="+mj-lt"/>
                <a:ea typeface="+mj-ea"/>
                <a:cs typeface="+mj-cs"/>
              </a:rPr>
            </a:br>
            <a:r>
              <a:rPr kumimoji="0" lang="en-US" sz="3500" b="0" i="0" u="none" strike="noStrike" kern="1200" cap="none" spc="0" normalizeH="0" baseline="0" noProof="0" dirty="0" smtClean="0">
                <a:ln>
                  <a:noFill/>
                </a:ln>
                <a:solidFill>
                  <a:schemeClr val="tx1"/>
                </a:solidFill>
                <a:effectLst/>
                <a:uLnTx/>
                <a:uFillTx/>
                <a:latin typeface="+mj-lt"/>
                <a:ea typeface="+mj-ea"/>
                <a:cs typeface="+mj-cs"/>
              </a:rPr>
              <a:t>Types of risk</a:t>
            </a:r>
          </a:p>
        </p:txBody>
      </p:sp>
      <p:sp>
        <p:nvSpPr>
          <p:cNvPr id="7" name="Slide Number Placeholder 6"/>
          <p:cNvSpPr>
            <a:spLocks noGrp="1"/>
          </p:cNvSpPr>
          <p:nvPr>
            <p:ph type="sldNum" sz="quarter" idx="11"/>
          </p:nvPr>
        </p:nvSpPr>
        <p:spPr/>
        <p:txBody>
          <a:bodyPr/>
          <a:lstStyle/>
          <a:p>
            <a:pPr>
              <a:defRPr/>
            </a:pPr>
            <a:fld id="{20A24548-9DF8-4DB6-B5E3-91724D388BD9}" type="slidenum">
              <a:rPr lang="en-US" smtClean="0"/>
              <a:pPr>
                <a:defRPr/>
              </a:pPr>
              <a:t>7</a:t>
            </a:fld>
            <a:endParaRPr lang="en-US"/>
          </a:p>
        </p:txBody>
      </p:sp>
      <p:sp>
        <p:nvSpPr>
          <p:cNvPr id="8" name="Footer Placeholder 7"/>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Efficient Capital Markets Hypothesis</a:t>
            </a:r>
          </a:p>
        </p:txBody>
      </p:sp>
      <p:sp>
        <p:nvSpPr>
          <p:cNvPr id="9221"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400" dirty="0" smtClean="0"/>
              <a:t>Competing assumptions </a:t>
            </a:r>
            <a:r>
              <a:rPr lang="en-US" sz="2000" dirty="0" smtClean="0"/>
              <a:t>(called forms/levels of market efficiency)</a:t>
            </a:r>
            <a:endParaRPr lang="en-US" sz="2400" dirty="0" smtClean="0"/>
          </a:p>
        </p:txBody>
      </p:sp>
      <p:sp>
        <p:nvSpPr>
          <p:cNvPr id="9222" name="Line 4"/>
          <p:cNvSpPr>
            <a:spLocks noChangeShapeType="1"/>
          </p:cNvSpPr>
          <p:nvPr/>
        </p:nvSpPr>
        <p:spPr bwMode="auto">
          <a:xfrm>
            <a:off x="1066800" y="3651250"/>
            <a:ext cx="6934200" cy="0"/>
          </a:xfrm>
          <a:prstGeom prst="line">
            <a:avLst/>
          </a:prstGeom>
          <a:noFill/>
          <a:ln w="76200">
            <a:solidFill>
              <a:schemeClr val="tx1"/>
            </a:solidFill>
            <a:round/>
            <a:headEnd/>
            <a:tailEnd/>
          </a:ln>
        </p:spPr>
        <p:txBody>
          <a:bodyPr/>
          <a:lstStyle/>
          <a:p>
            <a:endParaRPr lang="en-US"/>
          </a:p>
        </p:txBody>
      </p:sp>
      <p:sp>
        <p:nvSpPr>
          <p:cNvPr id="9223" name="Line 5"/>
          <p:cNvSpPr>
            <a:spLocks noChangeShapeType="1"/>
          </p:cNvSpPr>
          <p:nvPr/>
        </p:nvSpPr>
        <p:spPr bwMode="auto">
          <a:xfrm>
            <a:off x="1066800" y="3346450"/>
            <a:ext cx="0" cy="533400"/>
          </a:xfrm>
          <a:prstGeom prst="line">
            <a:avLst/>
          </a:prstGeom>
          <a:noFill/>
          <a:ln w="38100">
            <a:solidFill>
              <a:schemeClr val="tx1"/>
            </a:solidFill>
            <a:round/>
            <a:headEnd/>
            <a:tailEnd/>
          </a:ln>
        </p:spPr>
        <p:txBody>
          <a:bodyPr/>
          <a:lstStyle/>
          <a:p>
            <a:endParaRPr lang="en-US"/>
          </a:p>
        </p:txBody>
      </p:sp>
      <p:sp>
        <p:nvSpPr>
          <p:cNvPr id="9224" name="Line 6"/>
          <p:cNvSpPr>
            <a:spLocks noChangeShapeType="1"/>
          </p:cNvSpPr>
          <p:nvPr/>
        </p:nvSpPr>
        <p:spPr bwMode="auto">
          <a:xfrm>
            <a:off x="8001000" y="3346450"/>
            <a:ext cx="0" cy="533400"/>
          </a:xfrm>
          <a:prstGeom prst="line">
            <a:avLst/>
          </a:prstGeom>
          <a:noFill/>
          <a:ln w="38100">
            <a:solidFill>
              <a:schemeClr val="tx1"/>
            </a:solidFill>
            <a:round/>
            <a:headEnd/>
            <a:tailEnd/>
          </a:ln>
        </p:spPr>
        <p:txBody>
          <a:bodyPr/>
          <a:lstStyle/>
          <a:p>
            <a:endParaRPr lang="en-US"/>
          </a:p>
        </p:txBody>
      </p:sp>
      <p:sp>
        <p:nvSpPr>
          <p:cNvPr id="9225" name="Text Box 7"/>
          <p:cNvSpPr txBox="1">
            <a:spLocks noChangeArrowheads="1"/>
          </p:cNvSpPr>
          <p:nvPr/>
        </p:nvSpPr>
        <p:spPr bwMode="auto">
          <a:xfrm>
            <a:off x="457200" y="2708275"/>
            <a:ext cx="1219200" cy="701675"/>
          </a:xfrm>
          <a:prstGeom prst="rect">
            <a:avLst/>
          </a:prstGeom>
          <a:noFill/>
          <a:ln w="9525">
            <a:noFill/>
            <a:miter lim="800000"/>
            <a:headEnd/>
            <a:tailEnd/>
          </a:ln>
        </p:spPr>
        <p:txBody>
          <a:bodyPr>
            <a:spAutoFit/>
          </a:bodyPr>
          <a:lstStyle/>
          <a:p>
            <a:pPr algn="ctr">
              <a:spcBef>
                <a:spcPct val="50000"/>
              </a:spcBef>
            </a:pPr>
            <a:r>
              <a:rPr lang="en-US" sz="2000"/>
              <a:t>Random prices</a:t>
            </a:r>
          </a:p>
        </p:txBody>
      </p:sp>
      <p:sp>
        <p:nvSpPr>
          <p:cNvPr id="9226" name="Text Box 8"/>
          <p:cNvSpPr txBox="1">
            <a:spLocks noChangeArrowheads="1"/>
          </p:cNvSpPr>
          <p:nvPr/>
        </p:nvSpPr>
        <p:spPr bwMode="auto">
          <a:xfrm>
            <a:off x="7092950" y="2708275"/>
            <a:ext cx="1654175" cy="701675"/>
          </a:xfrm>
          <a:prstGeom prst="rect">
            <a:avLst/>
          </a:prstGeom>
          <a:noFill/>
          <a:ln w="9525">
            <a:noFill/>
            <a:miter lim="800000"/>
            <a:headEnd/>
            <a:tailEnd/>
          </a:ln>
        </p:spPr>
        <p:txBody>
          <a:bodyPr>
            <a:spAutoFit/>
          </a:bodyPr>
          <a:lstStyle/>
          <a:p>
            <a:pPr algn="ctr">
              <a:spcBef>
                <a:spcPct val="50000"/>
              </a:spcBef>
            </a:pPr>
            <a:r>
              <a:rPr lang="en-US" sz="2000"/>
              <a:t>Strong-form efficiency</a:t>
            </a:r>
          </a:p>
        </p:txBody>
      </p:sp>
      <p:sp>
        <p:nvSpPr>
          <p:cNvPr id="9227" name="Text Box 10"/>
          <p:cNvSpPr txBox="1">
            <a:spLocks noChangeArrowheads="1"/>
          </p:cNvSpPr>
          <p:nvPr/>
        </p:nvSpPr>
        <p:spPr bwMode="auto">
          <a:xfrm>
            <a:off x="4876800" y="2708275"/>
            <a:ext cx="2003425" cy="701675"/>
          </a:xfrm>
          <a:prstGeom prst="rect">
            <a:avLst/>
          </a:prstGeom>
          <a:noFill/>
          <a:ln w="9525">
            <a:noFill/>
            <a:miter lim="800000"/>
            <a:headEnd/>
            <a:tailEnd/>
          </a:ln>
        </p:spPr>
        <p:txBody>
          <a:bodyPr>
            <a:spAutoFit/>
          </a:bodyPr>
          <a:lstStyle/>
          <a:p>
            <a:pPr algn="ctr">
              <a:spcBef>
                <a:spcPct val="50000"/>
              </a:spcBef>
            </a:pPr>
            <a:r>
              <a:rPr lang="en-US" sz="2000"/>
              <a:t>Semi-strong form efficiency</a:t>
            </a:r>
          </a:p>
        </p:txBody>
      </p:sp>
      <p:sp>
        <p:nvSpPr>
          <p:cNvPr id="9228" name="Text Box 11"/>
          <p:cNvSpPr txBox="1">
            <a:spLocks noChangeArrowheads="1"/>
          </p:cNvSpPr>
          <p:nvPr/>
        </p:nvSpPr>
        <p:spPr bwMode="auto">
          <a:xfrm>
            <a:off x="2613025" y="2708275"/>
            <a:ext cx="1654175" cy="701675"/>
          </a:xfrm>
          <a:prstGeom prst="rect">
            <a:avLst/>
          </a:prstGeom>
          <a:noFill/>
          <a:ln w="9525">
            <a:noFill/>
            <a:miter lim="800000"/>
            <a:headEnd/>
            <a:tailEnd/>
          </a:ln>
        </p:spPr>
        <p:txBody>
          <a:bodyPr>
            <a:spAutoFit/>
          </a:bodyPr>
          <a:lstStyle/>
          <a:p>
            <a:pPr algn="ctr">
              <a:spcBef>
                <a:spcPct val="50000"/>
              </a:spcBef>
            </a:pPr>
            <a:r>
              <a:rPr lang="en-US" sz="2000"/>
              <a:t>Weak-form efficiency</a:t>
            </a:r>
          </a:p>
        </p:txBody>
      </p:sp>
      <p:sp>
        <p:nvSpPr>
          <p:cNvPr id="9229" name="Line 12"/>
          <p:cNvSpPr>
            <a:spLocks noChangeShapeType="1"/>
          </p:cNvSpPr>
          <p:nvPr/>
        </p:nvSpPr>
        <p:spPr bwMode="auto">
          <a:xfrm>
            <a:off x="3429000" y="3346450"/>
            <a:ext cx="0" cy="533400"/>
          </a:xfrm>
          <a:prstGeom prst="line">
            <a:avLst/>
          </a:prstGeom>
          <a:noFill/>
          <a:ln w="38100">
            <a:solidFill>
              <a:schemeClr val="tx1"/>
            </a:solidFill>
            <a:round/>
            <a:headEnd/>
            <a:tailEnd/>
          </a:ln>
        </p:spPr>
        <p:txBody>
          <a:bodyPr/>
          <a:lstStyle/>
          <a:p>
            <a:endParaRPr lang="en-US"/>
          </a:p>
        </p:txBody>
      </p:sp>
      <p:sp>
        <p:nvSpPr>
          <p:cNvPr id="9230" name="Line 13"/>
          <p:cNvSpPr>
            <a:spLocks noChangeShapeType="1"/>
          </p:cNvSpPr>
          <p:nvPr/>
        </p:nvSpPr>
        <p:spPr bwMode="auto">
          <a:xfrm>
            <a:off x="5867400" y="3346450"/>
            <a:ext cx="0" cy="533400"/>
          </a:xfrm>
          <a:prstGeom prst="line">
            <a:avLst/>
          </a:prstGeom>
          <a:noFill/>
          <a:ln w="38100">
            <a:solidFill>
              <a:schemeClr val="tx1"/>
            </a:solidFill>
            <a:round/>
            <a:headEnd/>
            <a:tailEnd/>
          </a:ln>
        </p:spPr>
        <p:txBody>
          <a:bodyPr/>
          <a:lstStyle/>
          <a:p>
            <a:endParaRPr lang="en-US"/>
          </a:p>
        </p:txBody>
      </p:sp>
      <p:sp>
        <p:nvSpPr>
          <p:cNvPr id="9231" name="Text Box 14"/>
          <p:cNvSpPr txBox="1">
            <a:spLocks noChangeArrowheads="1"/>
          </p:cNvSpPr>
          <p:nvPr/>
        </p:nvSpPr>
        <p:spPr bwMode="auto">
          <a:xfrm>
            <a:off x="152400" y="3803650"/>
            <a:ext cx="1905000" cy="701675"/>
          </a:xfrm>
          <a:prstGeom prst="rect">
            <a:avLst/>
          </a:prstGeom>
          <a:noFill/>
          <a:ln w="9525">
            <a:noFill/>
            <a:miter lim="800000"/>
            <a:headEnd/>
            <a:tailEnd/>
          </a:ln>
        </p:spPr>
        <p:txBody>
          <a:bodyPr>
            <a:spAutoFit/>
          </a:bodyPr>
          <a:lstStyle/>
          <a:p>
            <a:pPr algn="ctr">
              <a:spcBef>
                <a:spcPct val="50000"/>
              </a:spcBef>
            </a:pPr>
            <a:r>
              <a:rPr lang="en-US" sz="2000"/>
              <a:t>Prices reflect no information</a:t>
            </a:r>
          </a:p>
        </p:txBody>
      </p:sp>
      <p:sp>
        <p:nvSpPr>
          <p:cNvPr id="9232" name="Text Box 15"/>
          <p:cNvSpPr txBox="1">
            <a:spLocks noChangeArrowheads="1"/>
          </p:cNvSpPr>
          <p:nvPr/>
        </p:nvSpPr>
        <p:spPr bwMode="auto">
          <a:xfrm>
            <a:off x="2286000" y="3803650"/>
            <a:ext cx="2286000" cy="701675"/>
          </a:xfrm>
          <a:prstGeom prst="rect">
            <a:avLst/>
          </a:prstGeom>
          <a:noFill/>
          <a:ln w="9525">
            <a:noFill/>
            <a:miter lim="800000"/>
            <a:headEnd/>
            <a:tailEnd/>
          </a:ln>
        </p:spPr>
        <p:txBody>
          <a:bodyPr>
            <a:spAutoFit/>
          </a:bodyPr>
          <a:lstStyle/>
          <a:p>
            <a:pPr algn="ctr">
              <a:spcBef>
                <a:spcPct val="50000"/>
              </a:spcBef>
            </a:pPr>
            <a:r>
              <a:rPr lang="en-US" sz="2000"/>
              <a:t>Prices reflect previous price info</a:t>
            </a:r>
          </a:p>
        </p:txBody>
      </p:sp>
      <p:sp>
        <p:nvSpPr>
          <p:cNvPr id="9233" name="Text Box 16"/>
          <p:cNvSpPr txBox="1">
            <a:spLocks noChangeArrowheads="1"/>
          </p:cNvSpPr>
          <p:nvPr/>
        </p:nvSpPr>
        <p:spPr bwMode="auto">
          <a:xfrm>
            <a:off x="4876800" y="3803650"/>
            <a:ext cx="1905000" cy="701675"/>
          </a:xfrm>
          <a:prstGeom prst="rect">
            <a:avLst/>
          </a:prstGeom>
          <a:noFill/>
          <a:ln w="9525">
            <a:noFill/>
            <a:miter lim="800000"/>
            <a:headEnd/>
            <a:tailEnd/>
          </a:ln>
        </p:spPr>
        <p:txBody>
          <a:bodyPr>
            <a:spAutoFit/>
          </a:bodyPr>
          <a:lstStyle/>
          <a:p>
            <a:pPr algn="ctr">
              <a:spcBef>
                <a:spcPct val="50000"/>
              </a:spcBef>
            </a:pPr>
            <a:r>
              <a:rPr lang="en-US" sz="2000"/>
              <a:t>Prices reflect all public info</a:t>
            </a:r>
          </a:p>
        </p:txBody>
      </p:sp>
      <p:sp>
        <p:nvSpPr>
          <p:cNvPr id="9234" name="Text Box 17"/>
          <p:cNvSpPr txBox="1">
            <a:spLocks noChangeArrowheads="1"/>
          </p:cNvSpPr>
          <p:nvPr/>
        </p:nvSpPr>
        <p:spPr bwMode="auto">
          <a:xfrm>
            <a:off x="6948488" y="3803650"/>
            <a:ext cx="1905000" cy="701675"/>
          </a:xfrm>
          <a:prstGeom prst="rect">
            <a:avLst/>
          </a:prstGeom>
          <a:noFill/>
          <a:ln w="9525">
            <a:noFill/>
            <a:miter lim="800000"/>
            <a:headEnd/>
            <a:tailEnd/>
          </a:ln>
        </p:spPr>
        <p:txBody>
          <a:bodyPr>
            <a:spAutoFit/>
          </a:bodyPr>
          <a:lstStyle/>
          <a:p>
            <a:pPr algn="ctr">
              <a:spcBef>
                <a:spcPct val="50000"/>
              </a:spcBef>
            </a:pPr>
            <a:r>
              <a:rPr lang="en-US" sz="2000"/>
              <a:t>Prices reflect all info</a:t>
            </a:r>
          </a:p>
        </p:txBody>
      </p:sp>
      <p:sp>
        <p:nvSpPr>
          <p:cNvPr id="9235" name="Oval 21"/>
          <p:cNvSpPr>
            <a:spLocks noChangeArrowheads="1"/>
          </p:cNvSpPr>
          <p:nvPr/>
        </p:nvSpPr>
        <p:spPr bwMode="auto">
          <a:xfrm>
            <a:off x="1474788" y="3355975"/>
            <a:ext cx="3889375" cy="503238"/>
          </a:xfrm>
          <a:prstGeom prst="ellipse">
            <a:avLst/>
          </a:prstGeom>
          <a:noFill/>
          <a:ln w="28575">
            <a:solidFill>
              <a:srgbClr val="FF0000"/>
            </a:solidFill>
            <a:round/>
            <a:headEnd/>
            <a:tailEnd/>
          </a:ln>
        </p:spPr>
        <p:txBody>
          <a:bodyPr wrap="none" anchor="ctr"/>
          <a:lstStyle/>
          <a:p>
            <a:endParaRPr lang="en-US"/>
          </a:p>
        </p:txBody>
      </p:sp>
      <p:sp>
        <p:nvSpPr>
          <p:cNvPr id="20" name="Slide Number Placeholder 19"/>
          <p:cNvSpPr>
            <a:spLocks noGrp="1"/>
          </p:cNvSpPr>
          <p:nvPr>
            <p:ph type="sldNum" sz="quarter" idx="11"/>
          </p:nvPr>
        </p:nvSpPr>
        <p:spPr/>
        <p:txBody>
          <a:bodyPr/>
          <a:lstStyle/>
          <a:p>
            <a:pPr>
              <a:defRPr/>
            </a:pPr>
            <a:fld id="{20A24548-9DF8-4DB6-B5E3-91724D388BD9}" type="slidenum">
              <a:rPr lang="en-US" smtClean="0"/>
              <a:pPr>
                <a:defRPr/>
              </a:pPr>
              <a:t>8</a:t>
            </a:fld>
            <a:endParaRPr lang="en-US"/>
          </a:p>
        </p:txBody>
      </p:sp>
      <p:sp>
        <p:nvSpPr>
          <p:cNvPr id="21" name="Footer Placeholder 20"/>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0" y="0"/>
            <a:ext cx="9144000" cy="1295400"/>
          </a:xfrm>
        </p:spPr>
        <p:txBody>
          <a:bodyPr/>
          <a:lstStyle/>
          <a:p>
            <a:pPr algn="ctr" eaLnBrk="1" hangingPunct="1"/>
            <a:r>
              <a:rPr lang="en-US" dirty="0" smtClean="0"/>
              <a:t>Capital markets</a:t>
            </a:r>
            <a:br>
              <a:rPr lang="en-US" dirty="0" smtClean="0"/>
            </a:br>
            <a:r>
              <a:rPr lang="en-US" sz="3500" dirty="0" smtClean="0"/>
              <a:t>Investing to match the market</a:t>
            </a:r>
          </a:p>
        </p:txBody>
      </p:sp>
      <p:sp>
        <p:nvSpPr>
          <p:cNvPr id="10245" name="Rectangle 3"/>
          <p:cNvSpPr>
            <a:spLocks noGrp="1" noChangeArrowheads="1"/>
          </p:cNvSpPr>
          <p:nvPr>
            <p:ph type="body" idx="4294967295"/>
          </p:nvPr>
        </p:nvSpPr>
        <p:spPr>
          <a:xfrm>
            <a:off x="0" y="1447800"/>
            <a:ext cx="9144000" cy="5181600"/>
          </a:xfrm>
        </p:spPr>
        <p:txBody>
          <a:bodyPr/>
          <a:lstStyle/>
          <a:p>
            <a:pPr eaLnBrk="1" hangingPunct="1">
              <a:spcBef>
                <a:spcPts val="0"/>
              </a:spcBef>
            </a:pPr>
            <a:r>
              <a:rPr lang="en-US" sz="2800" dirty="0" smtClean="0"/>
              <a:t>Jane expects the S&amp;P 500 (an index of 500 publicly-traded companies) to rise 5% in the coming year</a:t>
            </a:r>
          </a:p>
          <a:p>
            <a:pPr eaLnBrk="1" hangingPunct="1">
              <a:spcBef>
                <a:spcPts val="0"/>
              </a:spcBef>
            </a:pPr>
            <a:r>
              <a:rPr lang="en-US" sz="2800" dirty="0" smtClean="0"/>
              <a:t>Is there a way that she can invest her money so that she makes exactly the same return as the S&amp;P 500 -</a:t>
            </a:r>
          </a:p>
          <a:p>
            <a:pPr lvl="1" eaLnBrk="1" hangingPunct="1">
              <a:spcBef>
                <a:spcPts val="0"/>
              </a:spcBef>
            </a:pPr>
            <a:r>
              <a:rPr lang="en-US" sz="2400" dirty="0" smtClean="0">
                <a:solidFill>
                  <a:srgbClr val="FF0000"/>
                </a:solidFill>
              </a:rPr>
              <a:t>If the market is weak-form efficient?</a:t>
            </a:r>
          </a:p>
          <a:p>
            <a:pPr lvl="1" eaLnBrk="1" hangingPunct="1">
              <a:spcBef>
                <a:spcPts val="0"/>
              </a:spcBef>
            </a:pPr>
            <a:r>
              <a:rPr lang="en-US" sz="2400" dirty="0" smtClean="0">
                <a:solidFill>
                  <a:srgbClr val="FF0000"/>
                </a:solidFill>
              </a:rPr>
              <a:t>Semi-strong form efficient?</a:t>
            </a:r>
          </a:p>
          <a:p>
            <a:pPr lvl="1" eaLnBrk="1" hangingPunct="1">
              <a:spcBef>
                <a:spcPts val="0"/>
              </a:spcBef>
            </a:pPr>
            <a:r>
              <a:rPr lang="en-US" sz="2400" dirty="0" smtClean="0">
                <a:solidFill>
                  <a:srgbClr val="FF0000"/>
                </a:solidFill>
              </a:rPr>
              <a:t>Strong-form efficient?</a:t>
            </a:r>
          </a:p>
          <a:p>
            <a:pPr eaLnBrk="1" hangingPunct="1">
              <a:spcBef>
                <a:spcPts val="0"/>
              </a:spcBef>
            </a:pPr>
            <a:r>
              <a:rPr lang="en-US" sz="2800" dirty="0" smtClean="0"/>
              <a:t>To facilitate this kind of investing, there are special type of mutual funds called </a:t>
            </a:r>
            <a:r>
              <a:rPr lang="en-US" sz="2800" b="1" u="sng" dirty="0" smtClean="0"/>
              <a:t>index funds</a:t>
            </a:r>
          </a:p>
          <a:p>
            <a:pPr lvl="1" eaLnBrk="1" hangingPunct="1">
              <a:spcBef>
                <a:spcPts val="0"/>
              </a:spcBef>
            </a:pPr>
            <a:r>
              <a:rPr lang="en-US" sz="2400" dirty="0" smtClean="0"/>
              <a:t>Index funds try to match the market index, not beat it</a:t>
            </a:r>
          </a:p>
          <a:p>
            <a:pPr lvl="1" eaLnBrk="1" hangingPunct="1">
              <a:spcBef>
                <a:spcPts val="0"/>
              </a:spcBef>
            </a:pPr>
            <a:r>
              <a:rPr lang="en-US" sz="2400" dirty="0" smtClean="0"/>
              <a:t>They do not pick the best stocks, but invest in all of them</a:t>
            </a:r>
          </a:p>
          <a:p>
            <a:pPr lvl="1" eaLnBrk="1" hangingPunct="1">
              <a:spcBef>
                <a:spcPts val="0"/>
              </a:spcBef>
            </a:pPr>
            <a:r>
              <a:rPr lang="en-US" sz="2400" dirty="0" smtClean="0"/>
              <a:t>Very low fees: &lt;0.1%</a:t>
            </a:r>
          </a:p>
        </p:txBody>
      </p:sp>
      <p:sp>
        <p:nvSpPr>
          <p:cNvPr id="6" name="Slide Number Placeholder 5"/>
          <p:cNvSpPr>
            <a:spLocks noGrp="1"/>
          </p:cNvSpPr>
          <p:nvPr>
            <p:ph type="sldNum" sz="quarter" idx="11"/>
          </p:nvPr>
        </p:nvSpPr>
        <p:spPr/>
        <p:txBody>
          <a:bodyPr/>
          <a:lstStyle/>
          <a:p>
            <a:pPr>
              <a:defRPr/>
            </a:pPr>
            <a:fld id="{20A24548-9DF8-4DB6-B5E3-91724D388BD9}" type="slidenum">
              <a:rPr lang="en-US" smtClean="0"/>
              <a:pPr>
                <a:defRPr/>
              </a:pPr>
              <a:t>9</a:t>
            </a:fld>
            <a:endParaRPr lang="en-US"/>
          </a:p>
        </p:txBody>
      </p:sp>
      <p:sp>
        <p:nvSpPr>
          <p:cNvPr id="7" name="Footer Placeholder 6"/>
          <p:cNvSpPr>
            <a:spLocks noGrp="1"/>
          </p:cNvSpPr>
          <p:nvPr>
            <p:ph type="ftr" sz="quarter" idx="10"/>
          </p:nvPr>
        </p:nvSpPr>
        <p:spPr/>
        <p:txBody>
          <a:bodyPr/>
          <a:lstStyle/>
          <a:p>
            <a:pPr>
              <a:defRPr/>
            </a:pPr>
            <a:r>
              <a:rPr lang="en-US" smtClean="0"/>
              <a:t>© Amitai Aviram.  All rights reserved.</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TotalTime>
  <Words>3795</Words>
  <Application>Microsoft Office PowerPoint</Application>
  <PresentationFormat>On-screen Show (4:3)</PresentationFormat>
  <Paragraphs>564</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Business strategy for lawyers Chapter 4: Corporate finance</vt:lpstr>
      <vt:lpstr>Business strategy &amp; finance Business managers compete in three markets</vt:lpstr>
      <vt:lpstr>Business strategy &amp; finance Business managers compete in three markets</vt:lpstr>
      <vt:lpstr>Business strategy &amp; finance Business managers compete in three markets</vt:lpstr>
      <vt:lpstr>Corporate finance Overview of Chapter 4</vt:lpstr>
      <vt:lpstr>Capital markets Thinking of finance as a product</vt:lpstr>
      <vt:lpstr>Slide 7</vt:lpstr>
      <vt:lpstr>Capital markets Efficient Capital Markets Hypothesis</vt:lpstr>
      <vt:lpstr>Capital markets Investing to match the market</vt:lpstr>
      <vt:lpstr>Slide 10</vt:lpstr>
      <vt:lpstr>Slide 11</vt:lpstr>
      <vt:lpstr>Capital markets  Thinking of finance as a product</vt:lpstr>
      <vt:lpstr>Slide 13</vt:lpstr>
      <vt:lpstr>Capital markets Beta return</vt:lpstr>
      <vt:lpstr>Slide 15</vt:lpstr>
      <vt:lpstr>Capital markets Alpha &amp; investment performance</vt:lpstr>
      <vt:lpstr>Capital markets Creating alpha</vt:lpstr>
      <vt:lpstr>Capital markets Creating alpha</vt:lpstr>
      <vt:lpstr>Capital markets Creating alpha</vt:lpstr>
      <vt:lpstr>Capital markets Creating alpha</vt:lpstr>
      <vt:lpstr>Slide 21</vt:lpstr>
      <vt:lpstr>Slide 22</vt:lpstr>
      <vt:lpstr>Slide 23</vt:lpstr>
      <vt:lpstr>Corporate finance Overview of Chapter 4</vt:lpstr>
      <vt:lpstr>Valuation Piemonte v. New Boston Garden Corp. [Mass. 1979]</vt:lpstr>
      <vt:lpstr>Valuation Market value</vt:lpstr>
      <vt:lpstr>Valuation Market value</vt:lpstr>
      <vt:lpstr>Valuation Market value</vt:lpstr>
      <vt:lpstr>Valuation Earnings vs. cashflow</vt:lpstr>
      <vt:lpstr>Valuation Earnings vs. cashflow</vt:lpstr>
      <vt:lpstr>Valuation Earnings / cashflow (comps)</vt:lpstr>
      <vt:lpstr>Valuation Earnings / cashflow (DCF)</vt:lpstr>
      <vt:lpstr>Valuation Earnings / cashflow (DCF)</vt:lpstr>
      <vt:lpstr>Valuation Earnings / cashflow (LBO)</vt:lpstr>
      <vt:lpstr>Valuation Asset value</vt:lpstr>
      <vt:lpstr>Valuation Asset value</vt:lpstr>
      <vt:lpstr>Slide 37</vt:lpstr>
      <vt:lpstr>Slide 38</vt:lpstr>
      <vt:lpstr>Corporate finance Overview of Chapter 4</vt:lpstr>
      <vt:lpstr>Slide 40</vt:lpstr>
      <vt:lpstr>Slide 41</vt:lpstr>
      <vt:lpstr>Slide 42</vt:lpstr>
      <vt:lpstr>Slide 43</vt:lpstr>
      <vt:lpstr>Slide 44</vt:lpstr>
      <vt:lpstr>Slide 45</vt:lpstr>
      <vt:lpstr>Slide 46</vt:lpstr>
      <vt:lpstr>Slide 47</vt:lpstr>
      <vt:lpstr>Slide 48</vt:lpstr>
      <vt:lpstr>Slide 49</vt:lpstr>
      <vt:lpstr>Corporate finance Alpha &amp; market efficiency</vt:lpstr>
    </vt:vector>
  </TitlesOfParts>
  <Company>University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BSL 4: Corporate finance</dc:title>
  <dc:creator>Aviram, Amitai</dc:creator>
  <cp:lastModifiedBy>User</cp:lastModifiedBy>
  <cp:revision>99</cp:revision>
  <cp:lastPrinted>2013-08-07T22:32:06Z</cp:lastPrinted>
  <dcterms:created xsi:type="dcterms:W3CDTF">2013-06-10T20:53:57Z</dcterms:created>
  <dcterms:modified xsi:type="dcterms:W3CDTF">2014-01-29T04:41:18Z</dcterms:modified>
</cp:coreProperties>
</file>