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77"/>
  </p:notesMasterIdLst>
  <p:handoutMasterIdLst>
    <p:handoutMasterId r:id="rId78"/>
  </p:handoutMasterIdLst>
  <p:sldIdLst>
    <p:sldId id="256" r:id="rId2"/>
    <p:sldId id="260" r:id="rId3"/>
    <p:sldId id="261" r:id="rId4"/>
    <p:sldId id="262" r:id="rId5"/>
    <p:sldId id="264" r:id="rId6"/>
    <p:sldId id="265" r:id="rId7"/>
    <p:sldId id="266" r:id="rId8"/>
    <p:sldId id="267" r:id="rId9"/>
    <p:sldId id="268" r:id="rId10"/>
    <p:sldId id="269" r:id="rId11"/>
    <p:sldId id="270" r:id="rId12"/>
    <p:sldId id="271" r:id="rId13"/>
    <p:sldId id="273" r:id="rId14"/>
    <p:sldId id="274" r:id="rId15"/>
    <p:sldId id="275" r:id="rId16"/>
    <p:sldId id="277" r:id="rId17"/>
    <p:sldId id="278" r:id="rId18"/>
    <p:sldId id="279" r:id="rId19"/>
    <p:sldId id="280" r:id="rId20"/>
    <p:sldId id="281" r:id="rId21"/>
    <p:sldId id="288" r:id="rId22"/>
    <p:sldId id="289" r:id="rId23"/>
    <p:sldId id="302" r:id="rId24"/>
    <p:sldId id="303" r:id="rId25"/>
    <p:sldId id="304" r:id="rId26"/>
    <p:sldId id="305" r:id="rId27"/>
    <p:sldId id="306" r:id="rId28"/>
    <p:sldId id="307" r:id="rId29"/>
    <p:sldId id="308" r:id="rId30"/>
    <p:sldId id="309" r:id="rId31"/>
    <p:sldId id="310" r:id="rId32"/>
    <p:sldId id="311" r:id="rId33"/>
    <p:sldId id="290" r:id="rId34"/>
    <p:sldId id="291" r:id="rId35"/>
    <p:sldId id="292" r:id="rId36"/>
    <p:sldId id="293" r:id="rId37"/>
    <p:sldId id="294" r:id="rId38"/>
    <p:sldId id="295" r:id="rId39"/>
    <p:sldId id="296" r:id="rId40"/>
    <p:sldId id="297" r:id="rId41"/>
    <p:sldId id="298" r:id="rId42"/>
    <p:sldId id="299" r:id="rId43"/>
    <p:sldId id="300" r:id="rId44"/>
    <p:sldId id="301" r:id="rId45"/>
    <p:sldId id="318" r:id="rId46"/>
    <p:sldId id="319" r:id="rId47"/>
    <p:sldId id="320" r:id="rId48"/>
    <p:sldId id="312" r:id="rId49"/>
    <p:sldId id="353" r:id="rId50"/>
    <p:sldId id="314" r:id="rId51"/>
    <p:sldId id="313" r:id="rId52"/>
    <p:sldId id="317" r:id="rId53"/>
    <p:sldId id="315" r:id="rId54"/>
    <p:sldId id="324" r:id="rId55"/>
    <p:sldId id="352" r:id="rId56"/>
    <p:sldId id="327" r:id="rId57"/>
    <p:sldId id="328" r:id="rId58"/>
    <p:sldId id="329" r:id="rId59"/>
    <p:sldId id="331" r:id="rId60"/>
    <p:sldId id="323" r:id="rId61"/>
    <p:sldId id="337" r:id="rId62"/>
    <p:sldId id="338" r:id="rId63"/>
    <p:sldId id="339" r:id="rId64"/>
    <p:sldId id="340" r:id="rId65"/>
    <p:sldId id="341" r:id="rId66"/>
    <p:sldId id="342" r:id="rId67"/>
    <p:sldId id="343" r:id="rId68"/>
    <p:sldId id="344" r:id="rId69"/>
    <p:sldId id="345" r:id="rId70"/>
    <p:sldId id="346" r:id="rId71"/>
    <p:sldId id="347" r:id="rId72"/>
    <p:sldId id="348" r:id="rId73"/>
    <p:sldId id="349" r:id="rId74"/>
    <p:sldId id="350" r:id="rId75"/>
    <p:sldId id="351" r:id="rId76"/>
  </p:sldIdLst>
  <p:sldSz cx="9144000" cy="6858000" type="screen4x3"/>
  <p:notesSz cx="6950075" cy="9236075"/>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63" autoAdjust="0"/>
    <p:restoredTop sz="79609" autoAdjust="0"/>
  </p:normalViewPr>
  <p:slideViewPr>
    <p:cSldViewPr>
      <p:cViewPr varScale="1">
        <p:scale>
          <a:sx n="92" d="100"/>
          <a:sy n="92" d="100"/>
        </p:scale>
        <p:origin x="966"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handoutMaster" Target="handoutMasters/handoutMaster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1963"/>
          </a:xfrm>
          <a:prstGeom prst="rect">
            <a:avLst/>
          </a:prstGeom>
        </p:spPr>
        <p:txBody>
          <a:bodyPr vert="horz" lIns="92492" tIns="46246" rIns="92492" bIns="46246" rtlCol="0"/>
          <a:lstStyle>
            <a:lvl1pPr algn="l">
              <a:defRPr sz="1200"/>
            </a:lvl1pPr>
          </a:lstStyle>
          <a:p>
            <a:pPr>
              <a:defRPr/>
            </a:pPr>
            <a:endParaRPr lang="en-US"/>
          </a:p>
        </p:txBody>
      </p:sp>
      <p:sp>
        <p:nvSpPr>
          <p:cNvPr id="3" name="Date Placeholder 2"/>
          <p:cNvSpPr>
            <a:spLocks noGrp="1"/>
          </p:cNvSpPr>
          <p:nvPr>
            <p:ph type="dt" sz="quarter" idx="1"/>
          </p:nvPr>
        </p:nvSpPr>
        <p:spPr>
          <a:xfrm>
            <a:off x="3937000" y="0"/>
            <a:ext cx="3011488" cy="461963"/>
          </a:xfrm>
          <a:prstGeom prst="rect">
            <a:avLst/>
          </a:prstGeom>
        </p:spPr>
        <p:txBody>
          <a:bodyPr vert="horz" lIns="92492" tIns="46246" rIns="92492" bIns="46246" rtlCol="0"/>
          <a:lstStyle>
            <a:lvl1pPr algn="r">
              <a:defRPr sz="1200"/>
            </a:lvl1pPr>
          </a:lstStyle>
          <a:p>
            <a:pPr>
              <a:defRPr/>
            </a:pPr>
            <a:fld id="{C58FC850-E305-49DF-9CE2-939A2D4BA0D3}" type="datetimeFigureOut">
              <a:rPr lang="en-US"/>
              <a:pPr>
                <a:defRPr/>
              </a:pPr>
              <a:t>5/30/2014</a:t>
            </a:fld>
            <a:endParaRPr lang="en-US"/>
          </a:p>
        </p:txBody>
      </p:sp>
      <p:sp>
        <p:nvSpPr>
          <p:cNvPr id="4" name="Footer Placeholder 3"/>
          <p:cNvSpPr>
            <a:spLocks noGrp="1"/>
          </p:cNvSpPr>
          <p:nvPr>
            <p:ph type="ftr" sz="quarter" idx="2"/>
          </p:nvPr>
        </p:nvSpPr>
        <p:spPr>
          <a:xfrm>
            <a:off x="0" y="8772525"/>
            <a:ext cx="3011488" cy="461963"/>
          </a:xfrm>
          <a:prstGeom prst="rect">
            <a:avLst/>
          </a:prstGeom>
        </p:spPr>
        <p:txBody>
          <a:bodyPr vert="horz" lIns="92492" tIns="46246" rIns="92492" bIns="46246"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937000" y="8772525"/>
            <a:ext cx="3011488" cy="461963"/>
          </a:xfrm>
          <a:prstGeom prst="rect">
            <a:avLst/>
          </a:prstGeom>
        </p:spPr>
        <p:txBody>
          <a:bodyPr vert="horz" lIns="92492" tIns="46246" rIns="92492" bIns="46246" rtlCol="0" anchor="b"/>
          <a:lstStyle>
            <a:lvl1pPr algn="r">
              <a:defRPr sz="1200"/>
            </a:lvl1pPr>
          </a:lstStyle>
          <a:p>
            <a:pPr>
              <a:defRPr/>
            </a:pPr>
            <a:fld id="{9BF4FC25-3C8B-442D-91D9-837BEAC6D58F}" type="slidenum">
              <a:rPr lang="en-US"/>
              <a:pPr>
                <a:defRPr/>
              </a:pPr>
              <a:t>‹#›</a:t>
            </a:fld>
            <a:endParaRPr lang="en-US"/>
          </a:p>
        </p:txBody>
      </p:sp>
    </p:spTree>
    <p:extLst>
      <p:ext uri="{BB962C8B-B14F-4D97-AF65-F5344CB8AC3E}">
        <p14:creationId xmlns:p14="http://schemas.microsoft.com/office/powerpoint/2010/main" val="9344848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1963"/>
          </a:xfrm>
          <a:prstGeom prst="rect">
            <a:avLst/>
          </a:prstGeom>
        </p:spPr>
        <p:txBody>
          <a:bodyPr vert="horz" lIns="92492" tIns="46246" rIns="92492" bIns="46246"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37000" y="0"/>
            <a:ext cx="3011488" cy="461963"/>
          </a:xfrm>
          <a:prstGeom prst="rect">
            <a:avLst/>
          </a:prstGeom>
        </p:spPr>
        <p:txBody>
          <a:bodyPr vert="horz" lIns="92492" tIns="46246" rIns="92492" bIns="46246" rtlCol="0"/>
          <a:lstStyle>
            <a:lvl1pPr algn="r" fontAlgn="auto">
              <a:spcBef>
                <a:spcPts val="0"/>
              </a:spcBef>
              <a:spcAft>
                <a:spcPts val="0"/>
              </a:spcAft>
              <a:defRPr sz="1200">
                <a:latin typeface="+mn-lt"/>
                <a:cs typeface="+mn-cs"/>
              </a:defRPr>
            </a:lvl1pPr>
          </a:lstStyle>
          <a:p>
            <a:pPr>
              <a:defRPr/>
            </a:pPr>
            <a:fld id="{DA2EF9C2-1628-47C5-B1D4-BBC8808E7923}" type="datetimeFigureOut">
              <a:rPr lang="en-US"/>
              <a:pPr>
                <a:defRPr/>
              </a:pPr>
              <a:t>5/30/2014</a:t>
            </a:fld>
            <a:endParaRPr lang="en-US"/>
          </a:p>
        </p:txBody>
      </p:sp>
      <p:sp>
        <p:nvSpPr>
          <p:cNvPr id="4" name="Slide Image Placeholder 3"/>
          <p:cNvSpPr>
            <a:spLocks noGrp="1" noRot="1" noChangeAspect="1"/>
          </p:cNvSpPr>
          <p:nvPr>
            <p:ph type="sldImg" idx="2"/>
          </p:nvPr>
        </p:nvSpPr>
        <p:spPr>
          <a:xfrm>
            <a:off x="1165225" y="692150"/>
            <a:ext cx="4619625" cy="3463925"/>
          </a:xfrm>
          <a:prstGeom prst="rect">
            <a:avLst/>
          </a:prstGeom>
          <a:noFill/>
          <a:ln w="12700">
            <a:solidFill>
              <a:prstClr val="black"/>
            </a:solidFill>
          </a:ln>
        </p:spPr>
        <p:txBody>
          <a:bodyPr vert="horz" lIns="92492" tIns="46246" rIns="92492" bIns="46246" rtlCol="0" anchor="ctr"/>
          <a:lstStyle/>
          <a:p>
            <a:pPr lvl="0"/>
            <a:endParaRPr lang="en-US" noProof="0" smtClean="0"/>
          </a:p>
        </p:txBody>
      </p:sp>
      <p:sp>
        <p:nvSpPr>
          <p:cNvPr id="5" name="Notes Placeholder 4"/>
          <p:cNvSpPr>
            <a:spLocks noGrp="1"/>
          </p:cNvSpPr>
          <p:nvPr>
            <p:ph type="body" sz="quarter" idx="3"/>
          </p:nvPr>
        </p:nvSpPr>
        <p:spPr>
          <a:xfrm>
            <a:off x="695325" y="4387850"/>
            <a:ext cx="5559425" cy="4156075"/>
          </a:xfrm>
          <a:prstGeom prst="rect">
            <a:avLst/>
          </a:prstGeom>
        </p:spPr>
        <p:txBody>
          <a:bodyPr vert="horz" lIns="92492" tIns="46246" rIns="92492" bIns="46246"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772525"/>
            <a:ext cx="3011488" cy="461963"/>
          </a:xfrm>
          <a:prstGeom prst="rect">
            <a:avLst/>
          </a:prstGeom>
        </p:spPr>
        <p:txBody>
          <a:bodyPr vert="horz" lIns="92492" tIns="46246" rIns="92492" bIns="46246"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37000" y="8772525"/>
            <a:ext cx="3011488" cy="461963"/>
          </a:xfrm>
          <a:prstGeom prst="rect">
            <a:avLst/>
          </a:prstGeom>
        </p:spPr>
        <p:txBody>
          <a:bodyPr vert="horz" lIns="92492" tIns="46246" rIns="92492" bIns="46246" rtlCol="0" anchor="b"/>
          <a:lstStyle>
            <a:lvl1pPr algn="r" fontAlgn="auto">
              <a:spcBef>
                <a:spcPts val="0"/>
              </a:spcBef>
              <a:spcAft>
                <a:spcPts val="0"/>
              </a:spcAft>
              <a:defRPr sz="1200">
                <a:latin typeface="+mn-lt"/>
                <a:cs typeface="+mn-cs"/>
              </a:defRPr>
            </a:lvl1pPr>
          </a:lstStyle>
          <a:p>
            <a:pPr>
              <a:defRPr/>
            </a:pPr>
            <a:fld id="{F2DBDED1-FEA5-49F3-8821-E8FA59F94043}" type="slidenum">
              <a:rPr lang="en-US"/>
              <a:pPr>
                <a:defRPr/>
              </a:pPr>
              <a:t>‹#›</a:t>
            </a:fld>
            <a:endParaRPr lang="en-US"/>
          </a:p>
        </p:txBody>
      </p:sp>
    </p:spTree>
    <p:extLst>
      <p:ext uri="{BB962C8B-B14F-4D97-AF65-F5344CB8AC3E}">
        <p14:creationId xmlns:p14="http://schemas.microsoft.com/office/powerpoint/2010/main" val="262525947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Line 2"/>
          <p:cNvSpPr>
            <a:spLocks noChangeShapeType="1"/>
          </p:cNvSpPr>
          <p:nvPr userDrawn="1"/>
        </p:nvSpPr>
        <p:spPr bwMode="auto">
          <a:xfrm>
            <a:off x="7467600" y="1447800"/>
            <a:ext cx="0" cy="5410200"/>
          </a:xfrm>
          <a:prstGeom prst="line">
            <a:avLst/>
          </a:prstGeom>
          <a:noFill/>
          <a:ln w="12700">
            <a:solidFill>
              <a:schemeClr val="tx1"/>
            </a:solidFill>
            <a:round/>
            <a:headEnd/>
            <a:tailEnd/>
          </a:ln>
        </p:spPr>
        <p:txBody>
          <a:bodyPr/>
          <a:lstStyle/>
          <a:p>
            <a:endParaRPr lang="en-US"/>
          </a:p>
        </p:txBody>
      </p:sp>
      <p:sp>
        <p:nvSpPr>
          <p:cNvPr id="5" name="Line 40"/>
          <p:cNvSpPr>
            <a:spLocks noChangeShapeType="1"/>
          </p:cNvSpPr>
          <p:nvPr userDrawn="1"/>
        </p:nvSpPr>
        <p:spPr bwMode="auto">
          <a:xfrm>
            <a:off x="0" y="3800475"/>
            <a:ext cx="9144000" cy="0"/>
          </a:xfrm>
          <a:prstGeom prst="line">
            <a:avLst/>
          </a:prstGeom>
          <a:noFill/>
          <a:ln w="12700">
            <a:solidFill>
              <a:schemeClr val="tx1"/>
            </a:solidFill>
            <a:round/>
            <a:headEnd/>
            <a:tailEnd/>
          </a:ln>
        </p:spPr>
        <p:txBody>
          <a:bodyPr/>
          <a:lstStyle/>
          <a:p>
            <a:endParaRPr lang="en-US"/>
          </a:p>
        </p:txBody>
      </p:sp>
      <p:pic>
        <p:nvPicPr>
          <p:cNvPr id="6" name="Picture 2" descr="C:\Users\aviram\SkyDrive\Pictures\ilogo.gif"/>
          <p:cNvPicPr>
            <a:picLocks noChangeAspect="1" noChangeArrowheads="1"/>
          </p:cNvPicPr>
          <p:nvPr userDrawn="1"/>
        </p:nvPicPr>
        <p:blipFill>
          <a:blip r:embed="rId2" cstate="print"/>
          <a:srcRect/>
          <a:stretch>
            <a:fillRect/>
          </a:stretch>
        </p:blipFill>
        <p:spPr bwMode="auto">
          <a:xfrm>
            <a:off x="7696200" y="3886200"/>
            <a:ext cx="1295400" cy="1651000"/>
          </a:xfrm>
          <a:prstGeom prst="rect">
            <a:avLst/>
          </a:prstGeom>
          <a:noFill/>
          <a:ln w="9525">
            <a:noFill/>
            <a:miter lim="800000"/>
            <a:headEnd/>
            <a:tailEnd/>
          </a:ln>
        </p:spPr>
      </p:pic>
      <p:sp>
        <p:nvSpPr>
          <p:cNvPr id="41" name="Rectangle 3"/>
          <p:cNvSpPr>
            <a:spLocks noGrp="1" noChangeArrowheads="1"/>
          </p:cNvSpPr>
          <p:nvPr>
            <p:ph type="ctrTitle"/>
          </p:nvPr>
        </p:nvSpPr>
        <p:spPr>
          <a:xfrm>
            <a:off x="0" y="1447800"/>
            <a:ext cx="7467600" cy="2133600"/>
          </a:xfrm>
        </p:spPr>
        <p:txBody>
          <a:bodyPr/>
          <a:lstStyle>
            <a:lvl1pPr algn="ctr">
              <a:defRPr sz="4800"/>
            </a:lvl1pPr>
          </a:lstStyle>
          <a:p>
            <a:r>
              <a:rPr lang="en-US" altLang="en-US" dirty="0"/>
              <a:t>Click to edit Master title style</a:t>
            </a:r>
          </a:p>
        </p:txBody>
      </p:sp>
      <p:sp>
        <p:nvSpPr>
          <p:cNvPr id="42" name="Rectangle 4"/>
          <p:cNvSpPr>
            <a:spLocks noGrp="1" noChangeArrowheads="1"/>
          </p:cNvSpPr>
          <p:nvPr>
            <p:ph type="subTitle" idx="1"/>
          </p:nvPr>
        </p:nvSpPr>
        <p:spPr>
          <a:xfrm>
            <a:off x="0" y="4030663"/>
            <a:ext cx="7467600" cy="2362200"/>
          </a:xfrm>
        </p:spPr>
        <p:txBody>
          <a:bodyPr/>
          <a:lstStyle>
            <a:lvl1pPr marL="0" indent="0" algn="l">
              <a:buFont typeface="Wingdings" pitchFamily="2" charset="2"/>
              <a:buNone/>
              <a:defRPr sz="3200"/>
            </a:lvl1pPr>
          </a:lstStyle>
          <a:p>
            <a:r>
              <a:rPr lang="en-US" altLang="en-US" dirty="0"/>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0" y="1447800"/>
            <a:ext cx="9144000" cy="5029200"/>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4"/>
          <p:cNvSpPr>
            <a:spLocks noGrp="1"/>
          </p:cNvSpPr>
          <p:nvPr>
            <p:ph type="ftr" sz="quarter" idx="10"/>
          </p:nvPr>
        </p:nvSpPr>
        <p:spPr/>
        <p:txBody>
          <a:bodyPr/>
          <a:lstStyle>
            <a:lvl1pPr>
              <a:defRPr/>
            </a:lvl1pPr>
          </a:lstStyle>
          <a:p>
            <a:pPr>
              <a:defRPr/>
            </a:pPr>
            <a:r>
              <a:rPr lang="en-US"/>
              <a:t>© Amitai Aviram.  All rights reserved.</a:t>
            </a:r>
          </a:p>
        </p:txBody>
      </p:sp>
      <p:sp>
        <p:nvSpPr>
          <p:cNvPr id="5" name="Slide Number Placeholder 5"/>
          <p:cNvSpPr>
            <a:spLocks noGrp="1"/>
          </p:cNvSpPr>
          <p:nvPr>
            <p:ph type="sldNum" sz="quarter" idx="11"/>
          </p:nvPr>
        </p:nvSpPr>
        <p:spPr/>
        <p:txBody>
          <a:bodyPr/>
          <a:lstStyle>
            <a:lvl1pPr>
              <a:defRPr/>
            </a:lvl1pPr>
          </a:lstStyle>
          <a:p>
            <a:pPr>
              <a:defRPr/>
            </a:pPr>
            <a:fld id="{C9AAE2FE-4EE1-4F11-8921-D5BC9614B7F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43800" y="1447800"/>
            <a:ext cx="1600200" cy="5410200"/>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0" y="1447800"/>
            <a:ext cx="6477000" cy="5029200"/>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4"/>
          <p:cNvSpPr>
            <a:spLocks noGrp="1"/>
          </p:cNvSpPr>
          <p:nvPr>
            <p:ph type="ftr" sz="quarter" idx="10"/>
          </p:nvPr>
        </p:nvSpPr>
        <p:spPr/>
        <p:txBody>
          <a:bodyPr/>
          <a:lstStyle>
            <a:lvl1pPr>
              <a:defRPr/>
            </a:lvl1pPr>
          </a:lstStyle>
          <a:p>
            <a:pPr>
              <a:defRPr/>
            </a:pPr>
            <a:r>
              <a:rPr lang="en-US"/>
              <a:t>© Amitai Aviram.  All rights reserved.</a:t>
            </a:r>
          </a:p>
        </p:txBody>
      </p:sp>
      <p:sp>
        <p:nvSpPr>
          <p:cNvPr id="5" name="Slide Number Placeholder 5"/>
          <p:cNvSpPr>
            <a:spLocks noGrp="1"/>
          </p:cNvSpPr>
          <p:nvPr>
            <p:ph type="sldNum" sz="quarter" idx="11"/>
          </p:nvPr>
        </p:nvSpPr>
        <p:spPr/>
        <p:txBody>
          <a:bodyPr/>
          <a:lstStyle>
            <a:lvl1pPr>
              <a:defRPr/>
            </a:lvl1pPr>
          </a:lstStyle>
          <a:p>
            <a:pPr>
              <a:defRPr/>
            </a:pPr>
            <a:fld id="{34D6D04A-75CD-4B86-BBA7-23BEC208FDAF}"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1295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719263"/>
            <a:ext cx="4038600" cy="44116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19263"/>
            <a:ext cx="4038600" cy="44116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ftr" sz="quarter" idx="10"/>
          </p:nvPr>
        </p:nvSpPr>
        <p:spPr/>
        <p:txBody>
          <a:bodyPr/>
          <a:lstStyle>
            <a:lvl1pPr>
              <a:defRPr/>
            </a:lvl1pPr>
          </a:lstStyle>
          <a:p>
            <a:pPr>
              <a:defRPr/>
            </a:pPr>
            <a:r>
              <a:rPr lang="en-US" altLang="en-US"/>
              <a:t>© Amitai Aviram.  All rights reserved.</a:t>
            </a:r>
          </a:p>
        </p:txBody>
      </p:sp>
      <p:sp>
        <p:nvSpPr>
          <p:cNvPr id="6" name="Rectangle 7"/>
          <p:cNvSpPr>
            <a:spLocks noGrp="1" noChangeArrowheads="1"/>
          </p:cNvSpPr>
          <p:nvPr>
            <p:ph type="sldNum" sz="quarter" idx="11"/>
          </p:nvPr>
        </p:nvSpPr>
        <p:spPr/>
        <p:txBody>
          <a:bodyPr/>
          <a:lstStyle>
            <a:lvl1pPr>
              <a:defRPr/>
            </a:lvl1pPr>
          </a:lstStyle>
          <a:p>
            <a:pPr>
              <a:defRPr/>
            </a:pPr>
            <a:fld id="{1F9EA657-F761-4318-B89B-D58D042882D2}" type="slidenum">
              <a:rPr lang="en-US" altLang="en-US"/>
              <a:pPr>
                <a:defRPr/>
              </a:pPr>
              <a:t>‹#›</a:t>
            </a:fld>
            <a:endParaRPr lang="en-US"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12954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19263"/>
            <a:ext cx="4038600" cy="44116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719263"/>
            <a:ext cx="4038600" cy="44116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ftr" sz="quarter" idx="10"/>
          </p:nvPr>
        </p:nvSpPr>
        <p:spPr/>
        <p:txBody>
          <a:bodyPr/>
          <a:lstStyle>
            <a:lvl1pPr>
              <a:defRPr/>
            </a:lvl1pPr>
          </a:lstStyle>
          <a:p>
            <a:pPr>
              <a:defRPr/>
            </a:pPr>
            <a:r>
              <a:rPr lang="en-US" altLang="en-US"/>
              <a:t>© Amitai Aviram.  All rights reserved.</a:t>
            </a:r>
          </a:p>
        </p:txBody>
      </p:sp>
      <p:sp>
        <p:nvSpPr>
          <p:cNvPr id="6" name="Rectangle 7"/>
          <p:cNvSpPr>
            <a:spLocks noGrp="1" noChangeArrowheads="1"/>
          </p:cNvSpPr>
          <p:nvPr>
            <p:ph type="sldNum" sz="quarter" idx="11"/>
          </p:nvPr>
        </p:nvSpPr>
        <p:spPr/>
        <p:txBody>
          <a:bodyPr/>
          <a:lstStyle>
            <a:lvl1pPr>
              <a:defRPr/>
            </a:lvl1pPr>
          </a:lstStyle>
          <a:p>
            <a:pPr>
              <a:defRPr/>
            </a:pPr>
            <a:fld id="{C9076297-2AFA-4C56-B345-7A0B5D221CF4}" type="slidenum">
              <a:rPr lang="en-US" altLang="en-US"/>
              <a:pPr>
                <a:defRPr/>
              </a:pPr>
              <a:t>‹#›</a:t>
            </a:fld>
            <a:endParaRPr lang="en-US"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1295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719263"/>
            <a:ext cx="4038600" cy="44116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719263"/>
            <a:ext cx="4038600" cy="21288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000500"/>
            <a:ext cx="4038600" cy="21304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6"/>
          <p:cNvSpPr>
            <a:spLocks noGrp="1" noChangeArrowheads="1"/>
          </p:cNvSpPr>
          <p:nvPr>
            <p:ph type="ftr" sz="quarter" idx="10"/>
          </p:nvPr>
        </p:nvSpPr>
        <p:spPr/>
        <p:txBody>
          <a:bodyPr/>
          <a:lstStyle>
            <a:lvl1pPr>
              <a:defRPr/>
            </a:lvl1pPr>
          </a:lstStyle>
          <a:p>
            <a:pPr>
              <a:defRPr/>
            </a:pPr>
            <a:r>
              <a:rPr lang="en-US" altLang="en-US"/>
              <a:t>© Amitai Aviram.  All rights reserved.</a:t>
            </a:r>
          </a:p>
        </p:txBody>
      </p:sp>
      <p:sp>
        <p:nvSpPr>
          <p:cNvPr id="7" name="Rectangle 7"/>
          <p:cNvSpPr>
            <a:spLocks noGrp="1" noChangeArrowheads="1"/>
          </p:cNvSpPr>
          <p:nvPr>
            <p:ph type="sldNum" sz="quarter" idx="11"/>
          </p:nvPr>
        </p:nvSpPr>
        <p:spPr/>
        <p:txBody>
          <a:bodyPr/>
          <a:lstStyle>
            <a:lvl1pPr>
              <a:defRPr/>
            </a:lvl1pPr>
          </a:lstStyle>
          <a:p>
            <a:pPr>
              <a:defRPr/>
            </a:pPr>
            <a:fld id="{4646D2B6-E84D-4B50-A336-284120CE4D76}" type="slidenum">
              <a:rPr lang="en-US" altLang="en-US"/>
              <a:pPr>
                <a:defRPr/>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954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0" y="1447800"/>
            <a:ext cx="9144000" cy="5029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4"/>
          <p:cNvSpPr>
            <a:spLocks noGrp="1"/>
          </p:cNvSpPr>
          <p:nvPr>
            <p:ph type="ftr" sz="quarter" idx="10"/>
          </p:nvPr>
        </p:nvSpPr>
        <p:spPr/>
        <p:txBody>
          <a:bodyPr/>
          <a:lstStyle>
            <a:lvl1pPr>
              <a:defRPr/>
            </a:lvl1pPr>
          </a:lstStyle>
          <a:p>
            <a:pPr>
              <a:defRPr/>
            </a:pPr>
            <a:r>
              <a:rPr lang="en-US"/>
              <a:t>© Amitai Aviram.  All rights reserved.</a:t>
            </a:r>
            <a:endParaRPr lang="en-US" dirty="0"/>
          </a:p>
        </p:txBody>
      </p:sp>
      <p:sp>
        <p:nvSpPr>
          <p:cNvPr id="5" name="Slide Number Placeholder 5"/>
          <p:cNvSpPr>
            <a:spLocks noGrp="1"/>
          </p:cNvSpPr>
          <p:nvPr>
            <p:ph type="sldNum" sz="quarter" idx="11"/>
          </p:nvPr>
        </p:nvSpPr>
        <p:spPr/>
        <p:txBody>
          <a:bodyPr/>
          <a:lstStyle>
            <a:lvl1pPr>
              <a:defRPr/>
            </a:lvl1pPr>
          </a:lstStyle>
          <a:p>
            <a:pPr>
              <a:defRPr/>
            </a:pPr>
            <a:fld id="{26E683D9-8F66-403D-B425-7CDEB5870F7C}"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Footer Placeholder 4"/>
          <p:cNvSpPr>
            <a:spLocks noGrp="1"/>
          </p:cNvSpPr>
          <p:nvPr>
            <p:ph type="ftr" sz="quarter" idx="10"/>
          </p:nvPr>
        </p:nvSpPr>
        <p:spPr/>
        <p:txBody>
          <a:bodyPr/>
          <a:lstStyle>
            <a:lvl1pPr>
              <a:defRPr/>
            </a:lvl1pPr>
          </a:lstStyle>
          <a:p>
            <a:pPr>
              <a:defRPr/>
            </a:pPr>
            <a:r>
              <a:rPr lang="en-US"/>
              <a:t>© Amitai Aviram.  All rights reserved.</a:t>
            </a:r>
            <a:endParaRPr lang="en-US" dirty="0"/>
          </a:p>
        </p:txBody>
      </p:sp>
      <p:sp>
        <p:nvSpPr>
          <p:cNvPr id="5" name="Slide Number Placeholder 5"/>
          <p:cNvSpPr>
            <a:spLocks noGrp="1"/>
          </p:cNvSpPr>
          <p:nvPr>
            <p:ph type="sldNum" sz="quarter" idx="11"/>
          </p:nvPr>
        </p:nvSpPr>
        <p:spPr/>
        <p:txBody>
          <a:bodyPr/>
          <a:lstStyle>
            <a:lvl1pPr>
              <a:defRPr/>
            </a:lvl1pPr>
          </a:lstStyle>
          <a:p>
            <a:pPr>
              <a:defRPr/>
            </a:pPr>
            <a:fld id="{1C6D2C14-1144-4879-86D1-D4890CEEA541}"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0" y="1600200"/>
            <a:ext cx="44958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4958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5"/>
          <p:cNvSpPr>
            <a:spLocks noGrp="1"/>
          </p:cNvSpPr>
          <p:nvPr>
            <p:ph type="ftr" sz="quarter" idx="10"/>
          </p:nvPr>
        </p:nvSpPr>
        <p:spPr/>
        <p:txBody>
          <a:bodyPr/>
          <a:lstStyle>
            <a:lvl1pPr>
              <a:defRPr/>
            </a:lvl1pPr>
          </a:lstStyle>
          <a:p>
            <a:pPr>
              <a:defRPr/>
            </a:pPr>
            <a:r>
              <a:rPr lang="en-US"/>
              <a:t>© Amitai Aviram.  All rights reserved.</a:t>
            </a:r>
          </a:p>
        </p:txBody>
      </p:sp>
      <p:sp>
        <p:nvSpPr>
          <p:cNvPr id="6" name="Slide Number Placeholder 6"/>
          <p:cNvSpPr>
            <a:spLocks noGrp="1"/>
          </p:cNvSpPr>
          <p:nvPr>
            <p:ph type="sldNum" sz="quarter" idx="11"/>
          </p:nvPr>
        </p:nvSpPr>
        <p:spPr/>
        <p:txBody>
          <a:bodyPr/>
          <a:lstStyle>
            <a:lvl1pPr>
              <a:defRPr/>
            </a:lvl1pPr>
          </a:lstStyle>
          <a:p>
            <a:pPr>
              <a:defRPr/>
            </a:pPr>
            <a:fld id="{7FCF1683-9106-4282-A8B2-8AC34353FA91}"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0" y="1535113"/>
            <a:ext cx="4497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0" y="2174874"/>
            <a:ext cx="4497388" cy="43021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4989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4"/>
            <a:ext cx="4498975" cy="43021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7"/>
          <p:cNvSpPr>
            <a:spLocks noGrp="1"/>
          </p:cNvSpPr>
          <p:nvPr>
            <p:ph type="ftr" sz="quarter" idx="10"/>
          </p:nvPr>
        </p:nvSpPr>
        <p:spPr/>
        <p:txBody>
          <a:bodyPr/>
          <a:lstStyle>
            <a:lvl1pPr>
              <a:defRPr/>
            </a:lvl1pPr>
          </a:lstStyle>
          <a:p>
            <a:pPr>
              <a:defRPr/>
            </a:pPr>
            <a:r>
              <a:rPr lang="en-US"/>
              <a:t>© Amitai Aviram.  All rights reserved.</a:t>
            </a:r>
          </a:p>
        </p:txBody>
      </p:sp>
      <p:sp>
        <p:nvSpPr>
          <p:cNvPr id="8" name="Slide Number Placeholder 8"/>
          <p:cNvSpPr>
            <a:spLocks noGrp="1"/>
          </p:cNvSpPr>
          <p:nvPr>
            <p:ph type="sldNum" sz="quarter" idx="11"/>
          </p:nvPr>
        </p:nvSpPr>
        <p:spPr/>
        <p:txBody>
          <a:bodyPr/>
          <a:lstStyle>
            <a:lvl1pPr>
              <a:defRPr/>
            </a:lvl1pPr>
          </a:lstStyle>
          <a:p>
            <a:pPr>
              <a:defRPr/>
            </a:pPr>
            <a:fld id="{FDEA089E-817D-47AB-B7F6-6867046FC2C4}"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Footer Placeholder 3"/>
          <p:cNvSpPr>
            <a:spLocks noGrp="1"/>
          </p:cNvSpPr>
          <p:nvPr>
            <p:ph type="ftr" sz="quarter" idx="10"/>
          </p:nvPr>
        </p:nvSpPr>
        <p:spPr/>
        <p:txBody>
          <a:bodyPr/>
          <a:lstStyle>
            <a:lvl1pPr>
              <a:defRPr/>
            </a:lvl1pPr>
          </a:lstStyle>
          <a:p>
            <a:pPr>
              <a:defRPr/>
            </a:pPr>
            <a:r>
              <a:rPr lang="en-US"/>
              <a:t>© Amitai Aviram.  All rights reserved.</a:t>
            </a:r>
          </a:p>
        </p:txBody>
      </p:sp>
      <p:sp>
        <p:nvSpPr>
          <p:cNvPr id="4" name="Slide Number Placeholder 4"/>
          <p:cNvSpPr>
            <a:spLocks noGrp="1"/>
          </p:cNvSpPr>
          <p:nvPr>
            <p:ph type="sldNum" sz="quarter" idx="11"/>
          </p:nvPr>
        </p:nvSpPr>
        <p:spPr/>
        <p:txBody>
          <a:bodyPr/>
          <a:lstStyle>
            <a:lvl1pPr>
              <a:defRPr/>
            </a:lvl1pPr>
          </a:lstStyle>
          <a:p>
            <a:pPr>
              <a:defRPr/>
            </a:pPr>
            <a:fld id="{698416ED-20CF-409F-B3CC-075AC62BEA70}"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a:lvl1pPr>
          </a:lstStyle>
          <a:p>
            <a:pPr>
              <a:defRPr/>
            </a:pPr>
            <a:r>
              <a:rPr lang="en-US"/>
              <a:t>© Amitai Aviram.  All rights reserved.</a:t>
            </a:r>
          </a:p>
        </p:txBody>
      </p:sp>
      <p:sp>
        <p:nvSpPr>
          <p:cNvPr id="3" name="Slide Number Placeholder 3"/>
          <p:cNvSpPr>
            <a:spLocks noGrp="1"/>
          </p:cNvSpPr>
          <p:nvPr>
            <p:ph type="sldNum" sz="quarter" idx="11"/>
          </p:nvPr>
        </p:nvSpPr>
        <p:spPr/>
        <p:txBody>
          <a:bodyPr/>
          <a:lstStyle>
            <a:lvl1pPr>
              <a:defRPr/>
            </a:lvl1pPr>
          </a:lstStyle>
          <a:p>
            <a:pPr>
              <a:defRPr/>
            </a:pPr>
            <a:fld id="{6DBE3EDB-5AB7-40BB-B2E0-769045A2A4D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1447800"/>
            <a:ext cx="3465513" cy="91440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498850" y="1447800"/>
            <a:ext cx="5645150" cy="50292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0" y="2362200"/>
            <a:ext cx="3465513" cy="41148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Footer Placeholder 5"/>
          <p:cNvSpPr>
            <a:spLocks noGrp="1"/>
          </p:cNvSpPr>
          <p:nvPr>
            <p:ph type="ftr" sz="quarter" idx="10"/>
          </p:nvPr>
        </p:nvSpPr>
        <p:spPr/>
        <p:txBody>
          <a:bodyPr/>
          <a:lstStyle>
            <a:lvl1pPr>
              <a:defRPr/>
            </a:lvl1pPr>
          </a:lstStyle>
          <a:p>
            <a:pPr>
              <a:defRPr/>
            </a:pPr>
            <a:r>
              <a:rPr lang="en-US"/>
              <a:t>© Amitai Aviram.  All rights reserved.</a:t>
            </a:r>
          </a:p>
        </p:txBody>
      </p:sp>
      <p:sp>
        <p:nvSpPr>
          <p:cNvPr id="6" name="Slide Number Placeholder 6"/>
          <p:cNvSpPr>
            <a:spLocks noGrp="1"/>
          </p:cNvSpPr>
          <p:nvPr>
            <p:ph type="sldNum" sz="quarter" idx="11"/>
          </p:nvPr>
        </p:nvSpPr>
        <p:spPr/>
        <p:txBody>
          <a:bodyPr/>
          <a:lstStyle>
            <a:lvl1pPr>
              <a:defRPr/>
            </a:lvl1pPr>
          </a:lstStyle>
          <a:p>
            <a:pPr>
              <a:defRPr/>
            </a:pPr>
            <a:fld id="{19DF711B-5A1C-4C9B-9AFA-4B5392A2D3B3}"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410200"/>
            <a:ext cx="5486400" cy="533400"/>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1447800"/>
            <a:ext cx="5486400" cy="39624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943600"/>
            <a:ext cx="5486400" cy="5762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Footer Placeholder 5"/>
          <p:cNvSpPr>
            <a:spLocks noGrp="1"/>
          </p:cNvSpPr>
          <p:nvPr>
            <p:ph type="ftr" sz="quarter" idx="10"/>
          </p:nvPr>
        </p:nvSpPr>
        <p:spPr/>
        <p:txBody>
          <a:bodyPr/>
          <a:lstStyle>
            <a:lvl1pPr>
              <a:defRPr/>
            </a:lvl1pPr>
          </a:lstStyle>
          <a:p>
            <a:pPr>
              <a:defRPr/>
            </a:pPr>
            <a:r>
              <a:rPr lang="en-US"/>
              <a:t>© Amitai Aviram.  All rights reserved.</a:t>
            </a:r>
          </a:p>
        </p:txBody>
      </p:sp>
      <p:sp>
        <p:nvSpPr>
          <p:cNvPr id="6" name="Slide Number Placeholder 6"/>
          <p:cNvSpPr>
            <a:spLocks noGrp="1"/>
          </p:cNvSpPr>
          <p:nvPr>
            <p:ph type="sldNum" sz="quarter" idx="11"/>
          </p:nvPr>
        </p:nvSpPr>
        <p:spPr/>
        <p:txBody>
          <a:bodyPr/>
          <a:lstStyle>
            <a:lvl1pPr>
              <a:defRPr/>
            </a:lvl1pPr>
          </a:lstStyle>
          <a:p>
            <a:pPr>
              <a:defRPr/>
            </a:pPr>
            <a:fld id="{6A59ED98-66FC-40C9-BA3E-F238DD3070CD}"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0" y="0"/>
            <a:ext cx="9144000" cy="1295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0" y="1447800"/>
            <a:ext cx="9144000" cy="502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5" name="Footer Placeholder 4"/>
          <p:cNvSpPr>
            <a:spLocks noGrp="1"/>
          </p:cNvSpPr>
          <p:nvPr>
            <p:ph type="ftr" sz="quarter" idx="3"/>
          </p:nvPr>
        </p:nvSpPr>
        <p:spPr>
          <a:xfrm>
            <a:off x="3124200" y="6492875"/>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r>
              <a:rPr lang="en-US"/>
              <a:t>© Amitai Aviram.  All rights reserved.</a:t>
            </a:r>
            <a:endParaRPr lang="en-US" dirty="0"/>
          </a:p>
        </p:txBody>
      </p:sp>
      <p:sp>
        <p:nvSpPr>
          <p:cNvPr id="6" name="Slide Number Placeholder 5"/>
          <p:cNvSpPr>
            <a:spLocks noGrp="1"/>
          </p:cNvSpPr>
          <p:nvPr>
            <p:ph type="sldNum" sz="quarter" idx="4"/>
          </p:nvPr>
        </p:nvSpPr>
        <p:spPr>
          <a:xfrm>
            <a:off x="0" y="6492875"/>
            <a:ext cx="609600" cy="365125"/>
          </a:xfrm>
          <a:prstGeom prst="rect">
            <a:avLst/>
          </a:prstGeom>
        </p:spPr>
        <p:txBody>
          <a:bodyPr vert="horz" lIns="91440" tIns="45720" rIns="91440" bIns="45720" rtlCol="0" anchor="ctr"/>
          <a:lstStyle>
            <a:lvl1pPr algn="just" fontAlgn="auto">
              <a:spcBef>
                <a:spcPts val="0"/>
              </a:spcBef>
              <a:spcAft>
                <a:spcPts val="0"/>
              </a:spcAft>
              <a:defRPr sz="2000" b="1">
                <a:solidFill>
                  <a:schemeClr val="tx1">
                    <a:tint val="75000"/>
                  </a:schemeClr>
                </a:solidFill>
                <a:latin typeface="+mn-lt"/>
                <a:cs typeface="+mn-cs"/>
              </a:defRPr>
            </a:lvl1pPr>
          </a:lstStyle>
          <a:p>
            <a:pPr>
              <a:defRPr/>
            </a:pPr>
            <a:fld id="{4B6E7FC2-F21E-4803-A8FE-A6403414133D}" type="slidenum">
              <a:rPr lang="en-US"/>
              <a:pPr>
                <a:defRPr/>
              </a:pPr>
              <a:t>‹#›</a:t>
            </a:fld>
            <a:endParaRPr lang="en-US" dirty="0"/>
          </a:p>
        </p:txBody>
      </p:sp>
      <p:cxnSp>
        <p:nvCxnSpPr>
          <p:cNvPr id="9" name="Straight Connector 8"/>
          <p:cNvCxnSpPr/>
          <p:nvPr userDrawn="1"/>
        </p:nvCxnSpPr>
        <p:spPr>
          <a:xfrm>
            <a:off x="0" y="1371600"/>
            <a:ext cx="9144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0" y="1447800"/>
            <a:ext cx="9144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0" y="1295400"/>
            <a:ext cx="91440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4133" r:id="rId1"/>
    <p:sldLayoutId id="2147484131" r:id="rId2"/>
    <p:sldLayoutId id="2147484132" r:id="rId3"/>
    <p:sldLayoutId id="2147484134" r:id="rId4"/>
    <p:sldLayoutId id="2147484135" r:id="rId5"/>
    <p:sldLayoutId id="2147484136" r:id="rId6"/>
    <p:sldLayoutId id="2147484137" r:id="rId7"/>
    <p:sldLayoutId id="2147484138" r:id="rId8"/>
    <p:sldLayoutId id="2147484139" r:id="rId9"/>
    <p:sldLayoutId id="2147484140" r:id="rId10"/>
    <p:sldLayoutId id="2147484141" r:id="rId11"/>
    <p:sldLayoutId id="2147484142" r:id="rId12"/>
    <p:sldLayoutId id="2147484143" r:id="rId13"/>
    <p:sldLayoutId id="2147484144" r:id="rId14"/>
  </p:sldLayoutIdLst>
  <p:timing>
    <p:tnLst>
      <p:par>
        <p:cTn id="1" dur="indefinite" restart="never" nodeType="tmRoot"/>
      </p:par>
    </p:tnLst>
  </p:timing>
  <p:hf hdr="0" dt="0"/>
  <p:txStyles>
    <p:titleStyle>
      <a:lvl1pPr algn="ctr" rtl="0" eaLnBrk="0" fontAlgn="base" hangingPunct="0">
        <a:spcBef>
          <a:spcPct val="0"/>
        </a:spcBef>
        <a:spcAft>
          <a:spcPct val="0"/>
        </a:spcAft>
        <a:defRPr sz="3900" kern="1200">
          <a:solidFill>
            <a:schemeClr val="tx1"/>
          </a:solidFill>
          <a:latin typeface="+mj-lt"/>
          <a:ea typeface="+mj-ea"/>
          <a:cs typeface="+mj-cs"/>
        </a:defRPr>
      </a:lvl1pPr>
      <a:lvl2pPr algn="ctr" rtl="0" eaLnBrk="0" fontAlgn="base" hangingPunct="0">
        <a:spcBef>
          <a:spcPct val="0"/>
        </a:spcBef>
        <a:spcAft>
          <a:spcPct val="0"/>
        </a:spcAft>
        <a:defRPr sz="3900">
          <a:solidFill>
            <a:schemeClr val="tx1"/>
          </a:solidFill>
          <a:latin typeface="Calibri" pitchFamily="34" charset="0"/>
        </a:defRPr>
      </a:lvl2pPr>
      <a:lvl3pPr algn="ctr" rtl="0" eaLnBrk="0" fontAlgn="base" hangingPunct="0">
        <a:spcBef>
          <a:spcPct val="0"/>
        </a:spcBef>
        <a:spcAft>
          <a:spcPct val="0"/>
        </a:spcAft>
        <a:defRPr sz="3900">
          <a:solidFill>
            <a:schemeClr val="tx1"/>
          </a:solidFill>
          <a:latin typeface="Calibri" pitchFamily="34" charset="0"/>
        </a:defRPr>
      </a:lvl3pPr>
      <a:lvl4pPr algn="ctr" rtl="0" eaLnBrk="0" fontAlgn="base" hangingPunct="0">
        <a:spcBef>
          <a:spcPct val="0"/>
        </a:spcBef>
        <a:spcAft>
          <a:spcPct val="0"/>
        </a:spcAft>
        <a:defRPr sz="3900">
          <a:solidFill>
            <a:schemeClr val="tx1"/>
          </a:solidFill>
          <a:latin typeface="Calibri" pitchFamily="34" charset="0"/>
        </a:defRPr>
      </a:lvl4pPr>
      <a:lvl5pPr algn="ctr" rtl="0" eaLnBrk="0" fontAlgn="base" hangingPunct="0">
        <a:spcBef>
          <a:spcPct val="0"/>
        </a:spcBef>
        <a:spcAft>
          <a:spcPct val="0"/>
        </a:spcAft>
        <a:defRPr sz="3900">
          <a:solidFill>
            <a:schemeClr val="tx1"/>
          </a:solidFill>
          <a:latin typeface="Calibri" pitchFamily="34" charset="0"/>
        </a:defRPr>
      </a:lvl5pPr>
      <a:lvl6pPr marL="457200" algn="ctr" rtl="0" fontAlgn="base">
        <a:spcBef>
          <a:spcPct val="0"/>
        </a:spcBef>
        <a:spcAft>
          <a:spcPct val="0"/>
        </a:spcAft>
        <a:defRPr sz="3900">
          <a:solidFill>
            <a:schemeClr val="tx1"/>
          </a:solidFill>
          <a:latin typeface="Calibri" pitchFamily="34" charset="0"/>
        </a:defRPr>
      </a:lvl6pPr>
      <a:lvl7pPr marL="914400" algn="ctr" rtl="0" fontAlgn="base">
        <a:spcBef>
          <a:spcPct val="0"/>
        </a:spcBef>
        <a:spcAft>
          <a:spcPct val="0"/>
        </a:spcAft>
        <a:defRPr sz="3900">
          <a:solidFill>
            <a:schemeClr val="tx1"/>
          </a:solidFill>
          <a:latin typeface="Calibri" pitchFamily="34" charset="0"/>
        </a:defRPr>
      </a:lvl7pPr>
      <a:lvl8pPr marL="1371600" algn="ctr" rtl="0" fontAlgn="base">
        <a:spcBef>
          <a:spcPct val="0"/>
        </a:spcBef>
        <a:spcAft>
          <a:spcPct val="0"/>
        </a:spcAft>
        <a:defRPr sz="3900">
          <a:solidFill>
            <a:schemeClr val="tx1"/>
          </a:solidFill>
          <a:latin typeface="Calibri" pitchFamily="34" charset="0"/>
        </a:defRPr>
      </a:lvl8pPr>
      <a:lvl9pPr marL="1828800" algn="ctr" rtl="0" fontAlgn="base">
        <a:spcBef>
          <a:spcPct val="0"/>
        </a:spcBef>
        <a:spcAft>
          <a:spcPct val="0"/>
        </a:spcAft>
        <a:defRPr sz="39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hyperlink" Target="http://www.youtube.com/watch?v=cmCKJi3CKGE" TargetMode="Externa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www.google.com/url?sa=i&amp;source=images&amp;cd=&amp;docid=q6ssDeoZU5I_LM&amp;tbnid=1VN0DMCB1bK1bM:&amp;ved=0CAUQjRw&amp;url=http://bonfirehealth.com/week-13-insights-spark-integration/&amp;ei=Cis5UcmSJuLbyQG95IDACA&amp;psig=AFQjCNEntSH2g-WygIwHTTPaKoFzX0PKvQ&amp;ust=1362787443482850" TargetMode="Externa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a:xfrm>
            <a:off x="0" y="1447800"/>
            <a:ext cx="7467600" cy="2362200"/>
          </a:xfrm>
        </p:spPr>
        <p:txBody>
          <a:bodyPr/>
          <a:lstStyle/>
          <a:p>
            <a:pPr eaLnBrk="1" hangingPunct="1"/>
            <a:r>
              <a:rPr lang="en-US" altLang="en-US" sz="3800" dirty="0" smtClean="0">
                <a:solidFill>
                  <a:srgbClr val="0070C0"/>
                </a:solidFill>
              </a:rPr>
              <a:t>Business strategy for lawyers</a:t>
            </a:r>
            <a:br>
              <a:rPr lang="en-US" altLang="en-US" sz="3800" dirty="0" smtClean="0">
                <a:solidFill>
                  <a:srgbClr val="0070C0"/>
                </a:solidFill>
              </a:rPr>
            </a:br>
            <a:r>
              <a:rPr lang="en-US" altLang="en-US" sz="2800" dirty="0" smtClean="0">
                <a:solidFill>
                  <a:srgbClr val="0070C0"/>
                </a:solidFill>
              </a:rPr>
              <a:t>Chapter 3:</a:t>
            </a:r>
            <a:br>
              <a:rPr lang="en-US" altLang="en-US" sz="2800" dirty="0" smtClean="0">
                <a:solidFill>
                  <a:srgbClr val="0070C0"/>
                </a:solidFill>
              </a:rPr>
            </a:br>
            <a:r>
              <a:rPr lang="en-US" altLang="en-US" dirty="0" smtClean="0">
                <a:solidFill>
                  <a:srgbClr val="0070C0"/>
                </a:solidFill>
              </a:rPr>
              <a:t>The individual firm</a:t>
            </a:r>
            <a:br>
              <a:rPr lang="en-US" altLang="en-US" dirty="0" smtClean="0">
                <a:solidFill>
                  <a:srgbClr val="0070C0"/>
                </a:solidFill>
              </a:rPr>
            </a:br>
            <a:r>
              <a:rPr lang="en-US" altLang="en-US" dirty="0" smtClean="0">
                <a:solidFill>
                  <a:srgbClr val="0070C0"/>
                </a:solidFill>
              </a:rPr>
              <a:t>(strategic actions)</a:t>
            </a:r>
          </a:p>
        </p:txBody>
      </p:sp>
      <p:sp>
        <p:nvSpPr>
          <p:cNvPr id="12291" name="Rectangle 3"/>
          <p:cNvSpPr>
            <a:spLocks noGrp="1" noChangeArrowheads="1"/>
          </p:cNvSpPr>
          <p:nvPr>
            <p:ph type="subTitle" idx="1"/>
          </p:nvPr>
        </p:nvSpPr>
        <p:spPr>
          <a:xfrm>
            <a:off x="0" y="3810000"/>
            <a:ext cx="7467600" cy="2638425"/>
          </a:xfrm>
        </p:spPr>
        <p:txBody>
          <a:bodyPr/>
          <a:lstStyle/>
          <a:p>
            <a:pPr marL="1828800" eaLnBrk="1" hangingPunct="1">
              <a:lnSpc>
                <a:spcPct val="80000"/>
              </a:lnSpc>
              <a:defRPr/>
            </a:pPr>
            <a:r>
              <a:rPr lang="en-US" sz="2800" dirty="0" smtClean="0"/>
              <a:t>Prof. Amitai Aviram</a:t>
            </a:r>
          </a:p>
          <a:p>
            <a:pPr marL="1828800" eaLnBrk="1" hangingPunct="1">
              <a:lnSpc>
                <a:spcPct val="80000"/>
              </a:lnSpc>
              <a:defRPr/>
            </a:pPr>
            <a:r>
              <a:rPr lang="en-US" sz="1800" dirty="0" smtClean="0"/>
              <a:t>Aviram@illinois.edu</a:t>
            </a:r>
          </a:p>
          <a:p>
            <a:pPr marL="1828800" eaLnBrk="1" hangingPunct="1">
              <a:lnSpc>
                <a:spcPct val="80000"/>
              </a:lnSpc>
              <a:defRPr/>
            </a:pPr>
            <a:r>
              <a:rPr lang="en-US" sz="2800" dirty="0" smtClean="0"/>
              <a:t>University of Illinois College of Law</a:t>
            </a:r>
          </a:p>
          <a:p>
            <a:pPr marL="1828800" eaLnBrk="1" hangingPunct="1">
              <a:lnSpc>
                <a:spcPct val="80000"/>
              </a:lnSpc>
              <a:defRPr/>
            </a:pPr>
            <a:r>
              <a:rPr lang="en-US" sz="1800" dirty="0" smtClean="0"/>
              <a:t>Copyright </a:t>
            </a:r>
            <a:r>
              <a:rPr lang="en-US" sz="1800" dirty="0" smtClean="0">
                <a:latin typeface="Tahoma" pitchFamily="34" charset="0"/>
              </a:rPr>
              <a:t>©</a:t>
            </a:r>
            <a:r>
              <a:rPr lang="en-US" sz="1800" dirty="0" smtClean="0"/>
              <a:t> Amitai Aviram.  All Rights Reserved</a:t>
            </a:r>
          </a:p>
          <a:p>
            <a:pPr eaLnBrk="1" hangingPunct="1">
              <a:lnSpc>
                <a:spcPct val="80000"/>
              </a:lnSpc>
              <a:defRPr/>
            </a:pPr>
            <a:endParaRPr lang="en-US" sz="2000" b="1" u="sng" dirty="0" smtClean="0"/>
          </a:p>
          <a:p>
            <a:pPr eaLnBrk="1" hangingPunct="1">
              <a:lnSpc>
                <a:spcPct val="80000"/>
              </a:lnSpc>
              <a:defRPr/>
            </a:pPr>
            <a:endParaRPr lang="en-US" sz="2000" b="1" u="sng" dirty="0" smtClean="0"/>
          </a:p>
          <a:p>
            <a:pPr eaLnBrk="1" hangingPunct="1">
              <a:lnSpc>
                <a:spcPct val="80000"/>
              </a:lnSpc>
              <a:defRPr/>
            </a:pPr>
            <a:r>
              <a:rPr lang="en-US" sz="2800" b="1" u="sng" dirty="0" smtClean="0"/>
              <a:t>S14D</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2"/>
          <p:cNvSpPr>
            <a:spLocks noGrp="1" noChangeArrowheads="1"/>
          </p:cNvSpPr>
          <p:nvPr>
            <p:ph type="title" idx="4294967295"/>
          </p:nvPr>
        </p:nvSpPr>
        <p:spPr>
          <a:xfrm>
            <a:off x="0" y="0"/>
            <a:ext cx="9144000" cy="1295400"/>
          </a:xfrm>
        </p:spPr>
        <p:txBody>
          <a:bodyPr/>
          <a:lstStyle/>
          <a:p>
            <a:pPr algn="ctr" eaLnBrk="1" hangingPunct="1"/>
            <a:r>
              <a:rPr lang="en-US" dirty="0" smtClean="0"/>
              <a:t>Strategic competences</a:t>
            </a:r>
            <a:br>
              <a:rPr lang="en-US" dirty="0" smtClean="0"/>
            </a:br>
            <a:r>
              <a:rPr lang="en-US" sz="3500" dirty="0" smtClean="0"/>
              <a:t>Example: Landline </a:t>
            </a:r>
            <a:r>
              <a:rPr lang="en-US" sz="3000" dirty="0" smtClean="0"/>
              <a:t>&amp; </a:t>
            </a:r>
            <a:r>
              <a:rPr lang="en-US" sz="3500" dirty="0" smtClean="0"/>
              <a:t>mobile service</a:t>
            </a:r>
          </a:p>
        </p:txBody>
      </p:sp>
      <p:sp>
        <p:nvSpPr>
          <p:cNvPr id="12293" name="Rectangle 3"/>
          <p:cNvSpPr>
            <a:spLocks noGrp="1" noChangeArrowheads="1"/>
          </p:cNvSpPr>
          <p:nvPr>
            <p:ph type="body" idx="4294967295"/>
          </p:nvPr>
        </p:nvSpPr>
        <p:spPr>
          <a:xfrm>
            <a:off x="0" y="1447800"/>
            <a:ext cx="9144000" cy="5181599"/>
          </a:xfrm>
        </p:spPr>
        <p:txBody>
          <a:bodyPr/>
          <a:lstStyle/>
          <a:p>
            <a:pPr marL="571500" indent="-571500" eaLnBrk="1" hangingPunct="1">
              <a:spcBef>
                <a:spcPct val="0"/>
              </a:spcBef>
            </a:pPr>
            <a:r>
              <a:rPr lang="en-US" sz="2400" dirty="0" smtClean="0"/>
              <a:t>Competence: operating in both landline phone service &amp;</a:t>
            </a:r>
            <a:br>
              <a:rPr lang="en-US" sz="2400" dirty="0" smtClean="0"/>
            </a:br>
            <a:r>
              <a:rPr lang="en-US" sz="2400" dirty="0" smtClean="0"/>
              <a:t>wireless phone service</a:t>
            </a:r>
          </a:p>
          <a:p>
            <a:pPr marL="920750" lvl="1" indent="-571500" eaLnBrk="1" hangingPunct="1">
              <a:spcBef>
                <a:spcPct val="0"/>
              </a:spcBef>
            </a:pPr>
            <a:r>
              <a:rPr lang="en-US" sz="2000" dirty="0" smtClean="0"/>
              <a:t>Value: </a:t>
            </a:r>
            <a:r>
              <a:rPr lang="en-US" sz="2000" dirty="0" smtClean="0">
                <a:solidFill>
                  <a:srgbClr val="F6BB00"/>
                </a:solidFill>
              </a:rPr>
              <a:t>sometimes</a:t>
            </a:r>
          </a:p>
          <a:p>
            <a:pPr marL="1216025" lvl="2" indent="-571500" eaLnBrk="1" hangingPunct="1">
              <a:spcBef>
                <a:spcPct val="0"/>
              </a:spcBef>
            </a:pPr>
            <a:r>
              <a:rPr lang="en-US" sz="1900" dirty="0" smtClean="0"/>
              <a:t>Benefit: efficient </a:t>
            </a:r>
            <a:r>
              <a:rPr lang="en-US" sz="1900" dirty="0" err="1" smtClean="0"/>
              <a:t>cashflow</a:t>
            </a:r>
            <a:r>
              <a:rPr lang="en-US" sz="1900" dirty="0" smtClean="0"/>
              <a:t> management; land line phones produces a lot of cash but market is dying; advanced wireless network demands high investment, but is growing</a:t>
            </a:r>
          </a:p>
          <a:p>
            <a:pPr marL="1509713" lvl="3" indent="-571500" eaLnBrk="1" hangingPunct="1">
              <a:spcBef>
                <a:spcPct val="0"/>
              </a:spcBef>
            </a:pPr>
            <a:r>
              <a:rPr lang="en-US" sz="1800" dirty="0" smtClean="0"/>
              <a:t>So operating both land lines &amp; wireless balances </a:t>
            </a:r>
            <a:r>
              <a:rPr lang="en-US" sz="1800" dirty="0" err="1" smtClean="0"/>
              <a:t>cashflow</a:t>
            </a:r>
            <a:r>
              <a:rPr lang="en-US" sz="1800" dirty="0" smtClean="0"/>
              <a:t>; increases VP by reducing financing costs</a:t>
            </a:r>
          </a:p>
          <a:p>
            <a:pPr marL="1509713" lvl="3" indent="-571500" eaLnBrk="1" hangingPunct="1">
              <a:spcBef>
                <a:spcPct val="0"/>
              </a:spcBef>
            </a:pPr>
            <a:r>
              <a:rPr lang="en-US" sz="1800" dirty="0" smtClean="0"/>
              <a:t>Provides value only when capital markets overvalue capital (i.e., when it’s difficult to borrow)</a:t>
            </a:r>
          </a:p>
          <a:p>
            <a:pPr marL="920750" lvl="1" indent="-571500" eaLnBrk="1" hangingPunct="1">
              <a:spcBef>
                <a:spcPct val="0"/>
              </a:spcBef>
            </a:pPr>
            <a:r>
              <a:rPr lang="en-US" sz="2000" dirty="0"/>
              <a:t>Rarity: </a:t>
            </a:r>
            <a:r>
              <a:rPr lang="en-US" sz="2000" dirty="0">
                <a:solidFill>
                  <a:srgbClr val="F6BB00"/>
                </a:solidFill>
              </a:rPr>
              <a:t>perhaps</a:t>
            </a:r>
          </a:p>
          <a:p>
            <a:pPr marL="1216025" lvl="2" indent="-571500" eaLnBrk="1" hangingPunct="1">
              <a:spcBef>
                <a:spcPct val="0"/>
              </a:spcBef>
            </a:pPr>
            <a:r>
              <a:rPr lang="en-US" sz="1900" dirty="0" smtClean="0"/>
              <a:t>Scarce: </a:t>
            </a:r>
            <a:r>
              <a:rPr lang="en-US" sz="1900" dirty="0"/>
              <a:t>originally, yes (few firms operated both land &amp; wireless)</a:t>
            </a:r>
          </a:p>
          <a:p>
            <a:pPr marL="1673225" lvl="3" indent="-571500" eaLnBrk="1" hangingPunct="1">
              <a:spcBef>
                <a:spcPct val="0"/>
              </a:spcBef>
            </a:pPr>
            <a:r>
              <a:rPr lang="en-US" sz="1800" dirty="0"/>
              <a:t>Once most rivals already operate in both markets, benefit is no longer scarce</a:t>
            </a:r>
          </a:p>
          <a:p>
            <a:pPr marL="1216025" lvl="2" indent="-571500" eaLnBrk="1" hangingPunct="1">
              <a:spcBef>
                <a:spcPct val="0"/>
              </a:spcBef>
            </a:pPr>
            <a:r>
              <a:rPr lang="en-US" sz="1900" dirty="0"/>
              <a:t>Difficult to imitate: only a few firms operate in each market; high barriers to entry into each market</a:t>
            </a:r>
          </a:p>
          <a:p>
            <a:pPr marL="920750" lvl="1" indent="-571500" eaLnBrk="1" hangingPunct="1">
              <a:spcBef>
                <a:spcPct val="0"/>
              </a:spcBef>
            </a:pPr>
            <a:r>
              <a:rPr lang="en-US" sz="2000" dirty="0" smtClean="0"/>
              <a:t>Organization: </a:t>
            </a:r>
            <a:r>
              <a:rPr lang="en-US" sz="2000" dirty="0" smtClean="0">
                <a:solidFill>
                  <a:srgbClr val="00B050"/>
                </a:solidFill>
              </a:rPr>
              <a:t>good </a:t>
            </a:r>
            <a:r>
              <a:rPr lang="en-US" sz="2000" dirty="0" err="1" smtClean="0">
                <a:solidFill>
                  <a:srgbClr val="00B050"/>
                </a:solidFill>
              </a:rPr>
              <a:t>appropriability</a:t>
            </a:r>
            <a:endParaRPr lang="en-US" sz="2000" dirty="0" smtClean="0">
              <a:solidFill>
                <a:srgbClr val="00B050"/>
              </a:solidFill>
            </a:endParaRPr>
          </a:p>
        </p:txBody>
      </p:sp>
      <p:sp>
        <p:nvSpPr>
          <p:cNvPr id="6" name="Slide Number Placeholder 5"/>
          <p:cNvSpPr>
            <a:spLocks noGrp="1"/>
          </p:cNvSpPr>
          <p:nvPr>
            <p:ph type="sldNum" sz="quarter" idx="11"/>
          </p:nvPr>
        </p:nvSpPr>
        <p:spPr/>
        <p:txBody>
          <a:bodyPr/>
          <a:lstStyle/>
          <a:p>
            <a:pPr>
              <a:defRPr/>
            </a:pPr>
            <a:fld id="{6DBE3EDB-5AB7-40BB-B2E0-769045A2A4D0}" type="slidenum">
              <a:rPr lang="en-US" smtClean="0"/>
              <a:pPr>
                <a:defRPr/>
              </a:pPr>
              <a:t>10</a:t>
            </a:fld>
            <a:endParaRPr lang="en-US"/>
          </a:p>
        </p:txBody>
      </p:sp>
      <p:sp>
        <p:nvSpPr>
          <p:cNvPr id="7" name="Footer Placeholder 6"/>
          <p:cNvSpPr>
            <a:spLocks noGrp="1"/>
          </p:cNvSpPr>
          <p:nvPr>
            <p:ph type="ftr" sz="quarter" idx="10"/>
          </p:nvPr>
        </p:nvSpPr>
        <p:spPr/>
        <p:txBody>
          <a:bodyPr/>
          <a:lstStyle/>
          <a:p>
            <a:pPr>
              <a:defRPr/>
            </a:pPr>
            <a:r>
              <a:rPr lang="en-US" smtClean="0"/>
              <a:t>© Amitai Aviram.  All rights reserved.</a:t>
            </a:r>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2"/>
          <p:cNvSpPr>
            <a:spLocks noGrp="1" noChangeArrowheads="1"/>
          </p:cNvSpPr>
          <p:nvPr>
            <p:ph type="title" idx="4294967295"/>
          </p:nvPr>
        </p:nvSpPr>
        <p:spPr>
          <a:xfrm>
            <a:off x="0" y="0"/>
            <a:ext cx="9144000" cy="1295400"/>
          </a:xfrm>
        </p:spPr>
        <p:txBody>
          <a:bodyPr/>
          <a:lstStyle/>
          <a:p>
            <a:pPr algn="ctr" eaLnBrk="1" hangingPunct="1"/>
            <a:r>
              <a:rPr lang="en-US" dirty="0" smtClean="0"/>
              <a:t>Strategic competences</a:t>
            </a:r>
            <a:r>
              <a:rPr lang="en-US" sz="4000" dirty="0" smtClean="0"/>
              <a:t/>
            </a:r>
            <a:br>
              <a:rPr lang="en-US" sz="4000" dirty="0" smtClean="0"/>
            </a:br>
            <a:r>
              <a:rPr lang="en-US" sz="3500" dirty="0" smtClean="0"/>
              <a:t>Identifying strategic competences</a:t>
            </a:r>
          </a:p>
        </p:txBody>
      </p:sp>
      <p:sp>
        <p:nvSpPr>
          <p:cNvPr id="13317" name="Rectangle 3"/>
          <p:cNvSpPr>
            <a:spLocks noGrp="1" noChangeArrowheads="1"/>
          </p:cNvSpPr>
          <p:nvPr>
            <p:ph type="body" idx="4294967295"/>
          </p:nvPr>
        </p:nvSpPr>
        <p:spPr>
          <a:xfrm>
            <a:off x="0" y="1447800"/>
            <a:ext cx="9144000" cy="5181599"/>
          </a:xfrm>
        </p:spPr>
        <p:txBody>
          <a:bodyPr/>
          <a:lstStyle/>
          <a:p>
            <a:pPr eaLnBrk="1" hangingPunct="1">
              <a:spcBef>
                <a:spcPct val="0"/>
              </a:spcBef>
            </a:pPr>
            <a:r>
              <a:rPr lang="en-US" sz="2400" dirty="0" smtClean="0"/>
              <a:t>Step 1: brainstorming</a:t>
            </a:r>
          </a:p>
          <a:p>
            <a:pPr lvl="1" eaLnBrk="1" hangingPunct="1">
              <a:spcBef>
                <a:spcPct val="0"/>
              </a:spcBef>
            </a:pPr>
            <a:r>
              <a:rPr lang="en-US" sz="2000" dirty="0" smtClean="0"/>
              <a:t>Write in unstructured form all strengths &amp; weaknesses that come to mind</a:t>
            </a:r>
          </a:p>
          <a:p>
            <a:pPr lvl="1" eaLnBrk="1" hangingPunct="1">
              <a:spcBef>
                <a:spcPct val="0"/>
              </a:spcBef>
            </a:pPr>
            <a:r>
              <a:rPr lang="en-US" sz="2000" dirty="0" smtClean="0"/>
              <a:t>Check if each item you identified satisfied the three elements of strategic competences (value, rarity &amp; organization)</a:t>
            </a:r>
          </a:p>
          <a:p>
            <a:pPr eaLnBrk="1" hangingPunct="1">
              <a:spcBef>
                <a:spcPct val="0"/>
              </a:spcBef>
            </a:pPr>
            <a:r>
              <a:rPr lang="en-US" sz="2400" dirty="0" smtClean="0"/>
              <a:t>Step 2: examining each business activity</a:t>
            </a:r>
          </a:p>
          <a:p>
            <a:pPr lvl="1" eaLnBrk="1" hangingPunct="1">
              <a:spcBef>
                <a:spcPct val="0"/>
              </a:spcBef>
            </a:pPr>
            <a:r>
              <a:rPr lang="en-US" sz="2000" dirty="0" smtClean="0"/>
              <a:t>Explained in the next slide</a:t>
            </a:r>
          </a:p>
          <a:p>
            <a:pPr eaLnBrk="1" hangingPunct="1">
              <a:spcBef>
                <a:spcPct val="0"/>
              </a:spcBef>
            </a:pPr>
            <a:r>
              <a:rPr lang="en-US" sz="2400" dirty="0" smtClean="0"/>
              <a:t>Step 3: inversion</a:t>
            </a:r>
          </a:p>
          <a:p>
            <a:pPr lvl="1" eaLnBrk="1" hangingPunct="1">
              <a:spcBef>
                <a:spcPct val="0"/>
              </a:spcBef>
            </a:pPr>
            <a:r>
              <a:rPr lang="en-US" sz="2000" dirty="0" smtClean="0"/>
              <a:t>Look at the competences you identified to see what rigidities they create</a:t>
            </a:r>
          </a:p>
          <a:p>
            <a:pPr lvl="1" eaLnBrk="1" hangingPunct="1">
              <a:spcBef>
                <a:spcPct val="0"/>
              </a:spcBef>
            </a:pPr>
            <a:r>
              <a:rPr lang="en-US" sz="2000" dirty="0" smtClean="0"/>
              <a:t>Look at the rigidities you identified to see what competences they enable</a:t>
            </a:r>
          </a:p>
          <a:p>
            <a:pPr lvl="2" eaLnBrk="1" hangingPunct="1">
              <a:spcBef>
                <a:spcPct val="0"/>
              </a:spcBef>
            </a:pPr>
            <a:r>
              <a:rPr lang="en-US" sz="1800" dirty="0" smtClean="0"/>
              <a:t>Rigidities often make value that’s otherwise easy to imitate inimitable</a:t>
            </a:r>
          </a:p>
          <a:p>
            <a:pPr lvl="2" eaLnBrk="1" hangingPunct="1">
              <a:spcBef>
                <a:spcPct val="0"/>
              </a:spcBef>
            </a:pPr>
            <a:r>
              <a:rPr lang="en-US" sz="1800" dirty="0" smtClean="0"/>
              <a:t>E.g., many elite lawyers could counsel corporate raiders on hostile takeovers, but only those with the weakest reputation &amp; fewest high-end clients (rigidity) would risk their reputation &amp; existing relationships by representing raiders</a:t>
            </a:r>
          </a:p>
        </p:txBody>
      </p:sp>
      <p:sp>
        <p:nvSpPr>
          <p:cNvPr id="6" name="Slide Number Placeholder 5"/>
          <p:cNvSpPr>
            <a:spLocks noGrp="1"/>
          </p:cNvSpPr>
          <p:nvPr>
            <p:ph type="sldNum" sz="quarter" idx="11"/>
          </p:nvPr>
        </p:nvSpPr>
        <p:spPr/>
        <p:txBody>
          <a:bodyPr/>
          <a:lstStyle/>
          <a:p>
            <a:pPr>
              <a:defRPr/>
            </a:pPr>
            <a:fld id="{6DBE3EDB-5AB7-40BB-B2E0-769045A2A4D0}" type="slidenum">
              <a:rPr lang="en-US" smtClean="0"/>
              <a:pPr>
                <a:defRPr/>
              </a:pPr>
              <a:t>11</a:t>
            </a:fld>
            <a:endParaRPr lang="en-US"/>
          </a:p>
        </p:txBody>
      </p:sp>
      <p:sp>
        <p:nvSpPr>
          <p:cNvPr id="7" name="Footer Placeholder 6"/>
          <p:cNvSpPr>
            <a:spLocks noGrp="1"/>
          </p:cNvSpPr>
          <p:nvPr>
            <p:ph type="ftr" sz="quarter" idx="10"/>
          </p:nvPr>
        </p:nvSpPr>
        <p:spPr/>
        <p:txBody>
          <a:bodyPr/>
          <a:lstStyle/>
          <a:p>
            <a:pPr>
              <a:defRPr/>
            </a:pPr>
            <a:r>
              <a:rPr lang="en-US" smtClean="0"/>
              <a:t>© Amitai Aviram.  All rights reserved.</a:t>
            </a:r>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2"/>
          <p:cNvSpPr>
            <a:spLocks noGrp="1" noChangeArrowheads="1"/>
          </p:cNvSpPr>
          <p:nvPr>
            <p:ph type="title" idx="4294967295"/>
          </p:nvPr>
        </p:nvSpPr>
        <p:spPr>
          <a:xfrm>
            <a:off x="0" y="0"/>
            <a:ext cx="9144000" cy="1295400"/>
          </a:xfrm>
        </p:spPr>
        <p:txBody>
          <a:bodyPr/>
          <a:lstStyle/>
          <a:p>
            <a:pPr algn="ctr" eaLnBrk="1" hangingPunct="1"/>
            <a:r>
              <a:rPr lang="en-US" dirty="0" smtClean="0"/>
              <a:t>Strategic competences</a:t>
            </a:r>
            <a:r>
              <a:rPr lang="en-US" sz="4400" dirty="0" smtClean="0"/>
              <a:t/>
            </a:r>
            <a:br>
              <a:rPr lang="en-US" sz="4400" dirty="0" smtClean="0"/>
            </a:br>
            <a:r>
              <a:rPr lang="en-US" sz="3500" dirty="0" smtClean="0"/>
              <a:t>Identifying strategic competences</a:t>
            </a:r>
          </a:p>
        </p:txBody>
      </p:sp>
      <p:sp>
        <p:nvSpPr>
          <p:cNvPr id="14341" name="Rectangle 3"/>
          <p:cNvSpPr>
            <a:spLocks noGrp="1" noChangeArrowheads="1"/>
          </p:cNvSpPr>
          <p:nvPr>
            <p:ph type="body" idx="4294967295"/>
          </p:nvPr>
        </p:nvSpPr>
        <p:spPr>
          <a:xfrm>
            <a:off x="0" y="1447800"/>
            <a:ext cx="9144000" cy="5181599"/>
          </a:xfrm>
        </p:spPr>
        <p:txBody>
          <a:bodyPr/>
          <a:lstStyle/>
          <a:p>
            <a:pPr eaLnBrk="1" hangingPunct="1">
              <a:spcBef>
                <a:spcPct val="0"/>
              </a:spcBef>
            </a:pPr>
            <a:r>
              <a:rPr lang="en-US" sz="2400" dirty="0" smtClean="0"/>
              <a:t>Examining each business activity</a:t>
            </a:r>
          </a:p>
          <a:p>
            <a:pPr lvl="1" eaLnBrk="1" hangingPunct="1">
              <a:spcBef>
                <a:spcPct val="0"/>
              </a:spcBef>
            </a:pPr>
            <a:r>
              <a:rPr lang="en-US" sz="2000" dirty="0" smtClean="0"/>
              <a:t>Apply Porter’s value chain to the</a:t>
            </a:r>
            <a:br>
              <a:rPr lang="en-US" sz="2000" dirty="0" smtClean="0"/>
            </a:br>
            <a:r>
              <a:rPr lang="en-US" sz="2000" dirty="0" smtClean="0"/>
              <a:t>firm you are examining</a:t>
            </a:r>
          </a:p>
          <a:p>
            <a:pPr lvl="2" eaLnBrk="1" hangingPunct="1">
              <a:spcBef>
                <a:spcPct val="0"/>
              </a:spcBef>
            </a:pPr>
            <a:r>
              <a:rPr lang="en-US" sz="1900" dirty="0" smtClean="0"/>
              <a:t>Translate each segment of the value</a:t>
            </a:r>
            <a:br>
              <a:rPr lang="en-US" sz="1900" dirty="0" smtClean="0"/>
            </a:br>
            <a:r>
              <a:rPr lang="en-US" sz="1900" dirty="0" smtClean="0"/>
              <a:t>chain into specific business activities</a:t>
            </a:r>
            <a:br>
              <a:rPr lang="en-US" sz="1900" dirty="0" smtClean="0"/>
            </a:br>
            <a:r>
              <a:rPr lang="en-US" sz="1900" dirty="0" smtClean="0"/>
              <a:t>that involve your firm</a:t>
            </a:r>
          </a:p>
          <a:p>
            <a:pPr lvl="2" eaLnBrk="1" hangingPunct="1">
              <a:spcBef>
                <a:spcPct val="0"/>
              </a:spcBef>
            </a:pPr>
            <a:r>
              <a:rPr lang="en-US" sz="1900" dirty="0" smtClean="0"/>
              <a:t>Does your firm engage in these</a:t>
            </a:r>
            <a:br>
              <a:rPr lang="en-US" sz="1900" dirty="0" smtClean="0"/>
            </a:br>
            <a:r>
              <a:rPr lang="en-US" sz="1900" dirty="0" smtClean="0"/>
              <a:t>activities or outsource them?</a:t>
            </a:r>
          </a:p>
          <a:p>
            <a:pPr lvl="1" eaLnBrk="1" hangingPunct="1">
              <a:spcBef>
                <a:spcPct val="0"/>
              </a:spcBef>
            </a:pPr>
            <a:r>
              <a:rPr lang="en-US" sz="2000" dirty="0" smtClean="0"/>
              <a:t>For each activity the firm engages in (rather than outsources)</a:t>
            </a:r>
          </a:p>
          <a:p>
            <a:pPr lvl="2" eaLnBrk="1" hangingPunct="1">
              <a:spcBef>
                <a:spcPct val="0"/>
              </a:spcBef>
            </a:pPr>
            <a:r>
              <a:rPr lang="en-US" sz="1900" dirty="0" smtClean="0"/>
              <a:t>Is the firm better than, as good as, or worse than rivals?</a:t>
            </a:r>
          </a:p>
          <a:p>
            <a:pPr lvl="2" eaLnBrk="1" hangingPunct="1">
              <a:spcBef>
                <a:spcPct val="0"/>
              </a:spcBef>
            </a:pPr>
            <a:r>
              <a:rPr lang="en-US" sz="1900" dirty="0" smtClean="0"/>
              <a:t>If better, define what makes firm better in strategic competence terms (value, rarity, organization)</a:t>
            </a:r>
          </a:p>
          <a:p>
            <a:pPr lvl="2" eaLnBrk="1" hangingPunct="1">
              <a:spcBef>
                <a:spcPct val="0"/>
              </a:spcBef>
            </a:pPr>
            <a:r>
              <a:rPr lang="en-US" sz="1900" dirty="0" smtClean="0"/>
              <a:t>If worse, define what makes firm worse in strategic rigidity terms: why doesn’t firm change &amp; what strategic acts does the rigidity preclude (or which strategic actions of rivals does the rigidity make the firm vulnerable to?)</a:t>
            </a:r>
          </a:p>
        </p:txBody>
      </p:sp>
      <p:pic>
        <p:nvPicPr>
          <p:cNvPr id="14342" name="Picture 37"/>
          <p:cNvPicPr>
            <a:picLocks noChangeAspect="1" noChangeArrowheads="1"/>
          </p:cNvPicPr>
          <p:nvPr/>
        </p:nvPicPr>
        <p:blipFill>
          <a:blip r:embed="rId2" cstate="print"/>
          <a:srcRect/>
          <a:stretch>
            <a:fillRect/>
          </a:stretch>
        </p:blipFill>
        <p:spPr bwMode="auto">
          <a:xfrm>
            <a:off x="5403850" y="1628775"/>
            <a:ext cx="3705225" cy="2305050"/>
          </a:xfrm>
          <a:prstGeom prst="rect">
            <a:avLst/>
          </a:prstGeom>
          <a:noFill/>
          <a:ln w="9525">
            <a:noFill/>
            <a:miter lim="800000"/>
            <a:headEnd/>
            <a:tailEnd/>
          </a:ln>
        </p:spPr>
      </p:pic>
      <p:sp>
        <p:nvSpPr>
          <p:cNvPr id="7" name="Slide Number Placeholder 6"/>
          <p:cNvSpPr>
            <a:spLocks noGrp="1"/>
          </p:cNvSpPr>
          <p:nvPr>
            <p:ph type="sldNum" sz="quarter" idx="11"/>
          </p:nvPr>
        </p:nvSpPr>
        <p:spPr/>
        <p:txBody>
          <a:bodyPr/>
          <a:lstStyle/>
          <a:p>
            <a:pPr>
              <a:defRPr/>
            </a:pPr>
            <a:fld id="{6DBE3EDB-5AB7-40BB-B2E0-769045A2A4D0}" type="slidenum">
              <a:rPr lang="en-US" smtClean="0"/>
              <a:pPr>
                <a:defRPr/>
              </a:pPr>
              <a:t>12</a:t>
            </a:fld>
            <a:endParaRPr lang="en-US"/>
          </a:p>
        </p:txBody>
      </p:sp>
      <p:sp>
        <p:nvSpPr>
          <p:cNvPr id="8" name="Footer Placeholder 7"/>
          <p:cNvSpPr>
            <a:spLocks noGrp="1"/>
          </p:cNvSpPr>
          <p:nvPr>
            <p:ph type="ftr" sz="quarter" idx="10"/>
          </p:nvPr>
        </p:nvSpPr>
        <p:spPr/>
        <p:txBody>
          <a:bodyPr/>
          <a:lstStyle/>
          <a:p>
            <a:pPr>
              <a:defRPr/>
            </a:pPr>
            <a:r>
              <a:rPr lang="en-US" smtClean="0"/>
              <a:t>© Amitai Aviram.  All rights reserved.</a:t>
            </a:r>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p:cNvSpPr>
            <a:spLocks noGrp="1" noChangeArrowheads="1"/>
          </p:cNvSpPr>
          <p:nvPr>
            <p:ph type="title" idx="4294967295"/>
          </p:nvPr>
        </p:nvSpPr>
        <p:spPr>
          <a:xfrm>
            <a:off x="0" y="0"/>
            <a:ext cx="9144000" cy="1295400"/>
          </a:xfrm>
        </p:spPr>
        <p:txBody>
          <a:bodyPr/>
          <a:lstStyle/>
          <a:p>
            <a:pPr algn="ctr" eaLnBrk="1" hangingPunct="1"/>
            <a:r>
              <a:rPr lang="en-US" dirty="0" smtClean="0"/>
              <a:t>Strategic rigidities</a:t>
            </a:r>
            <a:r>
              <a:rPr lang="en-US" sz="3500" dirty="0" smtClean="0"/>
              <a:t/>
            </a:r>
            <a:br>
              <a:rPr lang="en-US" sz="3500" dirty="0" smtClean="0"/>
            </a:br>
            <a:r>
              <a:rPr lang="en-US" sz="3500" dirty="0" smtClean="0"/>
              <a:t>The dark side of strategic traits</a:t>
            </a:r>
          </a:p>
        </p:txBody>
      </p:sp>
      <p:sp>
        <p:nvSpPr>
          <p:cNvPr id="16389" name="Rectangle 3"/>
          <p:cNvSpPr>
            <a:spLocks noGrp="1" noChangeArrowheads="1"/>
          </p:cNvSpPr>
          <p:nvPr>
            <p:ph type="body" idx="4294967295"/>
          </p:nvPr>
        </p:nvSpPr>
        <p:spPr>
          <a:xfrm>
            <a:off x="0" y="1447800"/>
            <a:ext cx="9144000" cy="5181599"/>
          </a:xfrm>
        </p:spPr>
        <p:txBody>
          <a:bodyPr/>
          <a:lstStyle/>
          <a:p>
            <a:pPr eaLnBrk="1" hangingPunct="1">
              <a:spcBef>
                <a:spcPct val="0"/>
              </a:spcBef>
            </a:pPr>
            <a:r>
              <a:rPr lang="en-US" sz="2800" dirty="0" smtClean="0"/>
              <a:t>No “end of history” for corporate strategy</a:t>
            </a:r>
          </a:p>
          <a:p>
            <a:pPr lvl="1" eaLnBrk="1" hangingPunct="1">
              <a:spcBef>
                <a:spcPct val="0"/>
              </a:spcBef>
            </a:pPr>
            <a:r>
              <a:rPr lang="en-US" sz="2400" dirty="0" smtClean="0"/>
              <a:t>Strategic competences provide competitive advantages</a:t>
            </a:r>
          </a:p>
          <a:p>
            <a:pPr lvl="1" eaLnBrk="1" hangingPunct="1">
              <a:spcBef>
                <a:spcPct val="0"/>
              </a:spcBef>
            </a:pPr>
            <a:r>
              <a:rPr lang="en-US" sz="2400" dirty="0" smtClean="0"/>
              <a:t>So why hasn’t one firm acquired all relevant competences &amp; then held a permanent advantage over rivals?</a:t>
            </a:r>
            <a:endParaRPr lang="en-US" sz="600" dirty="0" smtClean="0"/>
          </a:p>
          <a:p>
            <a:pPr lvl="1" eaLnBrk="1" hangingPunct="1">
              <a:spcBef>
                <a:spcPct val="0"/>
              </a:spcBef>
            </a:pPr>
            <a:endParaRPr lang="en-US" sz="2400" dirty="0" smtClean="0"/>
          </a:p>
          <a:p>
            <a:pPr lvl="1" eaLnBrk="1" hangingPunct="1">
              <a:spcBef>
                <a:spcPct val="0"/>
              </a:spcBef>
            </a:pPr>
            <a:r>
              <a:rPr lang="en-US" sz="2400" dirty="0" smtClean="0"/>
              <a:t>Reason: strategic competences create strategic rigidities (limits on firm’s ability or incentive to take certain strategic actions or to develop certain new strategic traits).</a:t>
            </a:r>
          </a:p>
        </p:txBody>
      </p:sp>
      <p:sp>
        <p:nvSpPr>
          <p:cNvPr id="6" name="Slide Number Placeholder 5"/>
          <p:cNvSpPr>
            <a:spLocks noGrp="1"/>
          </p:cNvSpPr>
          <p:nvPr>
            <p:ph type="sldNum" sz="quarter" idx="11"/>
          </p:nvPr>
        </p:nvSpPr>
        <p:spPr/>
        <p:txBody>
          <a:bodyPr/>
          <a:lstStyle/>
          <a:p>
            <a:pPr>
              <a:defRPr/>
            </a:pPr>
            <a:fld id="{6DBE3EDB-5AB7-40BB-B2E0-769045A2A4D0}" type="slidenum">
              <a:rPr lang="en-US" smtClean="0"/>
              <a:pPr>
                <a:defRPr/>
              </a:pPr>
              <a:t>13</a:t>
            </a:fld>
            <a:endParaRPr lang="en-US"/>
          </a:p>
        </p:txBody>
      </p:sp>
      <p:sp>
        <p:nvSpPr>
          <p:cNvPr id="7" name="Footer Placeholder 6"/>
          <p:cNvSpPr>
            <a:spLocks noGrp="1"/>
          </p:cNvSpPr>
          <p:nvPr>
            <p:ph type="ftr" sz="quarter" idx="10"/>
          </p:nvPr>
        </p:nvSpPr>
        <p:spPr/>
        <p:txBody>
          <a:bodyPr/>
          <a:lstStyle/>
          <a:p>
            <a:pPr>
              <a:defRPr/>
            </a:pPr>
            <a:r>
              <a:rPr lang="en-US" smtClean="0"/>
              <a:t>© Amitai Aviram.  All rights reserved.</a:t>
            </a:r>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2"/>
          <p:cNvSpPr>
            <a:spLocks noGrp="1" noChangeArrowheads="1"/>
          </p:cNvSpPr>
          <p:nvPr>
            <p:ph type="title" idx="4294967295"/>
          </p:nvPr>
        </p:nvSpPr>
        <p:spPr>
          <a:xfrm>
            <a:off x="0" y="0"/>
            <a:ext cx="9144000" cy="1295400"/>
          </a:xfrm>
        </p:spPr>
        <p:txBody>
          <a:bodyPr/>
          <a:lstStyle/>
          <a:p>
            <a:pPr algn="ctr" eaLnBrk="1" hangingPunct="1"/>
            <a:r>
              <a:rPr lang="en-US" dirty="0" smtClean="0"/>
              <a:t>Strategic rigidities</a:t>
            </a:r>
            <a:r>
              <a:rPr lang="en-US" sz="3500" dirty="0" smtClean="0"/>
              <a:t/>
            </a:r>
            <a:br>
              <a:rPr lang="en-US" sz="3500" dirty="0" smtClean="0"/>
            </a:br>
            <a:r>
              <a:rPr lang="en-US" sz="3500" dirty="0" smtClean="0"/>
              <a:t>The dark side of strategic traits</a:t>
            </a:r>
          </a:p>
        </p:txBody>
      </p:sp>
      <p:sp>
        <p:nvSpPr>
          <p:cNvPr id="17413" name="Rectangle 3"/>
          <p:cNvSpPr>
            <a:spLocks noGrp="1" noChangeArrowheads="1"/>
          </p:cNvSpPr>
          <p:nvPr>
            <p:ph type="body" idx="4294967295"/>
          </p:nvPr>
        </p:nvSpPr>
        <p:spPr>
          <a:xfrm>
            <a:off x="0" y="1447800"/>
            <a:ext cx="9144000" cy="5181599"/>
          </a:xfrm>
        </p:spPr>
        <p:txBody>
          <a:bodyPr/>
          <a:lstStyle/>
          <a:p>
            <a:pPr eaLnBrk="1" hangingPunct="1">
              <a:spcBef>
                <a:spcPct val="0"/>
              </a:spcBef>
            </a:pPr>
            <a:r>
              <a:rPr lang="en-US" sz="2400" dirty="0" smtClean="0"/>
              <a:t>Examples of competences creating rigidities</a:t>
            </a:r>
          </a:p>
          <a:p>
            <a:pPr lvl="1" eaLnBrk="1" hangingPunct="1">
              <a:spcBef>
                <a:spcPct val="0"/>
              </a:spcBef>
            </a:pPr>
            <a:r>
              <a:rPr lang="en-US" sz="2000" dirty="0" smtClean="0"/>
              <a:t>Kodak’s strength in film cameras limited incentive to develop digital cameras</a:t>
            </a:r>
          </a:p>
          <a:p>
            <a:pPr lvl="1" eaLnBrk="1" hangingPunct="1">
              <a:spcBef>
                <a:spcPct val="0"/>
              </a:spcBef>
            </a:pPr>
            <a:r>
              <a:rPr lang="en-US" sz="2000" dirty="0" smtClean="0"/>
              <a:t>Exceptional engineering-focused firm culture limits ability to attract marketing/design talent, and limits ability of marketing/design executives to prioritize these aspects of</a:t>
            </a:r>
            <a:br>
              <a:rPr lang="en-US" sz="2000" dirty="0" smtClean="0"/>
            </a:br>
            <a:r>
              <a:rPr lang="en-US" sz="2000" dirty="0" smtClean="0"/>
              <a:t>the product’s value</a:t>
            </a:r>
          </a:p>
          <a:p>
            <a:pPr lvl="1" eaLnBrk="1" hangingPunct="1">
              <a:spcBef>
                <a:spcPct val="0"/>
              </a:spcBef>
            </a:pPr>
            <a:r>
              <a:rPr lang="en-US" sz="2000" dirty="0" smtClean="0"/>
              <a:t>Gas refiner’s strong retail (gas station) brand reduces ability to coordinate with competing gas stations (e.g., sell them surplus gasoline)</a:t>
            </a:r>
          </a:p>
          <a:p>
            <a:pPr lvl="1" eaLnBrk="1" hangingPunct="1">
              <a:spcBef>
                <a:spcPct val="0"/>
              </a:spcBef>
            </a:pPr>
            <a:r>
              <a:rPr lang="en-US" sz="2000" dirty="0" smtClean="0"/>
              <a:t>Giving local managers more discretion (less bureaucracy) means decisions are taken by less experienced managers, and there is less managerial slack (more harm from one bad or incapacitated manager)</a:t>
            </a:r>
          </a:p>
          <a:p>
            <a:pPr lvl="1" eaLnBrk="1" hangingPunct="1">
              <a:spcBef>
                <a:spcPct val="0"/>
              </a:spcBef>
            </a:pPr>
            <a:r>
              <a:rPr lang="en-US" sz="2000" dirty="0" smtClean="0"/>
              <a:t>A firm that rents (rather than owns) its stores/factories has lower fixed costs (no need to buy real-estate), but higher variable costs (paying rent)</a:t>
            </a:r>
          </a:p>
        </p:txBody>
      </p:sp>
      <p:sp>
        <p:nvSpPr>
          <p:cNvPr id="6" name="Slide Number Placeholder 5"/>
          <p:cNvSpPr>
            <a:spLocks noGrp="1"/>
          </p:cNvSpPr>
          <p:nvPr>
            <p:ph type="sldNum" sz="quarter" idx="11"/>
          </p:nvPr>
        </p:nvSpPr>
        <p:spPr/>
        <p:txBody>
          <a:bodyPr/>
          <a:lstStyle/>
          <a:p>
            <a:pPr>
              <a:defRPr/>
            </a:pPr>
            <a:fld id="{6DBE3EDB-5AB7-40BB-B2E0-769045A2A4D0}" type="slidenum">
              <a:rPr lang="en-US" smtClean="0"/>
              <a:pPr>
                <a:defRPr/>
              </a:pPr>
              <a:t>14</a:t>
            </a:fld>
            <a:endParaRPr lang="en-US"/>
          </a:p>
        </p:txBody>
      </p:sp>
      <p:sp>
        <p:nvSpPr>
          <p:cNvPr id="7" name="Footer Placeholder 6"/>
          <p:cNvSpPr>
            <a:spLocks noGrp="1"/>
          </p:cNvSpPr>
          <p:nvPr>
            <p:ph type="ftr" sz="quarter" idx="10"/>
          </p:nvPr>
        </p:nvSpPr>
        <p:spPr/>
        <p:txBody>
          <a:bodyPr/>
          <a:lstStyle/>
          <a:p>
            <a:pPr>
              <a:defRPr/>
            </a:pPr>
            <a:r>
              <a:rPr lang="en-US" smtClean="0"/>
              <a:t>© Amitai Aviram.  All rights reserved.</a:t>
            </a:r>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2"/>
          <p:cNvSpPr>
            <a:spLocks noGrp="1" noChangeArrowheads="1"/>
          </p:cNvSpPr>
          <p:nvPr>
            <p:ph type="title" idx="4294967295"/>
          </p:nvPr>
        </p:nvSpPr>
        <p:spPr>
          <a:xfrm>
            <a:off x="0" y="0"/>
            <a:ext cx="9144000" cy="1295400"/>
          </a:xfrm>
        </p:spPr>
        <p:txBody>
          <a:bodyPr/>
          <a:lstStyle/>
          <a:p>
            <a:pPr algn="ctr" eaLnBrk="1" hangingPunct="1"/>
            <a:r>
              <a:rPr lang="en-US" dirty="0" smtClean="0"/>
              <a:t>Strategic rigidities</a:t>
            </a:r>
            <a:r>
              <a:rPr lang="en-US" sz="4000" dirty="0" smtClean="0"/>
              <a:t/>
            </a:r>
            <a:br>
              <a:rPr lang="en-US" sz="4000" dirty="0" smtClean="0"/>
            </a:br>
            <a:r>
              <a:rPr lang="en-US" sz="3500" dirty="0" smtClean="0"/>
              <a:t>Rigidities in a market analysis</a:t>
            </a:r>
          </a:p>
        </p:txBody>
      </p:sp>
      <p:sp>
        <p:nvSpPr>
          <p:cNvPr id="7173" name="Rectangle 3"/>
          <p:cNvSpPr>
            <a:spLocks noGrp="1" noChangeArrowheads="1"/>
          </p:cNvSpPr>
          <p:nvPr>
            <p:ph type="body" idx="4294967295"/>
          </p:nvPr>
        </p:nvSpPr>
        <p:spPr>
          <a:xfrm>
            <a:off x="0" y="1447800"/>
            <a:ext cx="9144000" cy="5181599"/>
          </a:xfrm>
        </p:spPr>
        <p:txBody>
          <a:bodyPr/>
          <a:lstStyle/>
          <a:p>
            <a:pPr eaLnBrk="1" hangingPunct="1">
              <a:spcBef>
                <a:spcPts val="0"/>
              </a:spcBef>
              <a:defRPr/>
            </a:pPr>
            <a:r>
              <a:rPr lang="en-US" sz="2800" dirty="0" smtClean="0"/>
              <a:t>Strategic rigidities affect a market analysis in 2 ways:</a:t>
            </a:r>
          </a:p>
          <a:p>
            <a:pPr marL="801687" lvl="1" indent="-457200" eaLnBrk="1" hangingPunct="1">
              <a:spcBef>
                <a:spcPts val="0"/>
              </a:spcBef>
              <a:buFont typeface="+mj-lt"/>
              <a:buAutoNum type="arabicPeriod"/>
              <a:defRPr/>
            </a:pPr>
            <a:r>
              <a:rPr lang="en-US" sz="2400" dirty="0" smtClean="0"/>
              <a:t>Prevents firm from exploiting a strategic action</a:t>
            </a:r>
          </a:p>
          <a:p>
            <a:pPr marL="1096962" lvl="2" indent="-457200" eaLnBrk="1" hangingPunct="1">
              <a:spcBef>
                <a:spcPts val="0"/>
              </a:spcBef>
              <a:defRPr/>
            </a:pPr>
            <a:r>
              <a:rPr lang="en-US" sz="2000" dirty="0" smtClean="0"/>
              <a:t>This is an issue when a strategic action is desirable for the</a:t>
            </a:r>
            <a:br>
              <a:rPr lang="en-US" sz="2000" dirty="0" smtClean="0"/>
            </a:br>
            <a:r>
              <a:rPr lang="en-US" sz="2000" dirty="0" smtClean="0"/>
              <a:t>firm &amp; would be feasible but for the existence of the rigidity</a:t>
            </a:r>
          </a:p>
          <a:p>
            <a:pPr marL="1096962" lvl="2" indent="-457200" eaLnBrk="1" hangingPunct="1">
              <a:spcBef>
                <a:spcPts val="0"/>
              </a:spcBef>
              <a:defRPr/>
            </a:pPr>
            <a:r>
              <a:rPr lang="en-US" sz="2000" dirty="0" smtClean="0"/>
              <a:t>E.g., firm’s luxury image makes it unable to lower prices (i.e., engage in differentiation through cost leadership)</a:t>
            </a:r>
          </a:p>
          <a:p>
            <a:pPr marL="801687" lvl="1" indent="-457200" eaLnBrk="1" hangingPunct="1">
              <a:spcBef>
                <a:spcPts val="0"/>
              </a:spcBef>
              <a:buFont typeface="+mj-lt"/>
              <a:buAutoNum type="arabicPeriod"/>
              <a:defRPr/>
            </a:pPr>
            <a:r>
              <a:rPr lang="en-US" sz="2400" dirty="0" smtClean="0"/>
              <a:t>Allows rivals to exploit a strategic action</a:t>
            </a:r>
          </a:p>
          <a:p>
            <a:pPr marL="1096962" lvl="2" indent="-457200" eaLnBrk="1" hangingPunct="1">
              <a:spcBef>
                <a:spcPts val="0"/>
              </a:spcBef>
              <a:defRPr/>
            </a:pPr>
            <a:r>
              <a:rPr lang="en-US" sz="2000" dirty="0" smtClean="0"/>
              <a:t>This is an issue when a strategic action is desirable for a rival</a:t>
            </a:r>
            <a:br>
              <a:rPr lang="en-US" sz="2000" dirty="0" smtClean="0"/>
            </a:br>
            <a:r>
              <a:rPr lang="en-US" sz="2000" dirty="0" smtClean="0"/>
              <a:t>&amp; is made feasible for the rival because firm’s rigidity prevents firm from copying the action</a:t>
            </a:r>
          </a:p>
          <a:p>
            <a:pPr marL="1096962" lvl="2" indent="-457200" eaLnBrk="1" hangingPunct="1">
              <a:spcBef>
                <a:spcPts val="0"/>
              </a:spcBef>
              <a:defRPr/>
            </a:pPr>
            <a:r>
              <a:rPr lang="en-US" sz="2000" dirty="0" smtClean="0"/>
              <a:t>E.g., Kodak’s rivals differentiate by introducing digital cameras; Kodak can’t reciprocate</a:t>
            </a:r>
          </a:p>
          <a:p>
            <a:pPr marL="342900" lvl="2" indent="-342900" eaLnBrk="1" hangingPunct="1">
              <a:spcBef>
                <a:spcPts val="0"/>
              </a:spcBef>
              <a:buClr>
                <a:schemeClr val="tx2"/>
              </a:buClr>
              <a:defRPr/>
            </a:pPr>
            <a:r>
              <a:rPr lang="en-US" sz="2800" dirty="0" smtClean="0"/>
              <a:t>So, in some cases it may be desirable to replace the strategic competence that is creating the strategic rigidity</a:t>
            </a:r>
          </a:p>
        </p:txBody>
      </p:sp>
      <p:sp>
        <p:nvSpPr>
          <p:cNvPr id="6" name="Slide Number Placeholder 5"/>
          <p:cNvSpPr>
            <a:spLocks noGrp="1"/>
          </p:cNvSpPr>
          <p:nvPr>
            <p:ph type="sldNum" sz="quarter" idx="11"/>
          </p:nvPr>
        </p:nvSpPr>
        <p:spPr/>
        <p:txBody>
          <a:bodyPr/>
          <a:lstStyle/>
          <a:p>
            <a:pPr>
              <a:defRPr/>
            </a:pPr>
            <a:fld id="{6DBE3EDB-5AB7-40BB-B2E0-769045A2A4D0}" type="slidenum">
              <a:rPr lang="en-US" smtClean="0"/>
              <a:pPr>
                <a:defRPr/>
              </a:pPr>
              <a:t>15</a:t>
            </a:fld>
            <a:endParaRPr lang="en-US"/>
          </a:p>
        </p:txBody>
      </p:sp>
      <p:sp>
        <p:nvSpPr>
          <p:cNvPr id="7" name="Footer Placeholder 6"/>
          <p:cNvSpPr>
            <a:spLocks noGrp="1"/>
          </p:cNvSpPr>
          <p:nvPr>
            <p:ph type="ftr" sz="quarter" idx="10"/>
          </p:nvPr>
        </p:nvSpPr>
        <p:spPr/>
        <p:txBody>
          <a:bodyPr/>
          <a:lstStyle/>
          <a:p>
            <a:pPr>
              <a:defRPr/>
            </a:pPr>
            <a:r>
              <a:rPr lang="en-US" smtClean="0"/>
              <a:t>© Amitai Aviram.  All rights reserved.</a:t>
            </a:r>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2"/>
          <p:cNvSpPr>
            <a:spLocks noGrp="1" noChangeArrowheads="1"/>
          </p:cNvSpPr>
          <p:nvPr>
            <p:ph type="title" idx="4294967295"/>
          </p:nvPr>
        </p:nvSpPr>
        <p:spPr>
          <a:xfrm>
            <a:off x="0" y="0"/>
            <a:ext cx="9144000" cy="1295400"/>
          </a:xfrm>
        </p:spPr>
        <p:txBody>
          <a:bodyPr/>
          <a:lstStyle/>
          <a:p>
            <a:pPr algn="ctr" eaLnBrk="1" hangingPunct="1"/>
            <a:r>
              <a:rPr lang="en-US" dirty="0" smtClean="0"/>
              <a:t>Reform (modifying strategic traits)</a:t>
            </a:r>
            <a:r>
              <a:rPr lang="en-US" sz="4000" dirty="0" smtClean="0"/>
              <a:t/>
            </a:r>
            <a:br>
              <a:rPr lang="en-US" sz="4000" dirty="0" smtClean="0"/>
            </a:br>
            <a:r>
              <a:rPr lang="en-US" sz="3500" dirty="0" smtClean="0"/>
              <a:t>How are strategic traits created?</a:t>
            </a:r>
          </a:p>
        </p:txBody>
      </p:sp>
      <p:sp>
        <p:nvSpPr>
          <p:cNvPr id="20485" name="Rectangle 3"/>
          <p:cNvSpPr>
            <a:spLocks noGrp="1" noChangeArrowheads="1"/>
          </p:cNvSpPr>
          <p:nvPr>
            <p:ph type="body" idx="4294967295"/>
          </p:nvPr>
        </p:nvSpPr>
        <p:spPr>
          <a:xfrm>
            <a:off x="0" y="1447800"/>
            <a:ext cx="9144000" cy="5181599"/>
          </a:xfrm>
        </p:spPr>
        <p:txBody>
          <a:bodyPr/>
          <a:lstStyle/>
          <a:p>
            <a:pPr eaLnBrk="1" hangingPunct="1">
              <a:spcBef>
                <a:spcPct val="0"/>
              </a:spcBef>
            </a:pPr>
            <a:r>
              <a:rPr lang="en-US" sz="2400" dirty="0" smtClean="0"/>
              <a:t>Traits are usually created/modified by</a:t>
            </a:r>
          </a:p>
          <a:p>
            <a:pPr lvl="1" eaLnBrk="1" hangingPunct="1">
              <a:spcBef>
                <a:spcPct val="0"/>
              </a:spcBef>
            </a:pPr>
            <a:r>
              <a:rPr lang="en-US" sz="2000" dirty="0" smtClean="0"/>
              <a:t>Combining business activities; or</a:t>
            </a:r>
          </a:p>
          <a:p>
            <a:pPr lvl="1" eaLnBrk="1" hangingPunct="1">
              <a:spcBef>
                <a:spcPct val="0"/>
              </a:spcBef>
            </a:pPr>
            <a:r>
              <a:rPr lang="en-US" sz="2000" dirty="0" smtClean="0"/>
              <a:t>Using different inputs (e.g., a different technology)</a:t>
            </a:r>
          </a:p>
          <a:p>
            <a:pPr eaLnBrk="1" hangingPunct="1">
              <a:spcBef>
                <a:spcPct val="0"/>
              </a:spcBef>
            </a:pPr>
            <a:r>
              <a:rPr lang="en-US" sz="2400" dirty="0" smtClean="0"/>
              <a:t>Not every new input or new combination of business activities creates a strategic trait</a:t>
            </a:r>
          </a:p>
          <a:p>
            <a:pPr lvl="1" eaLnBrk="1" hangingPunct="1">
              <a:spcBef>
                <a:spcPct val="0"/>
              </a:spcBef>
            </a:pPr>
            <a:r>
              <a:rPr lang="en-US" sz="2000" dirty="0" smtClean="0"/>
              <a:t>To be a strategic competence, need value, rarity &amp; organization</a:t>
            </a:r>
          </a:p>
          <a:p>
            <a:pPr lvl="1" eaLnBrk="1" hangingPunct="1">
              <a:spcBef>
                <a:spcPct val="0"/>
              </a:spcBef>
            </a:pPr>
            <a:r>
              <a:rPr lang="en-US" sz="2000" dirty="0" smtClean="0"/>
              <a:t>Rarity can be a result of</a:t>
            </a:r>
          </a:p>
          <a:p>
            <a:pPr lvl="2" eaLnBrk="1" hangingPunct="1">
              <a:spcBef>
                <a:spcPct val="0"/>
              </a:spcBef>
            </a:pPr>
            <a:r>
              <a:rPr lang="en-US" sz="2000" dirty="0" smtClean="0"/>
              <a:t>Limitations on access to an input or activity (e.g., patented technology, high BTE into an activity, etc.)</a:t>
            </a:r>
          </a:p>
          <a:p>
            <a:pPr lvl="2" eaLnBrk="1" hangingPunct="1">
              <a:spcBef>
                <a:spcPct val="0"/>
              </a:spcBef>
            </a:pPr>
            <a:r>
              <a:rPr lang="en-US" sz="2000" dirty="0" smtClean="0"/>
              <a:t>Rivals’ strategic rigidities preventing them from mimicking your firm</a:t>
            </a:r>
          </a:p>
        </p:txBody>
      </p:sp>
      <p:sp>
        <p:nvSpPr>
          <p:cNvPr id="6" name="Slide Number Placeholder 5"/>
          <p:cNvSpPr>
            <a:spLocks noGrp="1"/>
          </p:cNvSpPr>
          <p:nvPr>
            <p:ph type="sldNum" sz="quarter" idx="11"/>
          </p:nvPr>
        </p:nvSpPr>
        <p:spPr/>
        <p:txBody>
          <a:bodyPr/>
          <a:lstStyle/>
          <a:p>
            <a:pPr>
              <a:defRPr/>
            </a:pPr>
            <a:fld id="{6DBE3EDB-5AB7-40BB-B2E0-769045A2A4D0}" type="slidenum">
              <a:rPr lang="en-US" smtClean="0"/>
              <a:pPr>
                <a:defRPr/>
              </a:pPr>
              <a:t>16</a:t>
            </a:fld>
            <a:endParaRPr lang="en-US"/>
          </a:p>
        </p:txBody>
      </p:sp>
      <p:sp>
        <p:nvSpPr>
          <p:cNvPr id="7" name="Footer Placeholder 6"/>
          <p:cNvSpPr>
            <a:spLocks noGrp="1"/>
          </p:cNvSpPr>
          <p:nvPr>
            <p:ph type="ftr" sz="quarter" idx="10"/>
          </p:nvPr>
        </p:nvSpPr>
        <p:spPr/>
        <p:txBody>
          <a:bodyPr/>
          <a:lstStyle/>
          <a:p>
            <a:pPr>
              <a:defRPr/>
            </a:pPr>
            <a:r>
              <a:rPr lang="en-US" smtClean="0"/>
              <a:t>© Amitai Aviram.  All rights reserved.</a:t>
            </a:r>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2"/>
          <p:cNvSpPr>
            <a:spLocks noGrp="1" noChangeArrowheads="1"/>
          </p:cNvSpPr>
          <p:nvPr>
            <p:ph type="title" idx="4294967295"/>
          </p:nvPr>
        </p:nvSpPr>
        <p:spPr>
          <a:xfrm>
            <a:off x="0" y="0"/>
            <a:ext cx="9144000" cy="1295400"/>
          </a:xfrm>
        </p:spPr>
        <p:txBody>
          <a:bodyPr/>
          <a:lstStyle/>
          <a:p>
            <a:pPr algn="ctr" eaLnBrk="1" hangingPunct="1"/>
            <a:r>
              <a:rPr lang="en-US" dirty="0" smtClean="0"/>
              <a:t>Reform (modifying strategic traits)</a:t>
            </a:r>
            <a:r>
              <a:rPr lang="en-US" sz="4000" dirty="0" smtClean="0"/>
              <a:t/>
            </a:r>
            <a:br>
              <a:rPr lang="en-US" sz="4000" dirty="0" smtClean="0"/>
            </a:br>
            <a:r>
              <a:rPr lang="en-US" sz="3500" dirty="0" smtClean="0"/>
              <a:t>Using different inputs</a:t>
            </a:r>
          </a:p>
        </p:txBody>
      </p:sp>
      <p:sp>
        <p:nvSpPr>
          <p:cNvPr id="21509" name="Rectangle 3"/>
          <p:cNvSpPr>
            <a:spLocks noGrp="1" noChangeArrowheads="1"/>
          </p:cNvSpPr>
          <p:nvPr>
            <p:ph type="body" idx="4294967295"/>
          </p:nvPr>
        </p:nvSpPr>
        <p:spPr>
          <a:xfrm>
            <a:off x="0" y="1447800"/>
            <a:ext cx="9144000" cy="5181599"/>
          </a:xfrm>
        </p:spPr>
        <p:txBody>
          <a:bodyPr/>
          <a:lstStyle/>
          <a:p>
            <a:pPr eaLnBrk="1" hangingPunct="1">
              <a:spcBef>
                <a:spcPct val="0"/>
              </a:spcBef>
            </a:pPr>
            <a:r>
              <a:rPr lang="en-US" sz="2400" dirty="0" smtClean="0"/>
              <a:t>The Pereira-Zimmerman article provides an example of modifying strategic traits through use of different technology (temporary stores)</a:t>
            </a:r>
          </a:p>
          <a:p>
            <a:pPr lvl="1" eaLnBrk="1" hangingPunct="1">
              <a:spcBef>
                <a:spcPct val="0"/>
              </a:spcBef>
            </a:pPr>
            <a:r>
              <a:rPr lang="en-US" sz="2000" dirty="0" smtClean="0"/>
              <a:t>Replacing permanent stores with temporary stores replaces </a:t>
            </a:r>
            <a:r>
              <a:rPr lang="en-US" sz="2000" b="1" dirty="0" smtClean="0"/>
              <a:t>fixed costs </a:t>
            </a:r>
            <a:r>
              <a:rPr lang="en-US" sz="2000" dirty="0" smtClean="0"/>
              <a:t>(ownership of real-estate or termination costs of long-term lease) with </a:t>
            </a:r>
            <a:r>
              <a:rPr lang="en-US" sz="2000" b="1" dirty="0" smtClean="0"/>
              <a:t>variable costs </a:t>
            </a:r>
            <a:r>
              <a:rPr lang="en-US" sz="2000" dirty="0" smtClean="0"/>
              <a:t>(short-term rent, daily wages rather than annual contracts for employees)</a:t>
            </a:r>
          </a:p>
          <a:p>
            <a:pPr lvl="1" eaLnBrk="1" hangingPunct="1">
              <a:spcBef>
                <a:spcPct val="0"/>
              </a:spcBef>
            </a:pPr>
            <a:r>
              <a:rPr lang="en-US" sz="2000" dirty="0" smtClean="0"/>
              <a:t>Reducing FC lowers the MES, making it </a:t>
            </a:r>
            <a:r>
              <a:rPr lang="en-US" sz="2000" b="1" u="sng" dirty="0" smtClean="0"/>
              <a:t>profitable to operate even if sales are smaller</a:t>
            </a:r>
          </a:p>
          <a:p>
            <a:pPr lvl="1" eaLnBrk="1" hangingPunct="1">
              <a:spcBef>
                <a:spcPct val="0"/>
              </a:spcBef>
            </a:pPr>
            <a:r>
              <a:rPr lang="en-US" sz="2000" dirty="0" smtClean="0"/>
              <a:t>But increasing VC raises the MC, which is the lowest price the firm can profitably sell the product (making it </a:t>
            </a:r>
            <a:r>
              <a:rPr lang="en-US" sz="2000" b="1" u="sng" dirty="0" smtClean="0"/>
              <a:t>harder to compete on prices</a:t>
            </a:r>
            <a:r>
              <a:rPr lang="en-US" sz="2000" dirty="0" smtClean="0"/>
              <a:t>)</a:t>
            </a:r>
          </a:p>
        </p:txBody>
      </p:sp>
      <p:sp>
        <p:nvSpPr>
          <p:cNvPr id="6" name="Slide Number Placeholder 5"/>
          <p:cNvSpPr>
            <a:spLocks noGrp="1"/>
          </p:cNvSpPr>
          <p:nvPr>
            <p:ph type="sldNum" sz="quarter" idx="11"/>
          </p:nvPr>
        </p:nvSpPr>
        <p:spPr/>
        <p:txBody>
          <a:bodyPr/>
          <a:lstStyle/>
          <a:p>
            <a:pPr>
              <a:defRPr/>
            </a:pPr>
            <a:fld id="{6DBE3EDB-5AB7-40BB-B2E0-769045A2A4D0}" type="slidenum">
              <a:rPr lang="en-US" smtClean="0"/>
              <a:pPr>
                <a:defRPr/>
              </a:pPr>
              <a:t>17</a:t>
            </a:fld>
            <a:endParaRPr lang="en-US"/>
          </a:p>
        </p:txBody>
      </p:sp>
      <p:sp>
        <p:nvSpPr>
          <p:cNvPr id="7" name="Footer Placeholder 6"/>
          <p:cNvSpPr>
            <a:spLocks noGrp="1"/>
          </p:cNvSpPr>
          <p:nvPr>
            <p:ph type="ftr" sz="quarter" idx="10"/>
          </p:nvPr>
        </p:nvSpPr>
        <p:spPr/>
        <p:txBody>
          <a:bodyPr/>
          <a:lstStyle/>
          <a:p>
            <a:pPr>
              <a:defRPr/>
            </a:pPr>
            <a:r>
              <a:rPr lang="en-US" smtClean="0"/>
              <a:t>© Amitai Aviram.  All rights reserved.</a:t>
            </a:r>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2"/>
          <p:cNvSpPr>
            <a:spLocks noGrp="1" noChangeArrowheads="1"/>
          </p:cNvSpPr>
          <p:nvPr>
            <p:ph type="title" idx="4294967295"/>
          </p:nvPr>
        </p:nvSpPr>
        <p:spPr>
          <a:xfrm>
            <a:off x="0" y="0"/>
            <a:ext cx="9144000" cy="1295400"/>
          </a:xfrm>
        </p:spPr>
        <p:txBody>
          <a:bodyPr/>
          <a:lstStyle/>
          <a:p>
            <a:pPr algn="ctr" eaLnBrk="1" hangingPunct="1"/>
            <a:r>
              <a:rPr lang="en-US" dirty="0" smtClean="0"/>
              <a:t>Reform (modifying strategic traits)</a:t>
            </a:r>
            <a:r>
              <a:rPr lang="en-US" sz="4000" dirty="0" smtClean="0"/>
              <a:t/>
            </a:r>
            <a:br>
              <a:rPr lang="en-US" sz="4000" dirty="0" smtClean="0"/>
            </a:br>
            <a:r>
              <a:rPr lang="en-US" sz="3500" dirty="0" smtClean="0"/>
              <a:t>Using different inputs</a:t>
            </a:r>
          </a:p>
        </p:txBody>
      </p:sp>
      <p:sp>
        <p:nvSpPr>
          <p:cNvPr id="22533" name="Rectangle 3"/>
          <p:cNvSpPr>
            <a:spLocks noGrp="1" noChangeArrowheads="1"/>
          </p:cNvSpPr>
          <p:nvPr>
            <p:ph type="body" idx="4294967295"/>
          </p:nvPr>
        </p:nvSpPr>
        <p:spPr>
          <a:xfrm>
            <a:off x="0" y="1447800"/>
            <a:ext cx="9144000" cy="5181599"/>
          </a:xfrm>
        </p:spPr>
        <p:txBody>
          <a:bodyPr/>
          <a:lstStyle/>
          <a:p>
            <a:pPr algn="ctr" eaLnBrk="1" hangingPunct="1">
              <a:spcBef>
                <a:spcPct val="0"/>
              </a:spcBef>
              <a:buFont typeface="Wingdings" pitchFamily="2" charset="2"/>
              <a:buNone/>
            </a:pPr>
            <a:r>
              <a:rPr lang="en-US" sz="2400" b="1" u="sng" dirty="0" smtClean="0"/>
              <a:t>Understanding toy sellers’ options</a:t>
            </a:r>
          </a:p>
          <a:p>
            <a:pPr eaLnBrk="1" hangingPunct="1">
              <a:spcBef>
                <a:spcPct val="0"/>
              </a:spcBef>
            </a:pPr>
            <a:r>
              <a:rPr lang="en-US" sz="2400" dirty="0" smtClean="0"/>
              <a:t>The strategic environment</a:t>
            </a:r>
          </a:p>
          <a:p>
            <a:pPr lvl="1" eaLnBrk="1" hangingPunct="1">
              <a:spcBef>
                <a:spcPct val="0"/>
              </a:spcBef>
            </a:pPr>
            <a:r>
              <a:rPr lang="en-US" sz="2000" dirty="0" smtClean="0"/>
              <a:t>Threat (VP): toys are not to be recession-proof: sales decline by 5%</a:t>
            </a:r>
          </a:p>
          <a:p>
            <a:pPr lvl="1" eaLnBrk="1" hangingPunct="1">
              <a:spcBef>
                <a:spcPct val="0"/>
              </a:spcBef>
            </a:pPr>
            <a:r>
              <a:rPr lang="en-US" sz="2000" dirty="0" smtClean="0"/>
              <a:t>Opportunity (rivalry): weaker rivals have gone bankrupt </a:t>
            </a:r>
            <a:r>
              <a:rPr lang="en-US" sz="1600" dirty="0" smtClean="0"/>
              <a:t>(demand up for grabs)</a:t>
            </a:r>
          </a:p>
          <a:p>
            <a:pPr eaLnBrk="1" hangingPunct="1">
              <a:spcBef>
                <a:spcPct val="0"/>
              </a:spcBef>
            </a:pPr>
            <a:r>
              <a:rPr lang="en-US" sz="2400" dirty="0" smtClean="0"/>
              <a:t>How can firms respond?</a:t>
            </a:r>
          </a:p>
          <a:p>
            <a:pPr lvl="1" eaLnBrk="1" hangingPunct="1">
              <a:spcBef>
                <a:spcPct val="0"/>
              </a:spcBef>
            </a:pPr>
            <a:r>
              <a:rPr lang="en-US" sz="2000" dirty="0" smtClean="0"/>
              <a:t>Go all out after the demand: open new stores where old ones closed. </a:t>
            </a:r>
            <a:r>
              <a:rPr lang="en-US" sz="2000" dirty="0" smtClean="0">
                <a:solidFill>
                  <a:srgbClr val="FF0000"/>
                </a:solidFill>
              </a:rPr>
              <a:t>Problems with this approach?</a:t>
            </a:r>
          </a:p>
          <a:p>
            <a:pPr lvl="1" eaLnBrk="1" hangingPunct="1">
              <a:spcBef>
                <a:spcPct val="0"/>
              </a:spcBef>
            </a:pPr>
            <a:r>
              <a:rPr lang="en-US" sz="2000" dirty="0" smtClean="0"/>
              <a:t>Avoid risks, minimize damage: reduce prices to increase sales, reduce inventories to adjust to lower demand. </a:t>
            </a:r>
            <a:r>
              <a:rPr lang="en-US" sz="2000" dirty="0" smtClean="0">
                <a:solidFill>
                  <a:srgbClr val="FF0000"/>
                </a:solidFill>
              </a:rPr>
              <a:t>Problems with this approach?</a:t>
            </a:r>
          </a:p>
          <a:p>
            <a:pPr lvl="1" eaLnBrk="1" hangingPunct="1">
              <a:spcBef>
                <a:spcPct val="0"/>
              </a:spcBef>
            </a:pPr>
            <a:r>
              <a:rPr lang="en-US" sz="2000" dirty="0" smtClean="0"/>
              <a:t>Increase underutilized capacity to capture sales from bankrupt rivals. </a:t>
            </a:r>
            <a:r>
              <a:rPr lang="en-US" sz="2000" dirty="0" smtClean="0">
                <a:solidFill>
                  <a:srgbClr val="FF0000"/>
                </a:solidFill>
              </a:rPr>
              <a:t>Why is Sears better equipped to do this than TRU?</a:t>
            </a:r>
          </a:p>
          <a:p>
            <a:pPr lvl="1" eaLnBrk="1" hangingPunct="1">
              <a:spcBef>
                <a:spcPct val="0"/>
              </a:spcBef>
            </a:pPr>
            <a:r>
              <a:rPr lang="en-US" sz="2000" dirty="0" smtClean="0"/>
              <a:t>Use temporary stores to soak up sales from bankrupt rivals (or from seasonal increase) while maintaining ability to cut back when demand declines. </a:t>
            </a:r>
            <a:r>
              <a:rPr lang="en-US" sz="2000" dirty="0" smtClean="0">
                <a:solidFill>
                  <a:srgbClr val="FF0000"/>
                </a:solidFill>
              </a:rPr>
              <a:t>What’s the trade-off of this response?</a:t>
            </a:r>
          </a:p>
        </p:txBody>
      </p:sp>
      <p:sp>
        <p:nvSpPr>
          <p:cNvPr id="6" name="Slide Number Placeholder 5"/>
          <p:cNvSpPr>
            <a:spLocks noGrp="1"/>
          </p:cNvSpPr>
          <p:nvPr>
            <p:ph type="sldNum" sz="quarter" idx="11"/>
          </p:nvPr>
        </p:nvSpPr>
        <p:spPr/>
        <p:txBody>
          <a:bodyPr/>
          <a:lstStyle/>
          <a:p>
            <a:pPr>
              <a:defRPr/>
            </a:pPr>
            <a:fld id="{6DBE3EDB-5AB7-40BB-B2E0-769045A2A4D0}" type="slidenum">
              <a:rPr lang="en-US" smtClean="0"/>
              <a:pPr>
                <a:defRPr/>
              </a:pPr>
              <a:t>18</a:t>
            </a:fld>
            <a:endParaRPr lang="en-US"/>
          </a:p>
        </p:txBody>
      </p:sp>
      <p:sp>
        <p:nvSpPr>
          <p:cNvPr id="7" name="Footer Placeholder 6"/>
          <p:cNvSpPr>
            <a:spLocks noGrp="1"/>
          </p:cNvSpPr>
          <p:nvPr>
            <p:ph type="ftr" sz="quarter" idx="10"/>
          </p:nvPr>
        </p:nvSpPr>
        <p:spPr/>
        <p:txBody>
          <a:bodyPr/>
          <a:lstStyle/>
          <a:p>
            <a:pPr>
              <a:defRPr/>
            </a:pPr>
            <a:r>
              <a:rPr lang="en-US" smtClean="0"/>
              <a:t>© Amitai Aviram.  All rights reserved.</a:t>
            </a:r>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2"/>
          <p:cNvSpPr>
            <a:spLocks noGrp="1" noChangeArrowheads="1"/>
          </p:cNvSpPr>
          <p:nvPr>
            <p:ph type="title" idx="4294967295"/>
          </p:nvPr>
        </p:nvSpPr>
        <p:spPr>
          <a:xfrm>
            <a:off x="0" y="0"/>
            <a:ext cx="9144000" cy="1295400"/>
          </a:xfrm>
        </p:spPr>
        <p:txBody>
          <a:bodyPr/>
          <a:lstStyle/>
          <a:p>
            <a:pPr algn="ctr" eaLnBrk="1" hangingPunct="1"/>
            <a:r>
              <a:rPr lang="en-US" dirty="0" smtClean="0"/>
              <a:t>Reform (modifying strategic traits)</a:t>
            </a:r>
            <a:r>
              <a:rPr lang="en-US" sz="4000" dirty="0" smtClean="0"/>
              <a:t/>
            </a:r>
            <a:br>
              <a:rPr lang="en-US" sz="4000" dirty="0" smtClean="0"/>
            </a:br>
            <a:r>
              <a:rPr lang="en-US" sz="3500" dirty="0" smtClean="0"/>
              <a:t>Using different inputs</a:t>
            </a:r>
          </a:p>
        </p:txBody>
      </p:sp>
      <p:sp>
        <p:nvSpPr>
          <p:cNvPr id="23557" name="Rectangle 3"/>
          <p:cNvSpPr>
            <a:spLocks noGrp="1" noChangeArrowheads="1"/>
          </p:cNvSpPr>
          <p:nvPr>
            <p:ph type="body" idx="4294967295"/>
          </p:nvPr>
        </p:nvSpPr>
        <p:spPr>
          <a:xfrm>
            <a:off x="0" y="1447800"/>
            <a:ext cx="9144000" cy="5181599"/>
          </a:xfrm>
        </p:spPr>
        <p:txBody>
          <a:bodyPr/>
          <a:lstStyle/>
          <a:p>
            <a:pPr eaLnBrk="1" hangingPunct="1">
              <a:spcBef>
                <a:spcPts val="0"/>
              </a:spcBef>
            </a:pPr>
            <a:r>
              <a:rPr lang="en-US" sz="2400" dirty="0" smtClean="0"/>
              <a:t>Another example: technology often allows the opposite strategic trait modification: increasing FC to lower VC</a:t>
            </a:r>
          </a:p>
          <a:p>
            <a:pPr lvl="1" eaLnBrk="1" hangingPunct="1">
              <a:spcBef>
                <a:spcPts val="0"/>
              </a:spcBef>
            </a:pPr>
            <a:r>
              <a:rPr lang="en-US" sz="2000" dirty="0" smtClean="0"/>
              <a:t>For example, a steam powered weaving machine may do the work of a dozen human weavers, with fuel and maintenance costing less than the weavers’ wages (lower VC, lowering the MC and therefore making it viable to lower prices), but the cost of the machine (higher FC) raises MES (see Section 1b4)</a:t>
            </a:r>
          </a:p>
        </p:txBody>
      </p:sp>
      <p:pic>
        <p:nvPicPr>
          <p:cNvPr id="23558" name="Picture 2" descr="http://www.socialstudiesforkids.com/graphics/industrialrevolution.jpg"/>
          <p:cNvPicPr>
            <a:picLocks noChangeAspect="1" noChangeArrowheads="1"/>
          </p:cNvPicPr>
          <p:nvPr/>
        </p:nvPicPr>
        <p:blipFill>
          <a:blip r:embed="rId2" cstate="print"/>
          <a:srcRect/>
          <a:stretch>
            <a:fillRect/>
          </a:stretch>
        </p:blipFill>
        <p:spPr bwMode="auto">
          <a:xfrm>
            <a:off x="5364163" y="3821113"/>
            <a:ext cx="3529012" cy="2560637"/>
          </a:xfrm>
          <a:prstGeom prst="rect">
            <a:avLst/>
          </a:prstGeom>
          <a:noFill/>
          <a:ln w="9525">
            <a:noFill/>
            <a:miter lim="800000"/>
            <a:headEnd/>
            <a:tailEnd/>
          </a:ln>
        </p:spPr>
      </p:pic>
      <p:sp>
        <p:nvSpPr>
          <p:cNvPr id="7" name="Slide Number Placeholder 6"/>
          <p:cNvSpPr>
            <a:spLocks noGrp="1"/>
          </p:cNvSpPr>
          <p:nvPr>
            <p:ph type="sldNum" sz="quarter" idx="11"/>
          </p:nvPr>
        </p:nvSpPr>
        <p:spPr/>
        <p:txBody>
          <a:bodyPr/>
          <a:lstStyle/>
          <a:p>
            <a:pPr>
              <a:defRPr/>
            </a:pPr>
            <a:fld id="{6DBE3EDB-5AB7-40BB-B2E0-769045A2A4D0}" type="slidenum">
              <a:rPr lang="en-US" smtClean="0"/>
              <a:pPr>
                <a:defRPr/>
              </a:pPr>
              <a:t>19</a:t>
            </a:fld>
            <a:endParaRPr lang="en-US"/>
          </a:p>
        </p:txBody>
      </p:sp>
      <p:sp>
        <p:nvSpPr>
          <p:cNvPr id="8" name="Footer Placeholder 7"/>
          <p:cNvSpPr>
            <a:spLocks noGrp="1"/>
          </p:cNvSpPr>
          <p:nvPr>
            <p:ph type="ftr" sz="quarter" idx="10"/>
          </p:nvPr>
        </p:nvSpPr>
        <p:spPr/>
        <p:txBody>
          <a:bodyPr/>
          <a:lstStyle/>
          <a:p>
            <a:pPr>
              <a:defRPr/>
            </a:pPr>
            <a:r>
              <a:rPr lang="en-US" smtClean="0"/>
              <a:t>© Amitai Aviram.  All rights reserved.</a:t>
            </a:r>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altLang="en-US" dirty="0" smtClean="0"/>
              <a:t>The individual firm (strategic actions)</a:t>
            </a:r>
            <a:br>
              <a:rPr lang="en-US" altLang="en-US" dirty="0" smtClean="0"/>
            </a:br>
            <a:r>
              <a:rPr lang="en-US" altLang="en-US" sz="3500" dirty="0" smtClean="0"/>
              <a:t>Overview of Chapter 3</a:t>
            </a:r>
            <a:endParaRPr lang="en-US" altLang="en-US" dirty="0" smtClean="0"/>
          </a:p>
        </p:txBody>
      </p:sp>
      <p:sp>
        <p:nvSpPr>
          <p:cNvPr id="12291" name="Rectangle 3"/>
          <p:cNvSpPr>
            <a:spLocks noGrp="1" noChangeArrowheads="1"/>
          </p:cNvSpPr>
          <p:nvPr>
            <p:ph type="body" idx="1"/>
          </p:nvPr>
        </p:nvSpPr>
        <p:spPr>
          <a:xfrm>
            <a:off x="0" y="1447800"/>
            <a:ext cx="9144000" cy="5181600"/>
          </a:xfrm>
        </p:spPr>
        <p:txBody>
          <a:bodyPr/>
          <a:lstStyle/>
          <a:p>
            <a:pPr marL="514350" indent="-514350" eaLnBrk="1" hangingPunct="1">
              <a:spcBef>
                <a:spcPts val="0"/>
              </a:spcBef>
              <a:buFont typeface="+mj-lt"/>
              <a:buAutoNum type="alphaLcParenR"/>
            </a:pPr>
            <a:r>
              <a:rPr lang="en-US" altLang="en-US" sz="2800" dirty="0" smtClean="0">
                <a:solidFill>
                  <a:srgbClr val="0070C0"/>
                </a:solidFill>
              </a:rPr>
              <a:t>Strategic traits</a:t>
            </a:r>
          </a:p>
          <a:p>
            <a:pPr marL="914400" lvl="1" indent="-514350" eaLnBrk="1" hangingPunct="1">
              <a:spcBef>
                <a:spcPts val="0"/>
              </a:spcBef>
            </a:pPr>
            <a:r>
              <a:rPr lang="en-US" altLang="en-US" sz="2400" dirty="0" smtClean="0">
                <a:solidFill>
                  <a:srgbClr val="0070C0"/>
                </a:solidFill>
              </a:rPr>
              <a:t>Strategic competences</a:t>
            </a:r>
          </a:p>
          <a:p>
            <a:pPr marL="914400" lvl="1" indent="-514350" eaLnBrk="1" hangingPunct="1">
              <a:spcBef>
                <a:spcPts val="0"/>
              </a:spcBef>
            </a:pPr>
            <a:r>
              <a:rPr lang="en-US" altLang="en-US" sz="2400" dirty="0" smtClean="0">
                <a:solidFill>
                  <a:srgbClr val="0070C0"/>
                </a:solidFill>
              </a:rPr>
              <a:t>Strategic rigidities</a:t>
            </a:r>
          </a:p>
          <a:p>
            <a:pPr marL="914400" lvl="1" indent="-514350" eaLnBrk="1" hangingPunct="1">
              <a:spcBef>
                <a:spcPts val="0"/>
              </a:spcBef>
            </a:pPr>
            <a:r>
              <a:rPr lang="en-US" altLang="en-US" sz="2400" dirty="0" smtClean="0">
                <a:solidFill>
                  <a:srgbClr val="0070C0"/>
                </a:solidFill>
              </a:rPr>
              <a:t>Reform (modifying strategic traits)</a:t>
            </a:r>
          </a:p>
          <a:p>
            <a:pPr marL="914400" lvl="1" indent="-514350" eaLnBrk="1" hangingPunct="1">
              <a:spcBef>
                <a:spcPts val="0"/>
              </a:spcBef>
            </a:pPr>
            <a:r>
              <a:rPr lang="en-US" altLang="en-US" sz="2400" dirty="0" smtClean="0">
                <a:solidFill>
                  <a:srgbClr val="0070C0"/>
                </a:solidFill>
              </a:rPr>
              <a:t>From strategic traits to strategic actions</a:t>
            </a:r>
          </a:p>
          <a:p>
            <a:pPr marL="514350" indent="-514350" eaLnBrk="1" hangingPunct="1">
              <a:spcBef>
                <a:spcPts val="0"/>
              </a:spcBef>
              <a:buFont typeface="Calibri" pitchFamily="34" charset="0"/>
              <a:buAutoNum type="alphaLcParenR"/>
            </a:pPr>
            <a:r>
              <a:rPr lang="en-US" altLang="en-US" sz="2800" dirty="0" smtClean="0"/>
              <a:t>Differentiation</a:t>
            </a:r>
          </a:p>
          <a:p>
            <a:pPr marL="514350" indent="-514350" eaLnBrk="1" hangingPunct="1">
              <a:spcBef>
                <a:spcPts val="0"/>
              </a:spcBef>
              <a:buFont typeface="Calibri" pitchFamily="34" charset="0"/>
              <a:buAutoNum type="alphaLcParenR"/>
            </a:pPr>
            <a:r>
              <a:rPr lang="en-US" altLang="en-US" sz="2800" dirty="0" smtClean="0"/>
              <a:t>Coordination</a:t>
            </a:r>
          </a:p>
          <a:p>
            <a:pPr marL="514350" indent="-514350" eaLnBrk="1" hangingPunct="1">
              <a:spcBef>
                <a:spcPts val="0"/>
              </a:spcBef>
              <a:buFont typeface="Calibri" pitchFamily="34" charset="0"/>
              <a:buAutoNum type="alphaLcParenR"/>
            </a:pPr>
            <a:r>
              <a:rPr lang="en-US" altLang="en-US" sz="2800" dirty="0" smtClean="0"/>
              <a:t>Confrontation</a:t>
            </a:r>
          </a:p>
          <a:p>
            <a:pPr marL="514350" indent="-514350" eaLnBrk="1" hangingPunct="1">
              <a:spcBef>
                <a:spcPts val="0"/>
              </a:spcBef>
              <a:buFont typeface="Calibri" pitchFamily="34" charset="0"/>
              <a:buAutoNum type="alphaLcParenR"/>
            </a:pPr>
            <a:r>
              <a:rPr lang="en-US" altLang="en-US" sz="2800" dirty="0" smtClean="0"/>
              <a:t>Review (integrating the course’s components)</a:t>
            </a:r>
            <a:endParaRPr lang="en-US" altLang="en-US" sz="2800" dirty="0" smtClean="0">
              <a:solidFill>
                <a:srgbClr val="0070C0"/>
              </a:solidFill>
            </a:endParaRPr>
          </a:p>
        </p:txBody>
      </p:sp>
      <p:sp>
        <p:nvSpPr>
          <p:cNvPr id="2" name="Footer Placeholder 1"/>
          <p:cNvSpPr>
            <a:spLocks noGrp="1"/>
          </p:cNvSpPr>
          <p:nvPr>
            <p:ph type="ftr" sz="quarter" idx="10"/>
          </p:nvPr>
        </p:nvSpPr>
        <p:spPr/>
        <p:txBody>
          <a:bodyPr/>
          <a:lstStyle/>
          <a:p>
            <a:pPr>
              <a:defRPr/>
            </a:pPr>
            <a:r>
              <a:rPr lang="en-US"/>
              <a:t>© Amitai Aviram.  All rights reserved.</a:t>
            </a:r>
            <a:endParaRPr lang="en-US" dirty="0"/>
          </a:p>
        </p:txBody>
      </p:sp>
      <p:sp>
        <p:nvSpPr>
          <p:cNvPr id="3" name="Slide Number Placeholder 2"/>
          <p:cNvSpPr>
            <a:spLocks noGrp="1"/>
          </p:cNvSpPr>
          <p:nvPr>
            <p:ph type="sldNum" sz="quarter" idx="11"/>
          </p:nvPr>
        </p:nvSpPr>
        <p:spPr/>
        <p:txBody>
          <a:bodyPr/>
          <a:lstStyle/>
          <a:p>
            <a:pPr>
              <a:defRPr/>
            </a:pPr>
            <a:fld id="{5AE58010-DEDB-493D-A1BE-687B60445CFB}" type="slidenum">
              <a:rPr lang="en-US"/>
              <a:pPr>
                <a:defRPr/>
              </a:pPr>
              <a:t>2</a:t>
            </a:fld>
            <a:endParaRPr lang="en-US" dirty="0"/>
          </a:p>
        </p:txBody>
      </p:sp>
      <p:pic>
        <p:nvPicPr>
          <p:cNvPr id="6" name="Picture 5" descr="gene1.jpg"/>
          <p:cNvPicPr>
            <a:picLocks noChangeAspect="1"/>
          </p:cNvPicPr>
          <p:nvPr/>
        </p:nvPicPr>
        <p:blipFill>
          <a:blip r:embed="rId2" cstate="print"/>
          <a:stretch>
            <a:fillRect/>
          </a:stretch>
        </p:blipFill>
        <p:spPr>
          <a:xfrm>
            <a:off x="6400800" y="1511808"/>
            <a:ext cx="2682240" cy="1840992"/>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2"/>
          <p:cNvSpPr>
            <a:spLocks noGrp="1" noChangeArrowheads="1"/>
          </p:cNvSpPr>
          <p:nvPr>
            <p:ph type="title" idx="4294967295"/>
          </p:nvPr>
        </p:nvSpPr>
        <p:spPr>
          <a:xfrm>
            <a:off x="0" y="0"/>
            <a:ext cx="9144000" cy="1295400"/>
          </a:xfrm>
        </p:spPr>
        <p:txBody>
          <a:bodyPr/>
          <a:lstStyle/>
          <a:p>
            <a:pPr algn="ctr" eaLnBrk="1" hangingPunct="1"/>
            <a:r>
              <a:rPr lang="en-US" dirty="0" smtClean="0"/>
              <a:t>Reform (modifying strategic traits)</a:t>
            </a:r>
            <a:r>
              <a:rPr lang="en-US" sz="4000" dirty="0" smtClean="0"/>
              <a:t/>
            </a:r>
            <a:br>
              <a:rPr lang="en-US" sz="4000" dirty="0" smtClean="0"/>
            </a:br>
            <a:r>
              <a:rPr lang="en-US" sz="3500" dirty="0" smtClean="0"/>
              <a:t>Constraints on trait modification</a:t>
            </a:r>
          </a:p>
        </p:txBody>
      </p:sp>
      <p:sp>
        <p:nvSpPr>
          <p:cNvPr id="24581" name="Rectangle 3"/>
          <p:cNvSpPr>
            <a:spLocks noGrp="1" noChangeArrowheads="1"/>
          </p:cNvSpPr>
          <p:nvPr>
            <p:ph type="body" idx="4294967295"/>
          </p:nvPr>
        </p:nvSpPr>
        <p:spPr>
          <a:xfrm>
            <a:off x="0" y="1447800"/>
            <a:ext cx="9144000" cy="5181599"/>
          </a:xfrm>
        </p:spPr>
        <p:txBody>
          <a:bodyPr/>
          <a:lstStyle/>
          <a:p>
            <a:pPr marL="457200" indent="-457200" eaLnBrk="1" hangingPunct="1">
              <a:spcBef>
                <a:spcPts val="0"/>
              </a:spcBef>
              <a:buFont typeface="Arial" charset="0"/>
              <a:buAutoNum type="arabicPeriod"/>
            </a:pPr>
            <a:r>
              <a:rPr lang="en-US" sz="2400" dirty="0" smtClean="0"/>
              <a:t>New trait must have value, rarity &amp; organization </a:t>
            </a:r>
            <a:r>
              <a:rPr lang="en-US" sz="2000" dirty="0" smtClean="0"/>
              <a:t>(like all competences)</a:t>
            </a:r>
          </a:p>
          <a:p>
            <a:pPr marL="857250" lvl="1" indent="-457200" eaLnBrk="1" hangingPunct="1">
              <a:spcBef>
                <a:spcPct val="0"/>
              </a:spcBef>
            </a:pPr>
            <a:r>
              <a:rPr lang="en-US" sz="2000" dirty="0" smtClean="0"/>
              <a:t>E.g., an </a:t>
            </a:r>
            <a:r>
              <a:rPr lang="en-US" sz="2000" dirty="0"/>
              <a:t>attempt to acquire a strategic </a:t>
            </a:r>
            <a:r>
              <a:rPr lang="en-US" sz="2000" dirty="0" smtClean="0"/>
              <a:t>competence </a:t>
            </a:r>
            <a:r>
              <a:rPr lang="en-US" sz="2000" dirty="0"/>
              <a:t>by changing one </a:t>
            </a:r>
            <a:r>
              <a:rPr lang="en-US" sz="2000" dirty="0" smtClean="0"/>
              <a:t>aspect of supporting organization (e.g</a:t>
            </a:r>
            <a:r>
              <a:rPr lang="en-US" sz="2000" dirty="0"/>
              <a:t>., excellence in design by hiring top designers)</a:t>
            </a:r>
            <a:br>
              <a:rPr lang="en-US" sz="2000" dirty="0"/>
            </a:br>
            <a:r>
              <a:rPr lang="en-US" sz="2000" dirty="0"/>
              <a:t>can fail if </a:t>
            </a:r>
            <a:r>
              <a:rPr lang="en-US" sz="2000" dirty="0" smtClean="0"/>
              <a:t>other aspects are unsupported. For example, if product </a:t>
            </a:r>
            <a:r>
              <a:rPr lang="en-US" sz="2000" dirty="0"/>
              <a:t>development process doesn’t leave room for design </a:t>
            </a:r>
            <a:r>
              <a:rPr lang="en-US" sz="2000" dirty="0" smtClean="0"/>
              <a:t>input; if firm </a:t>
            </a:r>
            <a:r>
              <a:rPr lang="en-US" sz="2000" dirty="0"/>
              <a:t>HR policies are unattractive for creative </a:t>
            </a:r>
            <a:r>
              <a:rPr lang="en-US" sz="2000" dirty="0" smtClean="0"/>
              <a:t>people; or if firm’s </a:t>
            </a:r>
            <a:r>
              <a:rPr lang="en-US" sz="2000" dirty="0"/>
              <a:t>norms </a:t>
            </a:r>
            <a:r>
              <a:rPr lang="en-US" sz="2000" dirty="0" smtClean="0"/>
              <a:t>don’t </a:t>
            </a:r>
            <a:r>
              <a:rPr lang="en-US" sz="2000" dirty="0"/>
              <a:t>value design</a:t>
            </a:r>
          </a:p>
          <a:p>
            <a:pPr marL="457200" indent="-457200" eaLnBrk="1" hangingPunct="1">
              <a:spcBef>
                <a:spcPts val="0"/>
              </a:spcBef>
              <a:buFont typeface="Arial" charset="0"/>
              <a:buAutoNum type="arabicPeriod"/>
            </a:pPr>
            <a:r>
              <a:rPr lang="en-US" sz="2400" dirty="0" smtClean="0"/>
              <a:t>Existing strategic rigidities may limit ability to acquire new strategic competences</a:t>
            </a:r>
          </a:p>
          <a:p>
            <a:pPr marL="806450" lvl="1" indent="-457200" eaLnBrk="1" hangingPunct="1">
              <a:spcBef>
                <a:spcPts val="0"/>
              </a:spcBef>
            </a:pPr>
            <a:r>
              <a:rPr lang="en-US" sz="2000" dirty="0" smtClean="0"/>
              <a:t>E.g., firm known for engineering excellence may find it difficult to build marketing excellence, because top marketing talent would prefer to be “top dog” in a marketing-focused firm</a:t>
            </a:r>
          </a:p>
          <a:p>
            <a:pPr marL="457200" indent="-457200" eaLnBrk="1" hangingPunct="1">
              <a:spcBef>
                <a:spcPts val="0"/>
              </a:spcBef>
              <a:buFont typeface="Arial" charset="0"/>
              <a:buAutoNum type="arabicPeriod"/>
            </a:pPr>
            <a:r>
              <a:rPr lang="en-US" sz="2400" dirty="0" smtClean="0"/>
              <a:t>New strategic competences come with new strategic rigidities that</a:t>
            </a:r>
            <a:br>
              <a:rPr lang="en-US" sz="2400" dirty="0" smtClean="0"/>
            </a:br>
            <a:r>
              <a:rPr lang="en-US" sz="2400" dirty="0" smtClean="0"/>
              <a:t>may clash with existing &amp; future competences/strategic actions</a:t>
            </a:r>
          </a:p>
          <a:p>
            <a:pPr marL="806450" lvl="1" indent="-457200" eaLnBrk="1" hangingPunct="1">
              <a:spcBef>
                <a:spcPts val="0"/>
              </a:spcBef>
            </a:pPr>
            <a:r>
              <a:rPr lang="en-US" sz="2000" dirty="0" smtClean="0"/>
              <a:t>E.g., Google’s acquisition of a handset manufacturer (Motorola) threatens the attractiveness of its open source operating system (Android) to rival handset manufacturers</a:t>
            </a:r>
          </a:p>
        </p:txBody>
      </p:sp>
      <p:sp>
        <p:nvSpPr>
          <p:cNvPr id="6" name="Slide Number Placeholder 5"/>
          <p:cNvSpPr>
            <a:spLocks noGrp="1"/>
          </p:cNvSpPr>
          <p:nvPr>
            <p:ph type="sldNum" sz="quarter" idx="11"/>
          </p:nvPr>
        </p:nvSpPr>
        <p:spPr/>
        <p:txBody>
          <a:bodyPr/>
          <a:lstStyle/>
          <a:p>
            <a:pPr>
              <a:defRPr/>
            </a:pPr>
            <a:fld id="{6DBE3EDB-5AB7-40BB-B2E0-769045A2A4D0}" type="slidenum">
              <a:rPr lang="en-US" smtClean="0"/>
              <a:pPr>
                <a:defRPr/>
              </a:pPr>
              <a:t>20</a:t>
            </a:fld>
            <a:endParaRPr lang="en-US"/>
          </a:p>
        </p:txBody>
      </p:sp>
      <p:sp>
        <p:nvSpPr>
          <p:cNvPr id="7" name="Footer Placeholder 6"/>
          <p:cNvSpPr>
            <a:spLocks noGrp="1"/>
          </p:cNvSpPr>
          <p:nvPr>
            <p:ph type="ftr" sz="quarter" idx="10"/>
          </p:nvPr>
        </p:nvSpPr>
        <p:spPr/>
        <p:txBody>
          <a:bodyPr/>
          <a:lstStyle/>
          <a:p>
            <a:pPr>
              <a:defRPr/>
            </a:pPr>
            <a:r>
              <a:rPr lang="en-US" smtClean="0"/>
              <a:t>© Amitai Aviram.  All rights reserved.</a:t>
            </a:r>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noChangeArrowheads="1"/>
          </p:cNvSpPr>
          <p:nvPr>
            <p:ph type="body" sz="half" idx="1"/>
          </p:nvPr>
        </p:nvSpPr>
        <p:spPr>
          <a:xfrm>
            <a:off x="0" y="1447800"/>
            <a:ext cx="9144000" cy="5181600"/>
          </a:xfrm>
        </p:spPr>
        <p:txBody>
          <a:bodyPr/>
          <a:lstStyle/>
          <a:p>
            <a:pPr eaLnBrk="1" hangingPunct="1">
              <a:spcBef>
                <a:spcPct val="0"/>
              </a:spcBef>
            </a:pPr>
            <a:r>
              <a:rPr lang="en-US" sz="2400" dirty="0" smtClean="0"/>
              <a:t>Strategy: creating a fit between the strategic environment and the firm’s strategic traits</a:t>
            </a:r>
          </a:p>
          <a:p>
            <a:pPr lvl="1" eaLnBrk="1" hangingPunct="1">
              <a:spcBef>
                <a:spcPct val="0"/>
              </a:spcBef>
            </a:pPr>
            <a:r>
              <a:rPr lang="en-US" sz="2000" dirty="0" smtClean="0"/>
              <a:t>Environment determines how much value is captured by market participants (firm &amp; rivals), at expense of customers &amp; suppliers</a:t>
            </a:r>
          </a:p>
          <a:p>
            <a:pPr lvl="1" eaLnBrk="1" hangingPunct="1">
              <a:spcBef>
                <a:spcPct val="0"/>
              </a:spcBef>
            </a:pPr>
            <a:endParaRPr lang="en-US" sz="2000" dirty="0" smtClean="0"/>
          </a:p>
          <a:p>
            <a:pPr lvl="1" eaLnBrk="1" hangingPunct="1">
              <a:spcBef>
                <a:spcPct val="0"/>
              </a:spcBef>
            </a:pPr>
            <a:endParaRPr lang="en-US" sz="2000" dirty="0" smtClean="0"/>
          </a:p>
          <a:p>
            <a:pPr lvl="1" eaLnBrk="1" hangingPunct="1">
              <a:spcBef>
                <a:spcPct val="0"/>
              </a:spcBef>
            </a:pPr>
            <a:endParaRPr lang="en-US" sz="1800" dirty="0" smtClean="0"/>
          </a:p>
          <a:p>
            <a:pPr lvl="1" eaLnBrk="1" hangingPunct="1">
              <a:spcBef>
                <a:spcPct val="0"/>
              </a:spcBef>
            </a:pPr>
            <a:endParaRPr lang="en-US" sz="1800" dirty="0" smtClean="0"/>
          </a:p>
          <a:p>
            <a:pPr lvl="1" eaLnBrk="1" hangingPunct="1">
              <a:spcBef>
                <a:spcPct val="0"/>
              </a:spcBef>
            </a:pPr>
            <a:r>
              <a:rPr lang="en-US" sz="2000" dirty="0" smtClean="0"/>
              <a:t>Strategic actions apply a firm’s strategic competences to</a:t>
            </a:r>
            <a:r>
              <a:rPr lang="en-US" sz="2000" dirty="0"/>
              <a:t> </a:t>
            </a:r>
            <a:r>
              <a:rPr lang="en-US" sz="2000" dirty="0" smtClean="0"/>
              <a:t>capture a larger part of the market’s portion of VP, at expense of rivals</a:t>
            </a:r>
          </a:p>
        </p:txBody>
      </p:sp>
      <p:graphicFrame>
        <p:nvGraphicFramePr>
          <p:cNvPr id="8" name="Group 3"/>
          <p:cNvGraphicFramePr>
            <a:graphicFrameLocks noGrp="1"/>
          </p:cNvGraphicFramePr>
          <p:nvPr>
            <p:ph sz="half" idx="2"/>
          </p:nvPr>
        </p:nvGraphicFramePr>
        <p:xfrm>
          <a:off x="107951" y="2971800"/>
          <a:ext cx="8883650" cy="984744"/>
        </p:xfrm>
        <a:graphic>
          <a:graphicData uri="http://schemas.openxmlformats.org/drawingml/2006/table">
            <a:tbl>
              <a:tblPr/>
              <a:tblGrid>
                <a:gridCol w="3016249"/>
                <a:gridCol w="1828800"/>
                <a:gridCol w="1295400"/>
                <a:gridCol w="1219200"/>
                <a:gridCol w="1524001"/>
              </a:tblGrid>
              <a:tr h="205671">
                <a:tc rowSpan="2">
                  <a:txBody>
                    <a:bodyPr/>
                    <a:lstStyle/>
                    <a:p>
                      <a:pPr marL="0" marR="0" lvl="0" indent="0" algn="ctr" defTabSz="914400" rtl="0" eaLnBrk="1" fontAlgn="base" latinLnBrk="0" hangingPunct="1">
                        <a:lnSpc>
                          <a:spcPct val="90000"/>
                        </a:lnSpc>
                        <a:spcBef>
                          <a:spcPts val="0"/>
                        </a:spcBef>
                        <a:spcAft>
                          <a:spcPct val="0"/>
                        </a:spcAft>
                        <a:buClr>
                          <a:schemeClr val="tx2"/>
                        </a:buClr>
                        <a:buSzPct val="70000"/>
                        <a:buFont typeface="Wingdings" pitchFamily="2" charset="2"/>
                        <a:buNone/>
                        <a:tabLst/>
                      </a:pP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Value pool</a:t>
                      </a:r>
                    </a:p>
                  </a:txBody>
                  <a:tcPr marL="91447" marR="91447" marT="45760" marB="457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4">
                  <a:txBody>
                    <a:bodyPr/>
                    <a:lstStyle/>
                    <a:p>
                      <a:pPr marL="0" marR="0" lvl="0" indent="0" algn="ctr" defTabSz="914400" rtl="0" eaLnBrk="1" fontAlgn="base" latinLnBrk="0" hangingPunct="1">
                        <a:lnSpc>
                          <a:spcPct val="90000"/>
                        </a:lnSpc>
                        <a:spcBef>
                          <a:spcPts val="0"/>
                        </a:spcBef>
                        <a:spcAft>
                          <a:spcPct val="0"/>
                        </a:spcAft>
                        <a:buClr>
                          <a:schemeClr val="tx2"/>
                        </a:buClr>
                        <a:buSzPct val="70000"/>
                        <a:buFont typeface="Wingdings" pitchFamily="2" charset="2"/>
                        <a:buNone/>
                        <a:tabLst/>
                        <a:defRPr/>
                      </a:pP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The strategic environment (competition)</a:t>
                      </a:r>
                    </a:p>
                  </a:txBody>
                  <a:tcPr marL="91447" marR="91447" marT="45760" marB="457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r>
              <a:tr h="203818">
                <a:tc v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ts val="0"/>
                        </a:spcBef>
                        <a:spcAft>
                          <a:spcPct val="0"/>
                        </a:spcAft>
                        <a:buClr>
                          <a:schemeClr val="tx2"/>
                        </a:buClr>
                        <a:buSzPct val="70000"/>
                        <a:buFont typeface="Wingdings" pitchFamily="2" charset="2"/>
                        <a:buNone/>
                        <a:tabLst/>
                        <a:defRPr/>
                      </a:pP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Substitution</a:t>
                      </a:r>
                    </a:p>
                  </a:txBody>
                  <a:tcPr marL="91447" marR="91447" marT="45760" marB="457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ts val="0"/>
                        </a:spcBef>
                        <a:spcAft>
                          <a:spcPct val="0"/>
                        </a:spcAft>
                        <a:buClr>
                          <a:schemeClr val="tx2"/>
                        </a:buClr>
                        <a:buSzPct val="70000"/>
                        <a:buFont typeface="Wingdings" pitchFamily="2" charset="2"/>
                        <a:buNone/>
                        <a:tabLst/>
                        <a:defRPr/>
                      </a:pP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Entry</a:t>
                      </a:r>
                    </a:p>
                  </a:txBody>
                  <a:tcPr marL="91447" marR="91447" marT="45760" marB="457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ts val="0"/>
                        </a:spcBef>
                        <a:spcAft>
                          <a:spcPct val="0"/>
                        </a:spcAft>
                        <a:buClr>
                          <a:schemeClr val="tx2"/>
                        </a:buClr>
                        <a:buSzPct val="70000"/>
                        <a:buFont typeface="Wingdings" pitchFamily="2" charset="2"/>
                        <a:buNone/>
                        <a:tabLst/>
                        <a:defRPr/>
                      </a:pP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Rivalry</a:t>
                      </a:r>
                    </a:p>
                  </a:txBody>
                  <a:tcPr marL="91447" marR="91447" marT="45760" marB="457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defRPr/>
                      </a:pP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Supply chain</a:t>
                      </a:r>
                    </a:p>
                  </a:txBody>
                  <a:tcPr marL="91447" marR="91447" marT="45760" marB="457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8999">
                <a:tc>
                  <a:txBody>
                    <a:bodyPr/>
                    <a:lstStyle/>
                    <a:p>
                      <a:pPr marL="0" marR="0" lvl="0" indent="0" algn="l" defTabSz="914400" rtl="0" eaLnBrk="1" fontAlgn="base" latinLnBrk="0" hangingPunct="1">
                        <a:lnSpc>
                          <a:spcPct val="90000"/>
                        </a:lnSpc>
                        <a:spcBef>
                          <a:spcPts val="0"/>
                        </a:spcBef>
                        <a:spcAft>
                          <a:spcPct val="0"/>
                        </a:spcAft>
                        <a:buClr>
                          <a:schemeClr val="tx2"/>
                        </a:buClr>
                        <a:buSzPct val="70000"/>
                        <a:buFont typeface="Wingdings" pitchFamily="2" charset="2"/>
                        <a:buNone/>
                        <a:tabLst/>
                      </a:pP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Total value created by biz activity</a:t>
                      </a:r>
                    </a:p>
                  </a:txBody>
                  <a:tcPr marL="91447" marR="91447" marT="45760" marB="457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4">
                  <a:txBody>
                    <a:bodyPr/>
                    <a:lstStyle/>
                    <a:p>
                      <a:pPr marL="0" marR="0" lvl="0" indent="0" algn="l" defTabSz="914400" rtl="0" eaLnBrk="1" fontAlgn="base" latinLnBrk="0" hangingPunct="1">
                        <a:lnSpc>
                          <a:spcPct val="90000"/>
                        </a:lnSpc>
                        <a:spcBef>
                          <a:spcPts val="0"/>
                        </a:spcBef>
                        <a:spcAft>
                          <a:spcPct val="0"/>
                        </a:spcAft>
                        <a:buClr>
                          <a:schemeClr val="tx2"/>
                        </a:buClr>
                        <a:buSzPct val="70000"/>
                        <a:buFont typeface="Wingdings" pitchFamily="2" charset="2"/>
                        <a:buNone/>
                        <a:tabLst/>
                        <a:defRPr/>
                      </a:pP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Allocates the value pool between markets</a:t>
                      </a:r>
                    </a:p>
                  </a:txBody>
                  <a:tcPr marL="91447" marR="91447" marT="45760" marB="457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defRPr/>
                      </a:pPr>
                      <a:endParaRPr kumimoji="0" lang="en-US" sz="8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8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bl>
          </a:graphicData>
        </a:graphic>
      </p:graphicFrame>
      <p:graphicFrame>
        <p:nvGraphicFramePr>
          <p:cNvPr id="9" name="Group 3"/>
          <p:cNvGraphicFramePr>
            <a:graphicFrameLocks/>
          </p:cNvGraphicFramePr>
          <p:nvPr>
            <p:extLst>
              <p:ext uri="{D42A27DB-BD31-4B8C-83A1-F6EECF244321}">
                <p14:modId xmlns:p14="http://schemas.microsoft.com/office/powerpoint/2010/main" val="489698093"/>
              </p:ext>
            </p:extLst>
          </p:nvPr>
        </p:nvGraphicFramePr>
        <p:xfrm>
          <a:off x="107951" y="4648200"/>
          <a:ext cx="8883649" cy="1434600"/>
        </p:xfrm>
        <a:graphic>
          <a:graphicData uri="http://schemas.openxmlformats.org/drawingml/2006/table">
            <a:tbl>
              <a:tblPr/>
              <a:tblGrid>
                <a:gridCol w="3016249"/>
                <a:gridCol w="1828800"/>
                <a:gridCol w="2105531"/>
                <a:gridCol w="1933069"/>
              </a:tblGrid>
              <a:tr h="338074">
                <a:tc>
                  <a:txBody>
                    <a:bodyPr/>
                    <a:lstStyle/>
                    <a:p>
                      <a:pPr marL="0" marR="0" lvl="0" indent="0" algn="ctr" defTabSz="914400" rtl="0" eaLnBrk="1" fontAlgn="base" latinLnBrk="0" hangingPunct="1">
                        <a:lnSpc>
                          <a:spcPct val="90000"/>
                        </a:lnSpc>
                        <a:spcBef>
                          <a:spcPts val="0"/>
                        </a:spcBef>
                        <a:spcAft>
                          <a:spcPct val="0"/>
                        </a:spcAft>
                        <a:buClr>
                          <a:schemeClr val="tx2"/>
                        </a:buClr>
                        <a:buSzPct val="70000"/>
                        <a:buFont typeface="Wingdings" pitchFamily="2" charset="2"/>
                        <a:buNone/>
                        <a:tabLst/>
                      </a:pP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Strategic traits</a:t>
                      </a:r>
                    </a:p>
                  </a:txBody>
                  <a:tcPr marL="91446" marR="91446" marT="45594" marB="455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ts val="0"/>
                        </a:spcBef>
                        <a:spcAft>
                          <a:spcPct val="0"/>
                        </a:spcAft>
                        <a:buClr>
                          <a:schemeClr val="tx2"/>
                        </a:buClr>
                        <a:buSzPct val="70000"/>
                        <a:buFont typeface="Wingdings" pitchFamily="2" charset="2"/>
                        <a:buNone/>
                        <a:tabLst/>
                        <a:defRPr/>
                      </a:pP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Strategic actions</a:t>
                      </a:r>
                    </a:p>
                  </a:txBody>
                  <a:tcPr marL="91446" marR="91446" marT="45594" marB="455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310642">
                <a:tc>
                  <a:txBody>
                    <a:bodyPr/>
                    <a:lstStyle/>
                    <a:p>
                      <a:pPr marL="0" marR="0" lvl="0" indent="0" algn="l" defTabSz="914400" rtl="0" eaLnBrk="1" fontAlgn="base" latinLnBrk="0" hangingPunct="1">
                        <a:lnSpc>
                          <a:spcPct val="90000"/>
                        </a:lnSpc>
                        <a:spcBef>
                          <a:spcPts val="0"/>
                        </a:spcBef>
                        <a:spcAft>
                          <a:spcPct val="0"/>
                        </a:spcAft>
                        <a:buClr>
                          <a:schemeClr val="tx2"/>
                        </a:buClr>
                        <a:buSzPct val="70000"/>
                        <a:buFont typeface="Wingdings" pitchFamily="2" charset="2"/>
                        <a:buNone/>
                        <a:tabLst/>
                      </a:pP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Strategic competences (VRIO)</a:t>
                      </a:r>
                    </a:p>
                  </a:txBody>
                  <a:tcPr marL="91446" marR="91446" marT="45594" marB="455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ts val="0"/>
                        </a:spcBef>
                        <a:spcAft>
                          <a:spcPct val="0"/>
                        </a:spcAft>
                        <a:buClr>
                          <a:schemeClr val="tx2"/>
                        </a:buClr>
                        <a:buSzPct val="70000"/>
                        <a:buFont typeface="Wingdings" pitchFamily="2" charset="2"/>
                        <a:buNone/>
                        <a:tabLst/>
                      </a:pP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Differentiation</a:t>
                      </a:r>
                    </a:p>
                  </a:txBody>
                  <a:tcPr marL="91446" marR="91446" marT="45594" marB="455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ts val="0"/>
                        </a:spcBef>
                        <a:spcAft>
                          <a:spcPct val="0"/>
                        </a:spcAft>
                        <a:buClr>
                          <a:schemeClr val="tx2"/>
                        </a:buClr>
                        <a:buSzPct val="70000"/>
                        <a:buFont typeface="Wingdings" pitchFamily="2" charset="2"/>
                        <a:buNone/>
                        <a:tabLst/>
                        <a:defRPr/>
                      </a:pP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Coordination</a:t>
                      </a:r>
                    </a:p>
                  </a:txBody>
                  <a:tcPr marL="91446" marR="91446" marT="45594" marB="455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ts val="0"/>
                        </a:spcBef>
                        <a:spcAft>
                          <a:spcPct val="0"/>
                        </a:spcAft>
                        <a:buClr>
                          <a:schemeClr val="tx2"/>
                        </a:buClr>
                        <a:buSzPct val="70000"/>
                        <a:buFont typeface="Wingdings" pitchFamily="2" charset="2"/>
                        <a:buNone/>
                        <a:tabLst/>
                        <a:defRPr/>
                      </a:pP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Confrontation</a:t>
                      </a:r>
                    </a:p>
                  </a:txBody>
                  <a:tcPr marL="91446" marR="91446" marT="45594" marB="455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0642">
                <a:tc>
                  <a:txBody>
                    <a:bodyPr/>
                    <a:lstStyle/>
                    <a:p>
                      <a:pPr marL="0" marR="0" lvl="0" indent="0" algn="l" defTabSz="914400" rtl="0" eaLnBrk="1" fontAlgn="base" latinLnBrk="0" hangingPunct="1">
                        <a:lnSpc>
                          <a:spcPct val="90000"/>
                        </a:lnSpc>
                        <a:spcBef>
                          <a:spcPts val="0"/>
                        </a:spcBef>
                        <a:spcAft>
                          <a:spcPct val="0"/>
                        </a:spcAft>
                        <a:buClr>
                          <a:schemeClr val="tx2"/>
                        </a:buClr>
                        <a:buSzPct val="70000"/>
                        <a:buFont typeface="Wingdings" pitchFamily="2" charset="2"/>
                        <a:buNone/>
                        <a:tabLst/>
                      </a:pP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Strategic rigidities</a:t>
                      </a:r>
                    </a:p>
                  </a:txBody>
                  <a:tcPr marL="91446" marR="91446" marT="45594" marB="455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l" defTabSz="914400" rtl="0" eaLnBrk="1" fontAlgn="base" latinLnBrk="0" hangingPunct="1">
                        <a:lnSpc>
                          <a:spcPct val="90000"/>
                        </a:lnSpc>
                        <a:spcBef>
                          <a:spcPts val="0"/>
                        </a:spcBef>
                        <a:spcAft>
                          <a:spcPct val="0"/>
                        </a:spcAft>
                        <a:buClr>
                          <a:schemeClr val="tx2"/>
                        </a:buClr>
                        <a:buSzPct val="70000"/>
                        <a:buFont typeface="Wingdings" pitchFamily="2" charset="2"/>
                        <a:buNone/>
                        <a:tabLst/>
                        <a:defRPr/>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Does rigidity: (1) prevent firm from exploiting a strategy?</a:t>
                      </a:r>
                      <a:b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b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(2) allow rivals to exploit a strategy?</a:t>
                      </a:r>
                    </a:p>
                  </a:txBody>
                  <a:tcPr marL="91446" marR="91446" marT="45594" marB="455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310642">
                <a:tc>
                  <a:txBody>
                    <a:bodyPr/>
                    <a:lstStyle/>
                    <a:p>
                      <a:pPr marL="0" marR="0" lvl="0" indent="0" algn="l" defTabSz="914400" rtl="0" eaLnBrk="1" fontAlgn="base" latinLnBrk="0" hangingPunct="1">
                        <a:lnSpc>
                          <a:spcPct val="90000"/>
                        </a:lnSpc>
                        <a:spcBef>
                          <a:spcPts val="0"/>
                        </a:spcBef>
                        <a:spcAft>
                          <a:spcPct val="0"/>
                        </a:spcAft>
                        <a:buClr>
                          <a:schemeClr val="tx2"/>
                        </a:buClr>
                        <a:buSzPct val="70000"/>
                        <a:buFont typeface="Wingdings" pitchFamily="2" charset="2"/>
                        <a:buNone/>
                        <a:tabLst/>
                      </a:pP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46" marR="91446" marT="45594" marB="455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ts val="0"/>
                        </a:spcBef>
                        <a:spcAft>
                          <a:spcPct val="0"/>
                        </a:spcAft>
                        <a:buClr>
                          <a:schemeClr val="tx2"/>
                        </a:buClr>
                        <a:buSzPct val="70000"/>
                        <a:buFont typeface="Wingdings" pitchFamily="2" charset="2"/>
                        <a:buNone/>
                        <a:tabLst/>
                        <a:defRPr/>
                      </a:pP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Reform (modifying strategic traits)</a:t>
                      </a:r>
                    </a:p>
                  </a:txBody>
                  <a:tcPr marL="91446" marR="91446" marT="45594" marB="455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r>
            </a:tbl>
          </a:graphicData>
        </a:graphic>
      </p:graphicFrame>
      <p:sp>
        <p:nvSpPr>
          <p:cNvPr id="16433" name="Rectangle 2"/>
          <p:cNvSpPr>
            <a:spLocks noGrp="1" noChangeArrowheads="1"/>
          </p:cNvSpPr>
          <p:nvPr>
            <p:ph type="title"/>
          </p:nvPr>
        </p:nvSpPr>
        <p:spPr>
          <a:xfrm>
            <a:off x="0" y="0"/>
            <a:ext cx="9144000" cy="1295400"/>
          </a:xfrm>
        </p:spPr>
        <p:txBody>
          <a:bodyPr/>
          <a:lstStyle/>
          <a:p>
            <a:pPr eaLnBrk="1" hangingPunct="1"/>
            <a:r>
              <a:rPr lang="en-US" dirty="0" smtClean="0"/>
              <a:t>From traits to actions</a:t>
            </a:r>
            <a:br>
              <a:rPr lang="en-US" dirty="0" smtClean="0"/>
            </a:br>
            <a:r>
              <a:rPr lang="en-US" sz="3500" dirty="0" smtClean="0"/>
              <a:t>Where do they fit in?</a:t>
            </a:r>
          </a:p>
        </p:txBody>
      </p:sp>
      <p:sp>
        <p:nvSpPr>
          <p:cNvPr id="10" name="Slide Number Placeholder 9"/>
          <p:cNvSpPr>
            <a:spLocks noGrp="1"/>
          </p:cNvSpPr>
          <p:nvPr>
            <p:ph type="sldNum" sz="quarter" idx="11"/>
          </p:nvPr>
        </p:nvSpPr>
        <p:spPr/>
        <p:txBody>
          <a:bodyPr/>
          <a:lstStyle/>
          <a:p>
            <a:pPr>
              <a:defRPr/>
            </a:pPr>
            <a:fld id="{E1684C73-3735-48E0-945A-50BB04DFD6E9}" type="slidenum">
              <a:rPr lang="en-US" altLang="en-US" smtClean="0"/>
              <a:pPr>
                <a:defRPr/>
              </a:pPr>
              <a:t>21</a:t>
            </a:fld>
            <a:endParaRPr lang="en-US" altLang="en-US"/>
          </a:p>
        </p:txBody>
      </p:sp>
      <p:sp>
        <p:nvSpPr>
          <p:cNvPr id="11" name="Footer Placeholder 10"/>
          <p:cNvSpPr>
            <a:spLocks noGrp="1"/>
          </p:cNvSpPr>
          <p:nvPr>
            <p:ph type="ftr" sz="quarter" idx="10"/>
          </p:nvPr>
        </p:nvSpPr>
        <p:spPr/>
        <p:txBody>
          <a:bodyPr/>
          <a:lstStyle/>
          <a:p>
            <a:pPr>
              <a:defRPr/>
            </a:pPr>
            <a:r>
              <a:rPr lang="en-US" altLang="en-US"/>
              <a:t>© Amitai Aviram.  All rights reserved.</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idx="4294967295"/>
          </p:nvPr>
        </p:nvSpPr>
        <p:spPr/>
        <p:txBody>
          <a:bodyPr/>
          <a:lstStyle/>
          <a:p>
            <a:pPr eaLnBrk="1" hangingPunct="1"/>
            <a:r>
              <a:rPr lang="en-US" dirty="0" smtClean="0"/>
              <a:t>From traits to actions</a:t>
            </a:r>
            <a:br>
              <a:rPr lang="en-US" dirty="0" smtClean="0"/>
            </a:br>
            <a:r>
              <a:rPr lang="en-US" sz="3500" dirty="0" smtClean="0"/>
              <a:t>Means of acting strategically</a:t>
            </a:r>
            <a:endParaRPr lang="en-US" sz="3400" dirty="0" smtClean="0"/>
          </a:p>
        </p:txBody>
      </p:sp>
      <p:sp>
        <p:nvSpPr>
          <p:cNvPr id="17411" name="Rectangle 3"/>
          <p:cNvSpPr>
            <a:spLocks noGrp="1" noChangeArrowheads="1"/>
          </p:cNvSpPr>
          <p:nvPr>
            <p:ph type="body" idx="4294967295"/>
          </p:nvPr>
        </p:nvSpPr>
        <p:spPr>
          <a:xfrm>
            <a:off x="0" y="1447800"/>
            <a:ext cx="9144000" cy="5181600"/>
          </a:xfrm>
        </p:spPr>
        <p:txBody>
          <a:bodyPr/>
          <a:lstStyle/>
          <a:p>
            <a:pPr eaLnBrk="1" hangingPunct="1">
              <a:spcBef>
                <a:spcPct val="0"/>
              </a:spcBef>
            </a:pPr>
            <a:r>
              <a:rPr lang="en-US" sz="2400" dirty="0" smtClean="0"/>
              <a:t>Unilateral actions: actions conducted within the firm (not with rivals or government)</a:t>
            </a:r>
          </a:p>
          <a:p>
            <a:pPr lvl="1" eaLnBrk="1" hangingPunct="1">
              <a:spcBef>
                <a:spcPct val="0"/>
              </a:spcBef>
            </a:pPr>
            <a:r>
              <a:rPr lang="en-US" sz="2000" dirty="0" smtClean="0"/>
              <a:t>E.g. (1): firm creates BTE by increasing it’s capacity &amp; reaching MES</a:t>
            </a:r>
          </a:p>
          <a:p>
            <a:pPr lvl="1" eaLnBrk="1" hangingPunct="1">
              <a:spcBef>
                <a:spcPct val="0"/>
              </a:spcBef>
            </a:pPr>
            <a:r>
              <a:rPr lang="en-US" sz="2000" dirty="0" smtClean="0"/>
              <a:t>E.g. (2): firm reduces costs/increases value through proprietary R&amp;D</a:t>
            </a:r>
          </a:p>
          <a:p>
            <a:pPr eaLnBrk="1" hangingPunct="1">
              <a:spcBef>
                <a:spcPct val="0"/>
              </a:spcBef>
            </a:pPr>
            <a:r>
              <a:rPr lang="en-US" sz="2400" dirty="0" smtClean="0"/>
              <a:t>Coordinated actions: actions that synchronize between the firm &amp; other players (rivals, suppliers, customers)</a:t>
            </a:r>
          </a:p>
          <a:p>
            <a:pPr lvl="1" eaLnBrk="1" hangingPunct="1">
              <a:spcBef>
                <a:spcPct val="0"/>
              </a:spcBef>
            </a:pPr>
            <a:r>
              <a:rPr lang="en-US" sz="2000" dirty="0" smtClean="0"/>
              <a:t>E.g. (1): firm agrees with rivals not to enter each other’s market segments</a:t>
            </a:r>
          </a:p>
          <a:p>
            <a:pPr lvl="1" eaLnBrk="1" hangingPunct="1">
              <a:spcBef>
                <a:spcPct val="0"/>
              </a:spcBef>
            </a:pPr>
            <a:r>
              <a:rPr lang="en-US" sz="2000" dirty="0" smtClean="0"/>
              <a:t>E.g. (2): firm agrees with rivals to have a joint venture for R&amp;D</a:t>
            </a:r>
          </a:p>
          <a:p>
            <a:pPr eaLnBrk="1" hangingPunct="1">
              <a:spcBef>
                <a:spcPct val="0"/>
              </a:spcBef>
            </a:pPr>
            <a:r>
              <a:rPr lang="en-US" sz="2400" dirty="0" smtClean="0"/>
              <a:t>Regulatory actions: actions that involve the government in the competitive environment</a:t>
            </a:r>
          </a:p>
          <a:p>
            <a:pPr lvl="1" eaLnBrk="1" hangingPunct="1">
              <a:spcBef>
                <a:spcPct val="0"/>
              </a:spcBef>
            </a:pPr>
            <a:r>
              <a:rPr lang="en-US" sz="2000" dirty="0" smtClean="0"/>
              <a:t>E.g., firm gets a patent or lobbies for regulation that creates BTE for rivals</a:t>
            </a:r>
          </a:p>
          <a:p>
            <a:pPr lvl="1" eaLnBrk="1" hangingPunct="1">
              <a:spcBef>
                <a:spcPct val="0"/>
              </a:spcBef>
            </a:pPr>
            <a:r>
              <a:rPr lang="en-US" sz="2000" dirty="0" smtClean="0"/>
              <a:t>E.g. (2): firm gets a grant for research (or has a government entity conduct and share research) that increases firm’s VP</a:t>
            </a:r>
          </a:p>
        </p:txBody>
      </p:sp>
      <p:sp>
        <p:nvSpPr>
          <p:cNvPr id="6" name="Slide Number Placeholder 5"/>
          <p:cNvSpPr>
            <a:spLocks noGrp="1"/>
          </p:cNvSpPr>
          <p:nvPr>
            <p:ph type="sldNum" sz="quarter" idx="11"/>
          </p:nvPr>
        </p:nvSpPr>
        <p:spPr/>
        <p:txBody>
          <a:bodyPr/>
          <a:lstStyle/>
          <a:p>
            <a:pPr>
              <a:defRPr/>
            </a:pPr>
            <a:fld id="{CC1206B6-D00D-453C-8EC9-3BCC6F90C8D1}" type="slidenum">
              <a:rPr lang="en-US" smtClean="0"/>
              <a:pPr>
                <a:defRPr/>
              </a:pPr>
              <a:t>22</a:t>
            </a:fld>
            <a:endParaRPr lang="en-US"/>
          </a:p>
        </p:txBody>
      </p:sp>
      <p:sp>
        <p:nvSpPr>
          <p:cNvPr id="7" name="Footer Placeholder 6"/>
          <p:cNvSpPr>
            <a:spLocks noGrp="1"/>
          </p:cNvSpPr>
          <p:nvPr>
            <p:ph type="ftr" sz="quarter" idx="10"/>
          </p:nvPr>
        </p:nvSpPr>
        <p:spPr/>
        <p:txBody>
          <a:bodyPr/>
          <a:lstStyle/>
          <a:p>
            <a:pPr>
              <a:defRPr/>
            </a:pPr>
            <a:r>
              <a:rPr lang="en-US" smtClean="0"/>
              <a:t>© Amitai Aviram.  All rights reserved.</a:t>
            </a:r>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p:cNvSpPr>
            <a:spLocks noGrp="1" noChangeArrowheads="1"/>
          </p:cNvSpPr>
          <p:nvPr>
            <p:ph type="body" idx="1"/>
          </p:nvPr>
        </p:nvSpPr>
        <p:spPr>
          <a:xfrm>
            <a:off x="0" y="1447800"/>
            <a:ext cx="9144000" cy="5181600"/>
          </a:xfrm>
        </p:spPr>
        <p:txBody>
          <a:bodyPr/>
          <a:lstStyle/>
          <a:p>
            <a:pPr marL="514350" indent="-514350" eaLnBrk="1" hangingPunct="1">
              <a:spcBef>
                <a:spcPct val="0"/>
              </a:spcBef>
              <a:buFont typeface="+mj-lt"/>
              <a:buAutoNum type="alphaLcParenR"/>
            </a:pPr>
            <a:r>
              <a:rPr lang="en-US" altLang="en-US" sz="2800" dirty="0" smtClean="0"/>
              <a:t>Strategic traits</a:t>
            </a:r>
          </a:p>
          <a:p>
            <a:pPr marL="514350" indent="-514350" eaLnBrk="1" hangingPunct="1">
              <a:spcBef>
                <a:spcPct val="0"/>
              </a:spcBef>
              <a:buFont typeface="Calibri" pitchFamily="34" charset="0"/>
              <a:buAutoNum type="alphaLcParenR"/>
            </a:pPr>
            <a:r>
              <a:rPr lang="en-US" altLang="en-US" sz="2800" dirty="0" smtClean="0">
                <a:solidFill>
                  <a:srgbClr val="0070C0"/>
                </a:solidFill>
              </a:rPr>
              <a:t>Differentiation</a:t>
            </a:r>
          </a:p>
          <a:p>
            <a:pPr marL="514350" indent="-514350" eaLnBrk="1" hangingPunct="1">
              <a:spcBef>
                <a:spcPct val="0"/>
              </a:spcBef>
              <a:buFont typeface="Calibri" pitchFamily="34" charset="0"/>
              <a:buAutoNum type="alphaLcParenR"/>
            </a:pPr>
            <a:r>
              <a:rPr lang="en-US" altLang="en-US" sz="2800" dirty="0" smtClean="0"/>
              <a:t>Coordination</a:t>
            </a:r>
          </a:p>
          <a:p>
            <a:pPr marL="514350" indent="-514350" eaLnBrk="1" hangingPunct="1">
              <a:spcBef>
                <a:spcPct val="0"/>
              </a:spcBef>
              <a:buFont typeface="Calibri" pitchFamily="34" charset="0"/>
              <a:buAutoNum type="alphaLcParenR"/>
            </a:pPr>
            <a:r>
              <a:rPr lang="en-US" altLang="en-US" sz="2800" dirty="0" smtClean="0"/>
              <a:t>Confrontation</a:t>
            </a:r>
          </a:p>
          <a:p>
            <a:pPr marL="514350" indent="-514350" eaLnBrk="1" hangingPunct="1">
              <a:spcBef>
                <a:spcPct val="0"/>
              </a:spcBef>
              <a:buFont typeface="Calibri" pitchFamily="34" charset="0"/>
              <a:buAutoNum type="alphaLcParenR"/>
            </a:pPr>
            <a:r>
              <a:rPr lang="en-US" altLang="en-US" sz="2800" dirty="0" smtClean="0"/>
              <a:t>Review</a:t>
            </a:r>
          </a:p>
        </p:txBody>
      </p:sp>
      <p:sp>
        <p:nvSpPr>
          <p:cNvPr id="2" name="Footer Placeholder 1"/>
          <p:cNvSpPr>
            <a:spLocks noGrp="1"/>
          </p:cNvSpPr>
          <p:nvPr>
            <p:ph type="ftr" sz="quarter" idx="10"/>
          </p:nvPr>
        </p:nvSpPr>
        <p:spPr/>
        <p:txBody>
          <a:bodyPr/>
          <a:lstStyle/>
          <a:p>
            <a:pPr>
              <a:defRPr/>
            </a:pPr>
            <a:r>
              <a:rPr lang="en-US"/>
              <a:t>© Amitai Aviram.  All rights reserved.</a:t>
            </a:r>
            <a:endParaRPr lang="en-US" dirty="0"/>
          </a:p>
        </p:txBody>
      </p:sp>
      <p:sp>
        <p:nvSpPr>
          <p:cNvPr id="3" name="Slide Number Placeholder 2"/>
          <p:cNvSpPr>
            <a:spLocks noGrp="1"/>
          </p:cNvSpPr>
          <p:nvPr>
            <p:ph type="sldNum" sz="quarter" idx="11"/>
          </p:nvPr>
        </p:nvSpPr>
        <p:spPr/>
        <p:txBody>
          <a:bodyPr/>
          <a:lstStyle/>
          <a:p>
            <a:pPr>
              <a:defRPr/>
            </a:pPr>
            <a:fld id="{A5D8B36D-10DA-4DD2-B076-828FB3F73D3B}" type="slidenum">
              <a:rPr lang="en-US"/>
              <a:pPr>
                <a:defRPr/>
              </a:pPr>
              <a:t>23</a:t>
            </a:fld>
            <a:endParaRPr lang="en-US" dirty="0"/>
          </a:p>
        </p:txBody>
      </p:sp>
      <p:pic>
        <p:nvPicPr>
          <p:cNvPr id="30726" name="Picture 2"/>
          <p:cNvPicPr>
            <a:picLocks noChangeAspect="1" noChangeArrowheads="1"/>
          </p:cNvPicPr>
          <p:nvPr/>
        </p:nvPicPr>
        <p:blipFill>
          <a:blip r:embed="rId2" cstate="print"/>
          <a:srcRect/>
          <a:stretch>
            <a:fillRect/>
          </a:stretch>
        </p:blipFill>
        <p:spPr bwMode="auto">
          <a:xfrm>
            <a:off x="4500563" y="1524000"/>
            <a:ext cx="4567237" cy="2649538"/>
          </a:xfrm>
          <a:prstGeom prst="rect">
            <a:avLst/>
          </a:prstGeom>
          <a:noFill/>
          <a:ln w="9525">
            <a:noFill/>
            <a:miter lim="800000"/>
            <a:headEnd/>
            <a:tailEnd/>
          </a:ln>
        </p:spPr>
      </p:pic>
      <p:sp>
        <p:nvSpPr>
          <p:cNvPr id="8" name="Rectangle 2"/>
          <p:cNvSpPr>
            <a:spLocks noGrp="1" noChangeArrowheads="1"/>
          </p:cNvSpPr>
          <p:nvPr>
            <p:ph type="title"/>
          </p:nvPr>
        </p:nvSpPr>
        <p:spPr>
          <a:xfrm>
            <a:off x="0" y="0"/>
            <a:ext cx="9144000" cy="1295400"/>
          </a:xfrm>
        </p:spPr>
        <p:txBody>
          <a:bodyPr/>
          <a:lstStyle/>
          <a:p>
            <a:pPr eaLnBrk="1" hangingPunct="1"/>
            <a:r>
              <a:rPr lang="en-US" altLang="en-US" dirty="0" smtClean="0"/>
              <a:t>The individual firm (strategic actions)</a:t>
            </a:r>
            <a:br>
              <a:rPr lang="en-US" altLang="en-US" dirty="0" smtClean="0"/>
            </a:br>
            <a:r>
              <a:rPr lang="en-US" altLang="en-US" sz="3500" dirty="0" smtClean="0"/>
              <a:t>Overview of Chapter 3</a:t>
            </a:r>
            <a:endParaRPr lang="en-US" altLang="en-US" dirty="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idx="4294967295"/>
          </p:nvPr>
        </p:nvSpPr>
        <p:spPr/>
        <p:txBody>
          <a:bodyPr/>
          <a:lstStyle/>
          <a:p>
            <a:pPr eaLnBrk="1" hangingPunct="1"/>
            <a:r>
              <a:rPr lang="en-US" smtClean="0"/>
              <a:t>Differentiation</a:t>
            </a:r>
            <a:r>
              <a:rPr lang="en-US" sz="3500" smtClean="0"/>
              <a:t/>
            </a:r>
            <a:br>
              <a:rPr lang="en-US" sz="3500" smtClean="0"/>
            </a:br>
            <a:r>
              <a:rPr lang="en-US" sz="3500" smtClean="0"/>
              <a:t>What is it?</a:t>
            </a:r>
          </a:p>
        </p:txBody>
      </p:sp>
      <p:sp>
        <p:nvSpPr>
          <p:cNvPr id="31747" name="Rectangle 3"/>
          <p:cNvSpPr>
            <a:spLocks noGrp="1" noChangeArrowheads="1"/>
          </p:cNvSpPr>
          <p:nvPr>
            <p:ph type="body" idx="4294967295"/>
          </p:nvPr>
        </p:nvSpPr>
        <p:spPr>
          <a:xfrm>
            <a:off x="0" y="1447800"/>
            <a:ext cx="9144000" cy="5181600"/>
          </a:xfrm>
        </p:spPr>
        <p:txBody>
          <a:bodyPr/>
          <a:lstStyle/>
          <a:p>
            <a:pPr eaLnBrk="1" hangingPunct="1">
              <a:spcBef>
                <a:spcPct val="0"/>
              </a:spcBef>
            </a:pPr>
            <a:r>
              <a:rPr lang="en-US" sz="2400" dirty="0" smtClean="0"/>
              <a:t>Differentiation is a process that reduces substitution between your product and rivals’ products</a:t>
            </a:r>
          </a:p>
          <a:p>
            <a:pPr lvl="1" eaLnBrk="1" hangingPunct="1">
              <a:spcBef>
                <a:spcPct val="0"/>
              </a:spcBef>
            </a:pPr>
            <a:r>
              <a:rPr lang="en-US" sz="2000" dirty="0" smtClean="0"/>
              <a:t>Differentiation matches a market’s basis of competition with a firm’s strategic competences</a:t>
            </a:r>
          </a:p>
          <a:p>
            <a:pPr eaLnBrk="1" hangingPunct="1">
              <a:spcBef>
                <a:spcPct val="0"/>
              </a:spcBef>
            </a:pPr>
            <a:r>
              <a:rPr lang="en-US" sz="2400" dirty="0" smtClean="0"/>
              <a:t>Sometimes differentiation is called “positioning”</a:t>
            </a:r>
          </a:p>
          <a:p>
            <a:pPr lvl="1" eaLnBrk="1" hangingPunct="1">
              <a:spcBef>
                <a:spcPct val="0"/>
              </a:spcBef>
            </a:pPr>
            <a:r>
              <a:rPr lang="en-US" sz="2000" dirty="0" smtClean="0"/>
              <a:t>I don’t use this name because it may create confusion with Porter’s concept of “position”, which is a focus of a firm’s business activities – the result of a strategic analysis (which is then implemented by creating a fit)</a:t>
            </a:r>
          </a:p>
          <a:p>
            <a:pPr lvl="2" eaLnBrk="1" hangingPunct="1">
              <a:spcBef>
                <a:spcPct val="0"/>
              </a:spcBef>
            </a:pPr>
            <a:r>
              <a:rPr lang="en-US" sz="1900" dirty="0" smtClean="0"/>
              <a:t>Differentiation is an important part of creating a position, but other things may dictate a position (e.g., market’s expected sales growth or margins, high BTE)</a:t>
            </a:r>
          </a:p>
          <a:p>
            <a:pPr eaLnBrk="1" hangingPunct="1">
              <a:spcBef>
                <a:spcPct val="0"/>
              </a:spcBef>
            </a:pPr>
            <a:r>
              <a:rPr lang="en-US" sz="2400" dirty="0" smtClean="0"/>
              <a:t>Porter calls this “generic strategies”</a:t>
            </a:r>
          </a:p>
          <a:p>
            <a:pPr lvl="1" eaLnBrk="1" hangingPunct="1">
              <a:spcBef>
                <a:spcPct val="0"/>
              </a:spcBef>
            </a:pPr>
            <a:r>
              <a:rPr lang="en-US" sz="2000" dirty="0" smtClean="0"/>
              <a:t>For Porter, “differentiation” is one of three generic strategies (cost leadership &amp; focus are the other two). But all generic strategies differentiate on some basis of competition (price is one of them) – so why distinguish?</a:t>
            </a:r>
          </a:p>
        </p:txBody>
      </p:sp>
      <p:sp>
        <p:nvSpPr>
          <p:cNvPr id="6" name="Slide Number Placeholder 5"/>
          <p:cNvSpPr>
            <a:spLocks noGrp="1"/>
          </p:cNvSpPr>
          <p:nvPr>
            <p:ph type="sldNum" sz="quarter" idx="11"/>
          </p:nvPr>
        </p:nvSpPr>
        <p:spPr/>
        <p:txBody>
          <a:bodyPr/>
          <a:lstStyle/>
          <a:p>
            <a:pPr>
              <a:defRPr/>
            </a:pPr>
            <a:fld id="{5C113A7A-8DCA-404D-B194-BC57494AD95D}" type="slidenum">
              <a:rPr lang="en-US" smtClean="0"/>
              <a:pPr>
                <a:defRPr/>
              </a:pPr>
              <a:t>24</a:t>
            </a:fld>
            <a:endParaRPr lang="en-US"/>
          </a:p>
        </p:txBody>
      </p:sp>
      <p:sp>
        <p:nvSpPr>
          <p:cNvPr id="7" name="Footer Placeholder 6"/>
          <p:cNvSpPr>
            <a:spLocks noGrp="1"/>
          </p:cNvSpPr>
          <p:nvPr>
            <p:ph type="ftr" sz="quarter" idx="10"/>
          </p:nvPr>
        </p:nvSpPr>
        <p:spPr/>
        <p:txBody>
          <a:bodyPr/>
          <a:lstStyle/>
          <a:p>
            <a:pPr>
              <a:defRPr/>
            </a:pPr>
            <a:r>
              <a:rPr lang="en-US" smtClean="0"/>
              <a:t>© Amitai Aviram.  All rights reserved.</a:t>
            </a:r>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idx="4294967295"/>
          </p:nvPr>
        </p:nvSpPr>
        <p:spPr/>
        <p:txBody>
          <a:bodyPr/>
          <a:lstStyle/>
          <a:p>
            <a:pPr eaLnBrk="1" hangingPunct="1"/>
            <a:r>
              <a:rPr lang="en-US" smtClean="0"/>
              <a:t>Differentiation</a:t>
            </a:r>
            <a:r>
              <a:rPr lang="en-US" sz="3500" smtClean="0"/>
              <a:t/>
            </a:r>
            <a:br>
              <a:rPr lang="en-US" sz="3500" smtClean="0"/>
            </a:br>
            <a:r>
              <a:rPr lang="en-US" sz="3500" smtClean="0"/>
              <a:t>How to differentiate?</a:t>
            </a:r>
          </a:p>
        </p:txBody>
      </p:sp>
      <p:sp>
        <p:nvSpPr>
          <p:cNvPr id="32771" name="Rectangle 3"/>
          <p:cNvSpPr>
            <a:spLocks noGrp="1" noChangeArrowheads="1"/>
          </p:cNvSpPr>
          <p:nvPr>
            <p:ph type="body" idx="4294967295"/>
          </p:nvPr>
        </p:nvSpPr>
        <p:spPr>
          <a:xfrm>
            <a:off x="0" y="1447800"/>
            <a:ext cx="9144000" cy="5181600"/>
          </a:xfrm>
        </p:spPr>
        <p:txBody>
          <a:bodyPr/>
          <a:lstStyle/>
          <a:p>
            <a:pPr eaLnBrk="1" hangingPunct="1">
              <a:spcBef>
                <a:spcPct val="0"/>
              </a:spcBef>
            </a:pPr>
            <a:r>
              <a:rPr lang="en-US" sz="2400" dirty="0" smtClean="0"/>
              <a:t>Firm differentiates by using strategic competences to offer a better response than rivals to a basis of competition in a market</a:t>
            </a:r>
          </a:p>
          <a:p>
            <a:pPr lvl="1" eaLnBrk="1" hangingPunct="1">
              <a:spcBef>
                <a:spcPct val="0"/>
              </a:spcBef>
            </a:pPr>
            <a:r>
              <a:rPr lang="en-US" sz="2000" dirty="0" smtClean="0"/>
              <a:t>Identify bases of competition; your &amp; rivals’ strategic traits</a:t>
            </a:r>
          </a:p>
          <a:p>
            <a:pPr lvl="1" eaLnBrk="1" hangingPunct="1">
              <a:spcBef>
                <a:spcPct val="0"/>
              </a:spcBef>
            </a:pPr>
            <a:r>
              <a:rPr lang="en-US" sz="2000" dirty="0" smtClean="0"/>
              <a:t>Market-wide scope</a:t>
            </a:r>
          </a:p>
          <a:p>
            <a:pPr lvl="2" eaLnBrk="1" hangingPunct="1">
              <a:spcBef>
                <a:spcPct val="0"/>
              </a:spcBef>
            </a:pPr>
            <a:r>
              <a:rPr lang="en-US" sz="2000" dirty="0" smtClean="0"/>
              <a:t>Do your strategic competences (vs. rivals’ strategic rigidities) allow you to provide a better response to an important basis of competition?</a:t>
            </a:r>
          </a:p>
          <a:p>
            <a:pPr lvl="3" eaLnBrk="1" hangingPunct="1">
              <a:spcBef>
                <a:spcPct val="0"/>
              </a:spcBef>
            </a:pPr>
            <a:r>
              <a:rPr lang="en-US" sz="1900" dirty="0" smtClean="0"/>
              <a:t>E.g., lowest price; valued feature; best service; highest reliability</a:t>
            </a:r>
          </a:p>
          <a:p>
            <a:pPr lvl="1" eaLnBrk="1" hangingPunct="1">
              <a:spcBef>
                <a:spcPct val="0"/>
              </a:spcBef>
            </a:pPr>
            <a:r>
              <a:rPr lang="en-US" sz="2000" dirty="0" smtClean="0"/>
              <a:t>Focused scope</a:t>
            </a:r>
          </a:p>
          <a:p>
            <a:pPr lvl="2" eaLnBrk="1" hangingPunct="1">
              <a:spcBef>
                <a:spcPct val="0"/>
              </a:spcBef>
            </a:pPr>
            <a:r>
              <a:rPr lang="en-US" sz="2000" dirty="0" smtClean="0"/>
              <a:t>Do market-wide leaders over-serve / under-serve particular segments?</a:t>
            </a:r>
          </a:p>
          <a:p>
            <a:pPr lvl="2" eaLnBrk="1" hangingPunct="1">
              <a:spcBef>
                <a:spcPct val="0"/>
              </a:spcBef>
            </a:pPr>
            <a:r>
              <a:rPr lang="en-US" sz="2000" dirty="0" smtClean="0"/>
              <a:t>Do your strategic competences (vs. rivals’ strategic rigidities) allow you to better serve a particular segment?</a:t>
            </a:r>
          </a:p>
          <a:p>
            <a:pPr lvl="1" eaLnBrk="1" hangingPunct="1">
              <a:spcBef>
                <a:spcPct val="0"/>
              </a:spcBef>
            </a:pPr>
            <a:r>
              <a:rPr lang="en-US" sz="2000" dirty="0" smtClean="0"/>
              <a:t>Compare options by expected success &amp; market attractiveness</a:t>
            </a:r>
          </a:p>
          <a:p>
            <a:pPr lvl="1" eaLnBrk="1" hangingPunct="1">
              <a:spcBef>
                <a:spcPct val="0"/>
              </a:spcBef>
            </a:pPr>
            <a:r>
              <a:rPr lang="en-US" sz="2000" dirty="0" smtClean="0"/>
              <a:t>Align activities with the chosen differentiation plan</a:t>
            </a:r>
          </a:p>
        </p:txBody>
      </p:sp>
      <p:sp>
        <p:nvSpPr>
          <p:cNvPr id="6" name="Slide Number Placeholder 5"/>
          <p:cNvSpPr>
            <a:spLocks noGrp="1"/>
          </p:cNvSpPr>
          <p:nvPr>
            <p:ph type="sldNum" sz="quarter" idx="11"/>
          </p:nvPr>
        </p:nvSpPr>
        <p:spPr/>
        <p:txBody>
          <a:bodyPr/>
          <a:lstStyle/>
          <a:p>
            <a:pPr>
              <a:defRPr/>
            </a:pPr>
            <a:fld id="{9C47E981-C275-407E-B2CD-ECC26CC6FEBD}" type="slidenum">
              <a:rPr lang="en-US" smtClean="0"/>
              <a:pPr>
                <a:defRPr/>
              </a:pPr>
              <a:t>25</a:t>
            </a:fld>
            <a:endParaRPr lang="en-US"/>
          </a:p>
        </p:txBody>
      </p:sp>
      <p:sp>
        <p:nvSpPr>
          <p:cNvPr id="7" name="Footer Placeholder 6"/>
          <p:cNvSpPr>
            <a:spLocks noGrp="1"/>
          </p:cNvSpPr>
          <p:nvPr>
            <p:ph type="ftr" sz="quarter" idx="10"/>
          </p:nvPr>
        </p:nvSpPr>
        <p:spPr/>
        <p:txBody>
          <a:bodyPr/>
          <a:lstStyle/>
          <a:p>
            <a:pPr>
              <a:defRPr/>
            </a:pPr>
            <a:r>
              <a:rPr lang="en-US" smtClean="0"/>
              <a:t>© Amitai Aviram.  All rights reserved.</a:t>
            </a:r>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idx="4294967295"/>
          </p:nvPr>
        </p:nvSpPr>
        <p:spPr/>
        <p:txBody>
          <a:bodyPr/>
          <a:lstStyle/>
          <a:p>
            <a:pPr eaLnBrk="1" hangingPunct="1"/>
            <a:r>
              <a:rPr lang="en-US" smtClean="0"/>
              <a:t>Differentiation</a:t>
            </a:r>
            <a:r>
              <a:rPr lang="en-US" sz="3500" smtClean="0"/>
              <a:t/>
            </a:r>
            <a:br>
              <a:rPr lang="en-US" sz="3500" smtClean="0"/>
            </a:br>
            <a:r>
              <a:rPr lang="en-US" sz="3500" smtClean="0"/>
              <a:t>Viability</a:t>
            </a:r>
          </a:p>
        </p:txBody>
      </p:sp>
      <p:sp>
        <p:nvSpPr>
          <p:cNvPr id="33795" name="Rectangle 3"/>
          <p:cNvSpPr>
            <a:spLocks noGrp="1" noChangeArrowheads="1"/>
          </p:cNvSpPr>
          <p:nvPr>
            <p:ph type="body" idx="4294967295"/>
          </p:nvPr>
        </p:nvSpPr>
        <p:spPr>
          <a:xfrm>
            <a:off x="0" y="1447800"/>
            <a:ext cx="9144000" cy="5181600"/>
          </a:xfrm>
        </p:spPr>
        <p:txBody>
          <a:bodyPr/>
          <a:lstStyle/>
          <a:p>
            <a:pPr eaLnBrk="1" hangingPunct="1">
              <a:spcBef>
                <a:spcPct val="0"/>
              </a:spcBef>
            </a:pPr>
            <a:r>
              <a:rPr lang="en-US" sz="2400" smtClean="0"/>
              <a:t>Differentiation makes sense if</a:t>
            </a:r>
          </a:p>
          <a:p>
            <a:pPr lvl="1" eaLnBrk="1" hangingPunct="1">
              <a:spcBef>
                <a:spcPct val="0"/>
              </a:spcBef>
            </a:pPr>
            <a:r>
              <a:rPr lang="en-US" sz="2200" smtClean="0"/>
              <a:t>It gives significant advantage</a:t>
            </a:r>
          </a:p>
          <a:p>
            <a:pPr lvl="2" eaLnBrk="1" hangingPunct="1">
              <a:spcBef>
                <a:spcPct val="0"/>
              </a:spcBef>
            </a:pPr>
            <a:r>
              <a:rPr lang="en-US" sz="2000" smtClean="0"/>
              <a:t>E.g., significant economies of scale, steep learning curve, market niche with promising VP (high margins, high growth)</a:t>
            </a:r>
          </a:p>
          <a:p>
            <a:pPr lvl="1" eaLnBrk="1" hangingPunct="1">
              <a:spcBef>
                <a:spcPct val="0"/>
              </a:spcBef>
            </a:pPr>
            <a:r>
              <a:rPr lang="en-US" sz="2200" smtClean="0"/>
              <a:t>It is sustainable</a:t>
            </a:r>
          </a:p>
          <a:p>
            <a:pPr lvl="2" eaLnBrk="1" hangingPunct="1">
              <a:spcBef>
                <a:spcPct val="0"/>
              </a:spcBef>
            </a:pPr>
            <a:r>
              <a:rPr lang="en-US" sz="2000" smtClean="0"/>
              <a:t>Significant barriers to imitation (e.g., patents)</a:t>
            </a:r>
          </a:p>
          <a:p>
            <a:pPr lvl="3" eaLnBrk="1" hangingPunct="1">
              <a:spcBef>
                <a:spcPct val="0"/>
              </a:spcBef>
            </a:pPr>
            <a:r>
              <a:rPr lang="en-US" sz="1900" smtClean="0"/>
              <a:t>Trade-offs help sustainability by making it less attractive for firms to trade-off existing advantages to imitate your firm</a:t>
            </a:r>
          </a:p>
          <a:p>
            <a:pPr lvl="2" eaLnBrk="1" hangingPunct="1">
              <a:spcBef>
                <a:spcPct val="0"/>
              </a:spcBef>
            </a:pPr>
            <a:r>
              <a:rPr lang="en-US" sz="2000" smtClean="0"/>
              <a:t>Market has a high propensity for coordination, and it is feasible &amp; legal to coordinate with rivals so that they don’t imitate your differentiation</a:t>
            </a:r>
          </a:p>
        </p:txBody>
      </p:sp>
      <p:sp>
        <p:nvSpPr>
          <p:cNvPr id="6" name="Slide Number Placeholder 5"/>
          <p:cNvSpPr>
            <a:spLocks noGrp="1"/>
          </p:cNvSpPr>
          <p:nvPr>
            <p:ph type="sldNum" sz="quarter" idx="11"/>
          </p:nvPr>
        </p:nvSpPr>
        <p:spPr/>
        <p:txBody>
          <a:bodyPr/>
          <a:lstStyle/>
          <a:p>
            <a:pPr>
              <a:defRPr/>
            </a:pPr>
            <a:fld id="{523E80EE-FCDF-4DF9-B8C8-4DEC8B8D225E}" type="slidenum">
              <a:rPr lang="en-US" smtClean="0"/>
              <a:pPr>
                <a:defRPr/>
              </a:pPr>
              <a:t>26</a:t>
            </a:fld>
            <a:endParaRPr lang="en-US"/>
          </a:p>
        </p:txBody>
      </p:sp>
      <p:sp>
        <p:nvSpPr>
          <p:cNvPr id="7" name="Footer Placeholder 6"/>
          <p:cNvSpPr>
            <a:spLocks noGrp="1"/>
          </p:cNvSpPr>
          <p:nvPr>
            <p:ph type="ftr" sz="quarter" idx="10"/>
          </p:nvPr>
        </p:nvSpPr>
        <p:spPr/>
        <p:txBody>
          <a:bodyPr/>
          <a:lstStyle/>
          <a:p>
            <a:pPr>
              <a:defRPr/>
            </a:pPr>
            <a:r>
              <a:rPr lang="en-US" smtClean="0"/>
              <a:t>© Amitai Aviram.  All rights reserved.</a:t>
            </a:r>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idx="4294967295"/>
          </p:nvPr>
        </p:nvSpPr>
        <p:spPr/>
        <p:txBody>
          <a:bodyPr/>
          <a:lstStyle/>
          <a:p>
            <a:pPr eaLnBrk="1" hangingPunct="1"/>
            <a:r>
              <a:rPr lang="en-US" smtClean="0"/>
              <a:t>Differentiation</a:t>
            </a:r>
            <a:r>
              <a:rPr lang="en-US" sz="3500" smtClean="0"/>
              <a:t/>
            </a:r>
            <a:br>
              <a:rPr lang="en-US" sz="3500" smtClean="0"/>
            </a:br>
            <a:r>
              <a:rPr lang="en-US" sz="3500" smtClean="0"/>
              <a:t>Cost leadership</a:t>
            </a:r>
          </a:p>
        </p:txBody>
      </p:sp>
      <p:sp>
        <p:nvSpPr>
          <p:cNvPr id="34819" name="Rectangle 3"/>
          <p:cNvSpPr>
            <a:spLocks noGrp="1" noChangeArrowheads="1"/>
          </p:cNvSpPr>
          <p:nvPr>
            <p:ph type="body" idx="4294967295"/>
          </p:nvPr>
        </p:nvSpPr>
        <p:spPr>
          <a:xfrm>
            <a:off x="0" y="1447800"/>
            <a:ext cx="9144000" cy="5181600"/>
          </a:xfrm>
        </p:spPr>
        <p:txBody>
          <a:bodyPr/>
          <a:lstStyle/>
          <a:p>
            <a:pPr eaLnBrk="1" hangingPunct="1">
              <a:spcBef>
                <a:spcPct val="0"/>
              </a:spcBef>
            </a:pPr>
            <a:r>
              <a:rPr lang="en-US" sz="2400" smtClean="0"/>
              <a:t>Murray: viability of cost leadership is driven by the supply-side (low cost production), not by the demand-side (price sensitivity)</a:t>
            </a:r>
          </a:p>
          <a:p>
            <a:pPr lvl="1" eaLnBrk="1" hangingPunct="1">
              <a:spcBef>
                <a:spcPct val="0"/>
              </a:spcBef>
            </a:pPr>
            <a:r>
              <a:rPr lang="en-US" sz="2200" smtClean="0"/>
              <a:t>Economies of scale</a:t>
            </a:r>
          </a:p>
          <a:p>
            <a:pPr lvl="1" eaLnBrk="1" hangingPunct="1">
              <a:spcBef>
                <a:spcPct val="0"/>
              </a:spcBef>
            </a:pPr>
            <a:r>
              <a:rPr lang="en-US" sz="2200" smtClean="0"/>
              <a:t>Preferential access to complements</a:t>
            </a:r>
          </a:p>
          <a:p>
            <a:pPr lvl="2" eaLnBrk="1" hangingPunct="1">
              <a:spcBef>
                <a:spcPct val="0"/>
              </a:spcBef>
            </a:pPr>
            <a:r>
              <a:rPr lang="en-US" sz="2000" smtClean="0"/>
              <a:t>Preferential access to raw materials (high BTE &amp; concentration in the upstream market)</a:t>
            </a:r>
          </a:p>
          <a:p>
            <a:pPr lvl="3" eaLnBrk="1" hangingPunct="1">
              <a:spcBef>
                <a:spcPct val="0"/>
              </a:spcBef>
            </a:pPr>
            <a:r>
              <a:rPr lang="en-US" sz="1900" smtClean="0"/>
              <a:t>Example 1: Control of oil reserves that are cheaper to extract</a:t>
            </a:r>
          </a:p>
          <a:p>
            <a:pPr lvl="3" eaLnBrk="1" hangingPunct="1">
              <a:spcBef>
                <a:spcPct val="0"/>
              </a:spcBef>
            </a:pPr>
            <a:r>
              <a:rPr lang="en-US" sz="1900" smtClean="0"/>
              <a:t>Example 2: Producing aluminum requires bauxite (low BTE, relatively cheap to extract), and uses a lot of energy. Therefore, low-cost producers are those located next to cheap energy sources (Iceland: geothermal energy; Siberia: hydroelectric energy).</a:t>
            </a:r>
          </a:p>
          <a:p>
            <a:pPr lvl="2" eaLnBrk="1" hangingPunct="1">
              <a:spcBef>
                <a:spcPct val="0"/>
              </a:spcBef>
            </a:pPr>
            <a:r>
              <a:rPr lang="en-US" sz="2000" smtClean="0"/>
              <a:t>Access to superior product or process technology</a:t>
            </a:r>
          </a:p>
          <a:p>
            <a:pPr lvl="2" eaLnBrk="1" hangingPunct="1">
              <a:spcBef>
                <a:spcPct val="0"/>
              </a:spcBef>
            </a:pPr>
            <a:r>
              <a:rPr lang="en-US" sz="2000" smtClean="0"/>
              <a:t>Access to superior distribution channels</a:t>
            </a:r>
          </a:p>
        </p:txBody>
      </p:sp>
      <p:sp>
        <p:nvSpPr>
          <p:cNvPr id="6" name="Slide Number Placeholder 5"/>
          <p:cNvSpPr>
            <a:spLocks noGrp="1"/>
          </p:cNvSpPr>
          <p:nvPr>
            <p:ph type="sldNum" sz="quarter" idx="11"/>
          </p:nvPr>
        </p:nvSpPr>
        <p:spPr/>
        <p:txBody>
          <a:bodyPr/>
          <a:lstStyle/>
          <a:p>
            <a:pPr>
              <a:defRPr/>
            </a:pPr>
            <a:fld id="{EE7CBF16-8983-438F-BBA5-C3D63225C6C8}" type="slidenum">
              <a:rPr lang="en-US" smtClean="0"/>
              <a:pPr>
                <a:defRPr/>
              </a:pPr>
              <a:t>27</a:t>
            </a:fld>
            <a:endParaRPr lang="en-US"/>
          </a:p>
        </p:txBody>
      </p:sp>
      <p:sp>
        <p:nvSpPr>
          <p:cNvPr id="7" name="Footer Placeholder 6"/>
          <p:cNvSpPr>
            <a:spLocks noGrp="1"/>
          </p:cNvSpPr>
          <p:nvPr>
            <p:ph type="ftr" sz="quarter" idx="10"/>
          </p:nvPr>
        </p:nvSpPr>
        <p:spPr/>
        <p:txBody>
          <a:bodyPr/>
          <a:lstStyle/>
          <a:p>
            <a:pPr>
              <a:defRPr/>
            </a:pPr>
            <a:r>
              <a:rPr lang="en-US" smtClean="0"/>
              <a:t>© Amitai Aviram.  All rights reserved.</a:t>
            </a:r>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idx="4294967295"/>
          </p:nvPr>
        </p:nvSpPr>
        <p:spPr/>
        <p:txBody>
          <a:bodyPr/>
          <a:lstStyle/>
          <a:p>
            <a:pPr eaLnBrk="1" hangingPunct="1"/>
            <a:r>
              <a:rPr lang="en-US" smtClean="0"/>
              <a:t>Differentiation</a:t>
            </a:r>
            <a:r>
              <a:rPr lang="en-US" sz="3500" smtClean="0"/>
              <a:t/>
            </a:r>
            <a:br>
              <a:rPr lang="en-US" sz="3500" smtClean="0"/>
            </a:br>
            <a:r>
              <a:rPr lang="en-US" sz="3500" smtClean="0"/>
              <a:t>Cost leadership – Example (Uniqlo)</a:t>
            </a:r>
          </a:p>
        </p:txBody>
      </p:sp>
      <p:sp>
        <p:nvSpPr>
          <p:cNvPr id="35843" name="Rectangle 3"/>
          <p:cNvSpPr>
            <a:spLocks noGrp="1" noChangeArrowheads="1"/>
          </p:cNvSpPr>
          <p:nvPr>
            <p:ph type="body" idx="4294967295"/>
          </p:nvPr>
        </p:nvSpPr>
        <p:spPr>
          <a:xfrm>
            <a:off x="0" y="1447800"/>
            <a:ext cx="9144000" cy="5181600"/>
          </a:xfrm>
        </p:spPr>
        <p:txBody>
          <a:bodyPr/>
          <a:lstStyle/>
          <a:p>
            <a:pPr eaLnBrk="1" hangingPunct="1">
              <a:spcBef>
                <a:spcPct val="0"/>
              </a:spcBef>
            </a:pPr>
            <a:r>
              <a:rPr lang="en-US" sz="2400" smtClean="0"/>
              <a:t>Uniqlo is a cost leader is the Japanese “basic clothing”</a:t>
            </a:r>
            <a:br>
              <a:rPr lang="en-US" sz="2400" smtClean="0"/>
            </a:br>
            <a:r>
              <a:rPr lang="en-US" sz="2400" smtClean="0"/>
              <a:t>(T-shirts, socks &amp; jeans) market</a:t>
            </a:r>
          </a:p>
          <a:p>
            <a:pPr eaLnBrk="1" hangingPunct="1">
              <a:spcBef>
                <a:spcPct val="0"/>
              </a:spcBef>
            </a:pPr>
            <a:r>
              <a:rPr lang="en-US" sz="2400" smtClean="0"/>
              <a:t>Difficult market for cost leadership</a:t>
            </a:r>
          </a:p>
          <a:p>
            <a:pPr lvl="1" eaLnBrk="1" hangingPunct="1">
              <a:spcBef>
                <a:spcPct val="0"/>
              </a:spcBef>
            </a:pPr>
            <a:r>
              <a:rPr lang="en-US" sz="2000" smtClean="0"/>
              <a:t>Low BTE to raw materials markets (e.g., cotton, wool, labor)</a:t>
            </a:r>
          </a:p>
          <a:p>
            <a:pPr lvl="1" eaLnBrk="1" hangingPunct="1">
              <a:spcBef>
                <a:spcPct val="0"/>
              </a:spcBef>
            </a:pPr>
            <a:r>
              <a:rPr lang="en-US" sz="2000" smtClean="0"/>
              <a:t>Ubiquitous product technology</a:t>
            </a:r>
          </a:p>
          <a:p>
            <a:pPr lvl="1" eaLnBrk="1" hangingPunct="1">
              <a:spcBef>
                <a:spcPct val="0"/>
              </a:spcBef>
            </a:pPr>
            <a:r>
              <a:rPr lang="en-US" sz="2000" smtClean="0"/>
              <a:t>Low BTE to distribution channels</a:t>
            </a:r>
          </a:p>
          <a:p>
            <a:pPr eaLnBrk="1" hangingPunct="1">
              <a:spcBef>
                <a:spcPct val="0"/>
              </a:spcBef>
            </a:pPr>
            <a:r>
              <a:rPr lang="en-US" sz="2400" smtClean="0"/>
              <a:t>How does Uniqlo achieve cost leadership?</a:t>
            </a:r>
          </a:p>
          <a:p>
            <a:pPr lvl="1" eaLnBrk="1" hangingPunct="1">
              <a:spcBef>
                <a:spcPct val="0"/>
              </a:spcBef>
            </a:pPr>
            <a:r>
              <a:rPr lang="en-US" sz="2000" smtClean="0"/>
              <a:t>Relatively small (1K) number of items (production economies of scale, lower design costs, lower inventory management costs)</a:t>
            </a:r>
          </a:p>
          <a:p>
            <a:pPr lvl="1" eaLnBrk="1" hangingPunct="1">
              <a:spcBef>
                <a:spcPct val="0"/>
              </a:spcBef>
            </a:pPr>
            <a:r>
              <a:rPr lang="en-US" sz="2000" smtClean="0"/>
              <a:t>Longer shelf life for each item </a:t>
            </a:r>
            <a:r>
              <a:rPr lang="en-US" sz="1900" smtClean="0"/>
              <a:t>(tradeoff: doesn’t attempt to chase fashion)</a:t>
            </a:r>
          </a:p>
          <a:p>
            <a:pPr lvl="1" eaLnBrk="1" hangingPunct="1">
              <a:spcBef>
                <a:spcPct val="0"/>
              </a:spcBef>
            </a:pPr>
            <a:r>
              <a:rPr lang="en-US" sz="2000" smtClean="0"/>
              <a:t>Many colors (increases variety with minimal increase in costs)</a:t>
            </a:r>
          </a:p>
          <a:p>
            <a:pPr eaLnBrk="1" hangingPunct="1">
              <a:spcBef>
                <a:spcPct val="0"/>
              </a:spcBef>
            </a:pPr>
            <a:r>
              <a:rPr lang="en-US" sz="2400" smtClean="0">
                <a:solidFill>
                  <a:srgbClr val="FF0000"/>
                </a:solidFill>
              </a:rPr>
              <a:t>What are likely threats to Uniqlo’s strategic action?</a:t>
            </a:r>
          </a:p>
          <a:p>
            <a:pPr lvl="1" eaLnBrk="1" hangingPunct="1">
              <a:spcBef>
                <a:spcPct val="0"/>
              </a:spcBef>
            </a:pPr>
            <a:r>
              <a:rPr lang="en-US" sz="2000" smtClean="0">
                <a:solidFill>
                  <a:srgbClr val="FF0000"/>
                </a:solidFill>
              </a:rPr>
              <a:t>I.e., what changes to the environment would cause Uniqlo’s differentiation to be less profitable?</a:t>
            </a:r>
          </a:p>
        </p:txBody>
      </p:sp>
      <p:sp>
        <p:nvSpPr>
          <p:cNvPr id="6" name="Slide Number Placeholder 5"/>
          <p:cNvSpPr>
            <a:spLocks noGrp="1"/>
          </p:cNvSpPr>
          <p:nvPr>
            <p:ph type="sldNum" sz="quarter" idx="11"/>
          </p:nvPr>
        </p:nvSpPr>
        <p:spPr/>
        <p:txBody>
          <a:bodyPr/>
          <a:lstStyle/>
          <a:p>
            <a:pPr>
              <a:defRPr/>
            </a:pPr>
            <a:fld id="{1070ACD8-035B-43FC-96C8-4D765E50E45A}" type="slidenum">
              <a:rPr lang="en-US" smtClean="0"/>
              <a:pPr>
                <a:defRPr/>
              </a:pPr>
              <a:t>28</a:t>
            </a:fld>
            <a:endParaRPr lang="en-US"/>
          </a:p>
        </p:txBody>
      </p:sp>
      <p:sp>
        <p:nvSpPr>
          <p:cNvPr id="7" name="Footer Placeholder 6"/>
          <p:cNvSpPr>
            <a:spLocks noGrp="1"/>
          </p:cNvSpPr>
          <p:nvPr>
            <p:ph type="ftr" sz="quarter" idx="10"/>
          </p:nvPr>
        </p:nvSpPr>
        <p:spPr/>
        <p:txBody>
          <a:bodyPr/>
          <a:lstStyle/>
          <a:p>
            <a:pPr>
              <a:defRPr/>
            </a:pPr>
            <a:r>
              <a:rPr lang="en-US" smtClean="0"/>
              <a:t>© Amitai Aviram.  All rights reserved.</a:t>
            </a:r>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idx="4294967295"/>
          </p:nvPr>
        </p:nvSpPr>
        <p:spPr/>
        <p:txBody>
          <a:bodyPr/>
          <a:lstStyle/>
          <a:p>
            <a:pPr eaLnBrk="1" hangingPunct="1"/>
            <a:r>
              <a:rPr lang="en-US" smtClean="0"/>
              <a:t>Differentiation</a:t>
            </a:r>
            <a:r>
              <a:rPr lang="en-US" sz="3500" smtClean="0"/>
              <a:t/>
            </a:r>
            <a:br>
              <a:rPr lang="en-US" sz="3500" smtClean="0"/>
            </a:br>
            <a:r>
              <a:rPr lang="en-US" sz="3500" smtClean="0"/>
              <a:t>Product differentiation</a:t>
            </a:r>
          </a:p>
        </p:txBody>
      </p:sp>
      <p:sp>
        <p:nvSpPr>
          <p:cNvPr id="36867" name="Rectangle 3"/>
          <p:cNvSpPr>
            <a:spLocks noGrp="1" noChangeArrowheads="1"/>
          </p:cNvSpPr>
          <p:nvPr>
            <p:ph type="body" idx="4294967295"/>
          </p:nvPr>
        </p:nvSpPr>
        <p:spPr>
          <a:xfrm>
            <a:off x="0" y="1447800"/>
            <a:ext cx="9144000" cy="5181600"/>
          </a:xfrm>
        </p:spPr>
        <p:txBody>
          <a:bodyPr/>
          <a:lstStyle/>
          <a:p>
            <a:pPr eaLnBrk="1" hangingPunct="1">
              <a:spcBef>
                <a:spcPct val="0"/>
              </a:spcBef>
            </a:pPr>
            <a:r>
              <a:rPr lang="en-US" sz="2400" dirty="0" smtClean="0"/>
              <a:t>Similar to cost leadership, except strategic competences support</a:t>
            </a:r>
            <a:br>
              <a:rPr lang="en-US" sz="2400" dirty="0" smtClean="0"/>
            </a:br>
            <a:r>
              <a:rPr lang="en-US" sz="2400" dirty="0" smtClean="0"/>
              <a:t>another basis of competition (rather than cost)</a:t>
            </a:r>
          </a:p>
          <a:p>
            <a:pPr eaLnBrk="1" hangingPunct="1">
              <a:spcBef>
                <a:spcPct val="0"/>
              </a:spcBef>
            </a:pPr>
            <a:r>
              <a:rPr lang="en-US" sz="2400" dirty="0" smtClean="0"/>
              <a:t>Differentiation of </a:t>
            </a:r>
            <a:r>
              <a:rPr lang="en-US" sz="2400" u="sng" dirty="0" smtClean="0"/>
              <a:t>easily ascertainable features </a:t>
            </a:r>
            <a:r>
              <a:rPr lang="en-US" sz="2400" dirty="0" smtClean="0"/>
              <a:t>(e.g., screen size) tends to be unsustainable because it is easily copied (unless something prevents copying; e.g., patents)</a:t>
            </a:r>
          </a:p>
          <a:p>
            <a:pPr lvl="1" eaLnBrk="1" hangingPunct="1">
              <a:spcBef>
                <a:spcPct val="0"/>
              </a:spcBef>
            </a:pPr>
            <a:r>
              <a:rPr lang="en-US" sz="2000" dirty="0" smtClean="0"/>
              <a:t>Such differentiation is more viable early in a product life cycle (when customers don’t have info on any products &amp; products vary widely)</a:t>
            </a:r>
          </a:p>
          <a:p>
            <a:pPr eaLnBrk="1" hangingPunct="1">
              <a:spcBef>
                <a:spcPct val="0"/>
              </a:spcBef>
            </a:pPr>
            <a:r>
              <a:rPr lang="en-US" sz="2400" dirty="0" smtClean="0"/>
              <a:t>Differentiation of </a:t>
            </a:r>
            <a:r>
              <a:rPr lang="en-US" sz="2400" u="sng" dirty="0" smtClean="0"/>
              <a:t>difficult to ascertain features </a:t>
            </a:r>
            <a:r>
              <a:rPr lang="en-US" sz="2400" dirty="0" smtClean="0"/>
              <a:t>(e.g., quality, reliability, service) is more sustainable because of customers’ learning costs</a:t>
            </a:r>
          </a:p>
          <a:p>
            <a:pPr lvl="1" eaLnBrk="1" hangingPunct="1">
              <a:spcBef>
                <a:spcPct val="0"/>
              </a:spcBef>
            </a:pPr>
            <a:r>
              <a:rPr lang="en-US" sz="2000" dirty="0" smtClean="0"/>
              <a:t>Takes time to convince a customer that a new product is reliable</a:t>
            </a:r>
          </a:p>
          <a:p>
            <a:pPr lvl="1" eaLnBrk="1" hangingPunct="1">
              <a:spcBef>
                <a:spcPct val="0"/>
              </a:spcBef>
            </a:pPr>
            <a:r>
              <a:rPr lang="en-US" sz="2000" dirty="0" smtClean="0"/>
              <a:t>Such differentiation is more viable later in a product life cycle</a:t>
            </a:r>
          </a:p>
        </p:txBody>
      </p:sp>
      <p:sp>
        <p:nvSpPr>
          <p:cNvPr id="6" name="Slide Number Placeholder 5"/>
          <p:cNvSpPr>
            <a:spLocks noGrp="1"/>
          </p:cNvSpPr>
          <p:nvPr>
            <p:ph type="sldNum" sz="quarter" idx="11"/>
          </p:nvPr>
        </p:nvSpPr>
        <p:spPr/>
        <p:txBody>
          <a:bodyPr/>
          <a:lstStyle/>
          <a:p>
            <a:pPr>
              <a:defRPr/>
            </a:pPr>
            <a:fld id="{4AC61A4B-38FF-453C-8985-65245339C829}" type="slidenum">
              <a:rPr lang="en-US" smtClean="0"/>
              <a:pPr>
                <a:defRPr/>
              </a:pPr>
              <a:t>29</a:t>
            </a:fld>
            <a:endParaRPr lang="en-US"/>
          </a:p>
        </p:txBody>
      </p:sp>
      <p:sp>
        <p:nvSpPr>
          <p:cNvPr id="7" name="Footer Placeholder 6"/>
          <p:cNvSpPr>
            <a:spLocks noGrp="1"/>
          </p:cNvSpPr>
          <p:nvPr>
            <p:ph type="ftr" sz="quarter" idx="10"/>
          </p:nvPr>
        </p:nvSpPr>
        <p:spPr/>
        <p:txBody>
          <a:bodyPr/>
          <a:lstStyle/>
          <a:p>
            <a:pPr>
              <a:defRPr/>
            </a:pPr>
            <a:r>
              <a:rPr lang="en-US" smtClean="0"/>
              <a:t>© Amitai Aviram.  All rights reserved.</a:t>
            </a:r>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2"/>
          <p:cNvSpPr>
            <a:spLocks noGrp="1" noChangeArrowheads="1"/>
          </p:cNvSpPr>
          <p:nvPr>
            <p:ph type="title" idx="4294967295"/>
          </p:nvPr>
        </p:nvSpPr>
        <p:spPr>
          <a:xfrm>
            <a:off x="0" y="0"/>
            <a:ext cx="9144000" cy="1295400"/>
          </a:xfrm>
        </p:spPr>
        <p:txBody>
          <a:bodyPr/>
          <a:lstStyle/>
          <a:p>
            <a:pPr algn="ctr" eaLnBrk="1" hangingPunct="1"/>
            <a:r>
              <a:rPr lang="en-US" dirty="0" smtClean="0"/>
              <a:t>Strategic traits</a:t>
            </a:r>
            <a:r>
              <a:rPr lang="en-US" sz="3500" dirty="0" smtClean="0"/>
              <a:t/>
            </a:r>
            <a:br>
              <a:rPr lang="en-US" sz="3500" dirty="0" smtClean="0"/>
            </a:br>
            <a:r>
              <a:rPr lang="en-US" sz="3500" dirty="0" smtClean="0"/>
              <a:t>Moving beyond environment…</a:t>
            </a:r>
          </a:p>
        </p:txBody>
      </p:sp>
      <p:sp>
        <p:nvSpPr>
          <p:cNvPr id="4101" name="Rectangle 3"/>
          <p:cNvSpPr>
            <a:spLocks noGrp="1" noChangeArrowheads="1"/>
          </p:cNvSpPr>
          <p:nvPr>
            <p:ph type="body" idx="4294967295"/>
          </p:nvPr>
        </p:nvSpPr>
        <p:spPr>
          <a:xfrm>
            <a:off x="0" y="1447800"/>
            <a:ext cx="9144000" cy="5181599"/>
          </a:xfrm>
        </p:spPr>
        <p:txBody>
          <a:bodyPr/>
          <a:lstStyle/>
          <a:p>
            <a:pPr eaLnBrk="1" hangingPunct="1">
              <a:spcBef>
                <a:spcPct val="0"/>
              </a:spcBef>
            </a:pPr>
            <a:r>
              <a:rPr lang="en-US" sz="2800" dirty="0" smtClean="0"/>
              <a:t>Fighting over a slice of the Value Pool pie</a:t>
            </a:r>
          </a:p>
          <a:p>
            <a:pPr lvl="1" eaLnBrk="1" hangingPunct="1">
              <a:spcBef>
                <a:spcPct val="0"/>
              </a:spcBef>
            </a:pPr>
            <a:r>
              <a:rPr lang="en-US" sz="2400" dirty="0" smtClean="0"/>
              <a:t>Environment determines the portion of the VP that is allocated to market participants (firm + rivals)</a:t>
            </a:r>
          </a:p>
          <a:p>
            <a:pPr lvl="1" eaLnBrk="1" hangingPunct="1">
              <a:spcBef>
                <a:spcPct val="0"/>
              </a:spcBef>
            </a:pPr>
            <a:r>
              <a:rPr lang="en-US" sz="2400" dirty="0" smtClean="0"/>
              <a:t>Strategic actions increase firm’s portion of VP by improving the environment for the firm</a:t>
            </a:r>
          </a:p>
          <a:p>
            <a:pPr lvl="2" eaLnBrk="1" hangingPunct="1">
              <a:spcBef>
                <a:spcPct val="0"/>
              </a:spcBef>
            </a:pPr>
            <a:r>
              <a:rPr lang="en-US" sz="2200" dirty="0" smtClean="0"/>
              <a:t>If rivals could employ the same strategic</a:t>
            </a:r>
            <a:br>
              <a:rPr lang="en-US" sz="2200" dirty="0" smtClean="0"/>
            </a:br>
            <a:r>
              <a:rPr lang="en-US" sz="2200" dirty="0" smtClean="0"/>
              <a:t>actions, firms would offset each other</a:t>
            </a:r>
          </a:p>
          <a:p>
            <a:pPr lvl="2" eaLnBrk="1" hangingPunct="1">
              <a:spcBef>
                <a:spcPct val="0"/>
              </a:spcBef>
            </a:pPr>
            <a:r>
              <a:rPr lang="en-US" sz="2200" dirty="0" smtClean="0"/>
              <a:t>Therefore, strategic actions rely on firm’s</a:t>
            </a:r>
            <a:br>
              <a:rPr lang="en-US" sz="2200" dirty="0" smtClean="0"/>
            </a:br>
            <a:r>
              <a:rPr lang="en-US" sz="2200" b="1" u="sng" dirty="0" smtClean="0"/>
              <a:t>strategic traits</a:t>
            </a:r>
            <a:r>
              <a:rPr lang="en-US" sz="2200" dirty="0" smtClean="0"/>
              <a:t>, which rivals don’t have</a:t>
            </a:r>
          </a:p>
        </p:txBody>
      </p:sp>
      <p:pic>
        <p:nvPicPr>
          <p:cNvPr id="4102" name="Picture 6"/>
          <p:cNvPicPr>
            <a:picLocks noChangeAspect="1" noChangeArrowheads="1"/>
          </p:cNvPicPr>
          <p:nvPr/>
        </p:nvPicPr>
        <p:blipFill>
          <a:blip r:embed="rId2" cstate="print"/>
          <a:srcRect/>
          <a:stretch>
            <a:fillRect/>
          </a:stretch>
        </p:blipFill>
        <p:spPr bwMode="auto">
          <a:xfrm>
            <a:off x="6275388" y="3429000"/>
            <a:ext cx="2760662" cy="2592388"/>
          </a:xfrm>
          <a:prstGeom prst="rect">
            <a:avLst/>
          </a:prstGeom>
          <a:noFill/>
          <a:ln w="9525">
            <a:noFill/>
            <a:miter lim="800000"/>
            <a:headEnd/>
            <a:tailEnd/>
          </a:ln>
        </p:spPr>
      </p:pic>
      <p:sp>
        <p:nvSpPr>
          <p:cNvPr id="7" name="Slide Number Placeholder 6"/>
          <p:cNvSpPr>
            <a:spLocks noGrp="1"/>
          </p:cNvSpPr>
          <p:nvPr>
            <p:ph type="sldNum" sz="quarter" idx="11"/>
          </p:nvPr>
        </p:nvSpPr>
        <p:spPr/>
        <p:txBody>
          <a:bodyPr/>
          <a:lstStyle/>
          <a:p>
            <a:pPr>
              <a:defRPr/>
            </a:pPr>
            <a:fld id="{6DBE3EDB-5AB7-40BB-B2E0-769045A2A4D0}" type="slidenum">
              <a:rPr lang="en-US" smtClean="0"/>
              <a:pPr>
                <a:defRPr/>
              </a:pPr>
              <a:t>3</a:t>
            </a:fld>
            <a:endParaRPr lang="en-US"/>
          </a:p>
        </p:txBody>
      </p:sp>
      <p:sp>
        <p:nvSpPr>
          <p:cNvPr id="8" name="Footer Placeholder 7"/>
          <p:cNvSpPr>
            <a:spLocks noGrp="1"/>
          </p:cNvSpPr>
          <p:nvPr>
            <p:ph type="ftr" sz="quarter" idx="10"/>
          </p:nvPr>
        </p:nvSpPr>
        <p:spPr/>
        <p:txBody>
          <a:bodyPr/>
          <a:lstStyle/>
          <a:p>
            <a:pPr>
              <a:defRPr/>
            </a:pPr>
            <a:r>
              <a:rPr lang="en-US" smtClean="0"/>
              <a:t>© Amitai Aviram.  All rights reserved.</a:t>
            </a:r>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idx="4294967295"/>
          </p:nvPr>
        </p:nvSpPr>
        <p:spPr/>
        <p:txBody>
          <a:bodyPr/>
          <a:lstStyle/>
          <a:p>
            <a:pPr eaLnBrk="1" hangingPunct="1"/>
            <a:r>
              <a:rPr lang="en-US" smtClean="0"/>
              <a:t>Differentiation</a:t>
            </a:r>
            <a:r>
              <a:rPr lang="en-US" sz="3500" smtClean="0"/>
              <a:t/>
            </a:r>
            <a:br>
              <a:rPr lang="en-US" sz="3500" smtClean="0"/>
            </a:br>
            <a:r>
              <a:rPr lang="en-US" sz="3500" smtClean="0"/>
              <a:t>Focus</a:t>
            </a:r>
          </a:p>
        </p:txBody>
      </p:sp>
      <p:sp>
        <p:nvSpPr>
          <p:cNvPr id="37891" name="Rectangle 3"/>
          <p:cNvSpPr>
            <a:spLocks noGrp="1" noChangeArrowheads="1"/>
          </p:cNvSpPr>
          <p:nvPr>
            <p:ph type="body" idx="4294967295"/>
          </p:nvPr>
        </p:nvSpPr>
        <p:spPr>
          <a:xfrm>
            <a:off x="0" y="1447800"/>
            <a:ext cx="9144000" cy="5181600"/>
          </a:xfrm>
        </p:spPr>
        <p:txBody>
          <a:bodyPr/>
          <a:lstStyle/>
          <a:p>
            <a:pPr eaLnBrk="1" hangingPunct="1">
              <a:spcBef>
                <a:spcPct val="0"/>
              </a:spcBef>
            </a:pPr>
            <a:r>
              <a:rPr lang="en-US" sz="2400" dirty="0" smtClean="0"/>
              <a:t>Identify over-served / under-served segments</a:t>
            </a:r>
          </a:p>
          <a:p>
            <a:pPr lvl="1" eaLnBrk="1" hangingPunct="1">
              <a:spcBef>
                <a:spcPct val="0"/>
              </a:spcBef>
            </a:pPr>
            <a:r>
              <a:rPr lang="en-US" sz="2000" dirty="0" err="1" smtClean="0"/>
              <a:t>Overserved</a:t>
            </a:r>
            <a:r>
              <a:rPr lang="en-US" sz="2000" dirty="0" smtClean="0"/>
              <a:t> – cost focus; Underserved – differentiation focus</a:t>
            </a:r>
          </a:p>
          <a:p>
            <a:pPr eaLnBrk="1" hangingPunct="1">
              <a:spcBef>
                <a:spcPct val="0"/>
              </a:spcBef>
            </a:pPr>
            <a:r>
              <a:rPr lang="en-US" sz="2400" dirty="0" smtClean="0"/>
              <a:t>Do your strategic competences (vs. rivals’ strategic rigidities) allow you to best serve segment?</a:t>
            </a:r>
          </a:p>
          <a:p>
            <a:pPr lvl="1" eaLnBrk="1" hangingPunct="1">
              <a:spcBef>
                <a:spcPct val="0"/>
              </a:spcBef>
            </a:pPr>
            <a:r>
              <a:rPr lang="en-US" sz="2000" dirty="0" smtClean="0"/>
              <a:t>No sense in focusing if, once market sees you found a profitable segment, other firms can focus on it &amp; outcompete you</a:t>
            </a:r>
          </a:p>
          <a:p>
            <a:pPr eaLnBrk="1" hangingPunct="1">
              <a:spcBef>
                <a:spcPct val="0"/>
              </a:spcBef>
            </a:pPr>
            <a:r>
              <a:rPr lang="en-US" sz="2300" dirty="0" smtClean="0"/>
              <a:t>Murray: consider positive/negative synergies between segments</a:t>
            </a:r>
          </a:p>
          <a:p>
            <a:pPr lvl="1" eaLnBrk="1" hangingPunct="1">
              <a:spcBef>
                <a:spcPct val="0"/>
              </a:spcBef>
            </a:pPr>
            <a:r>
              <a:rPr lang="en-US" sz="2000" dirty="0" smtClean="0"/>
              <a:t>Negative synergies between segments (e.g., tarnishing premium brand by also having a value brand) increase odds that segments are over- or under-served</a:t>
            </a:r>
          </a:p>
          <a:p>
            <a:pPr lvl="1" eaLnBrk="1" hangingPunct="1">
              <a:spcBef>
                <a:spcPct val="0"/>
              </a:spcBef>
            </a:pPr>
            <a:r>
              <a:rPr lang="en-US" sz="2000" dirty="0" smtClean="0"/>
              <a:t>Positive synergies (e.g., advantage of offering entire line of products) undercut odds of success despite identifying over-/under-service</a:t>
            </a:r>
          </a:p>
          <a:p>
            <a:pPr lvl="1" eaLnBrk="1" hangingPunct="1">
              <a:spcBef>
                <a:spcPct val="0"/>
              </a:spcBef>
            </a:pPr>
            <a:r>
              <a:rPr lang="en-US" sz="2000" dirty="0" smtClean="0"/>
              <a:t>Sometimes, synergies may be positive among a group of segments but negative among others – then, focus on multiple segments</a:t>
            </a:r>
          </a:p>
          <a:p>
            <a:pPr lvl="2" eaLnBrk="1" hangingPunct="1">
              <a:spcBef>
                <a:spcPct val="0"/>
              </a:spcBef>
            </a:pPr>
            <a:r>
              <a:rPr lang="en-US" sz="1900" dirty="0" smtClean="0"/>
              <a:t>E.g., full-line of premium products, but not value products</a:t>
            </a:r>
          </a:p>
        </p:txBody>
      </p:sp>
      <p:sp>
        <p:nvSpPr>
          <p:cNvPr id="6" name="Slide Number Placeholder 5"/>
          <p:cNvSpPr>
            <a:spLocks noGrp="1"/>
          </p:cNvSpPr>
          <p:nvPr>
            <p:ph type="sldNum" sz="quarter" idx="11"/>
          </p:nvPr>
        </p:nvSpPr>
        <p:spPr/>
        <p:txBody>
          <a:bodyPr/>
          <a:lstStyle/>
          <a:p>
            <a:pPr>
              <a:defRPr/>
            </a:pPr>
            <a:fld id="{CB79918E-F298-4592-8BE2-255A453989C5}" type="slidenum">
              <a:rPr lang="en-US" smtClean="0"/>
              <a:pPr>
                <a:defRPr/>
              </a:pPr>
              <a:t>30</a:t>
            </a:fld>
            <a:endParaRPr lang="en-US"/>
          </a:p>
        </p:txBody>
      </p:sp>
      <p:sp>
        <p:nvSpPr>
          <p:cNvPr id="7" name="Footer Placeholder 6"/>
          <p:cNvSpPr>
            <a:spLocks noGrp="1"/>
          </p:cNvSpPr>
          <p:nvPr>
            <p:ph type="ftr" sz="quarter" idx="10"/>
          </p:nvPr>
        </p:nvSpPr>
        <p:spPr/>
        <p:txBody>
          <a:bodyPr/>
          <a:lstStyle/>
          <a:p>
            <a:pPr>
              <a:defRPr/>
            </a:pPr>
            <a:r>
              <a:rPr lang="en-US" smtClean="0"/>
              <a:t>© Amitai Aviram.  All rights reserved.</a:t>
            </a:r>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idx="4294967295"/>
          </p:nvPr>
        </p:nvSpPr>
        <p:spPr/>
        <p:txBody>
          <a:bodyPr/>
          <a:lstStyle/>
          <a:p>
            <a:pPr eaLnBrk="1" hangingPunct="1"/>
            <a:r>
              <a:rPr lang="en-US" smtClean="0"/>
              <a:t>Differentiation</a:t>
            </a:r>
            <a:r>
              <a:rPr lang="en-US" sz="3500" smtClean="0"/>
              <a:t/>
            </a:r>
            <a:br>
              <a:rPr lang="en-US" sz="3500" smtClean="0"/>
            </a:br>
            <a:r>
              <a:rPr lang="en-US" sz="3500" smtClean="0"/>
              <a:t>Focus – Example (Independent films)</a:t>
            </a:r>
          </a:p>
        </p:txBody>
      </p:sp>
      <p:sp>
        <p:nvSpPr>
          <p:cNvPr id="38915" name="Rectangle 3"/>
          <p:cNvSpPr>
            <a:spLocks noGrp="1" noChangeArrowheads="1"/>
          </p:cNvSpPr>
          <p:nvPr>
            <p:ph type="body" idx="4294967295"/>
          </p:nvPr>
        </p:nvSpPr>
        <p:spPr>
          <a:xfrm>
            <a:off x="0" y="1447800"/>
            <a:ext cx="9144000" cy="5181600"/>
          </a:xfrm>
        </p:spPr>
        <p:txBody>
          <a:bodyPr/>
          <a:lstStyle/>
          <a:p>
            <a:pPr eaLnBrk="1" hangingPunct="1">
              <a:spcBef>
                <a:spcPct val="0"/>
              </a:spcBef>
            </a:pPr>
            <a:r>
              <a:rPr lang="en-US" sz="2400" smtClean="0"/>
              <a:t>Independent film makers squeezed from high &amp; low end of market</a:t>
            </a:r>
          </a:p>
          <a:p>
            <a:pPr lvl="1" eaLnBrk="1" hangingPunct="1">
              <a:spcBef>
                <a:spcPct val="0"/>
              </a:spcBef>
            </a:pPr>
            <a:r>
              <a:rPr lang="en-US" sz="2000" smtClean="0"/>
              <a:t>High-end: blockbuster films become increasingly expensive</a:t>
            </a:r>
          </a:p>
          <a:p>
            <a:pPr lvl="2" eaLnBrk="1" hangingPunct="1">
              <a:spcBef>
                <a:spcPct val="0"/>
              </a:spcBef>
            </a:pPr>
            <a:r>
              <a:rPr lang="en-US" sz="1900" smtClean="0"/>
              <a:t>E.g., advertising, special effects</a:t>
            </a:r>
          </a:p>
          <a:p>
            <a:pPr lvl="1" eaLnBrk="1" hangingPunct="1">
              <a:spcBef>
                <a:spcPct val="0"/>
              </a:spcBef>
            </a:pPr>
            <a:r>
              <a:rPr lang="en-US" sz="2000" smtClean="0"/>
              <a:t>Low end: cheap digital videocams, editing software &amp; online distribution</a:t>
            </a:r>
          </a:p>
          <a:p>
            <a:pPr lvl="2" eaLnBrk="1" hangingPunct="1">
              <a:spcBef>
                <a:spcPct val="0"/>
              </a:spcBef>
            </a:pPr>
            <a:r>
              <a:rPr lang="en-US" sz="1900" smtClean="0"/>
              <a:t>5,500 films in Cannes festival; only about 600 shown in cinemas</a:t>
            </a:r>
          </a:p>
          <a:p>
            <a:pPr eaLnBrk="1" hangingPunct="1">
              <a:spcBef>
                <a:spcPct val="0"/>
              </a:spcBef>
            </a:pPr>
            <a:r>
              <a:rPr lang="en-US" sz="2400" smtClean="0"/>
              <a:t>Video on demand (VOD) to the rescue</a:t>
            </a:r>
          </a:p>
          <a:p>
            <a:pPr lvl="1" eaLnBrk="1" hangingPunct="1">
              <a:spcBef>
                <a:spcPct val="0"/>
              </a:spcBef>
            </a:pPr>
            <a:r>
              <a:rPr lang="en-US" sz="2000" smtClean="0"/>
              <a:t>Distribution system more suited for niche movie preferences</a:t>
            </a:r>
          </a:p>
          <a:p>
            <a:pPr lvl="2" eaLnBrk="1" hangingPunct="1">
              <a:spcBef>
                <a:spcPct val="0"/>
              </a:spcBef>
            </a:pPr>
            <a:r>
              <a:rPr lang="en-US" sz="1900" smtClean="0"/>
              <a:t>“Not everybody lives near an art-house cinema, but almost everybody has a remote control.”</a:t>
            </a:r>
          </a:p>
          <a:p>
            <a:pPr lvl="1" eaLnBrk="1" hangingPunct="1">
              <a:spcBef>
                <a:spcPct val="0"/>
              </a:spcBef>
            </a:pPr>
            <a:r>
              <a:rPr lang="en-US" sz="2000" smtClean="0"/>
              <a:t>Much larger movie capacity than cinemas</a:t>
            </a:r>
          </a:p>
          <a:p>
            <a:pPr lvl="1" eaLnBrk="1" hangingPunct="1">
              <a:spcBef>
                <a:spcPct val="0"/>
              </a:spcBef>
            </a:pPr>
            <a:r>
              <a:rPr lang="en-US" sz="2000" smtClean="0"/>
              <a:t>Cable companies help with advertising</a:t>
            </a:r>
          </a:p>
          <a:p>
            <a:pPr lvl="1" eaLnBrk="1" hangingPunct="1">
              <a:spcBef>
                <a:spcPct val="0"/>
              </a:spcBef>
            </a:pPr>
            <a:r>
              <a:rPr lang="en-US" sz="2000" smtClean="0"/>
              <a:t>Trade-off: much less likely to have a blockbuster</a:t>
            </a:r>
          </a:p>
          <a:p>
            <a:pPr lvl="2" eaLnBrk="1" hangingPunct="1">
              <a:spcBef>
                <a:spcPct val="0"/>
              </a:spcBef>
            </a:pPr>
            <a:r>
              <a:rPr lang="en-US" sz="1900" smtClean="0"/>
              <a:t>“Famous actors and directors distrust a platform that carries only slightly less stigma than a straight-to-video release. Cinemas do not want to touch any film that has appeared on television.”</a:t>
            </a:r>
          </a:p>
        </p:txBody>
      </p:sp>
      <p:sp>
        <p:nvSpPr>
          <p:cNvPr id="6" name="Slide Number Placeholder 5"/>
          <p:cNvSpPr>
            <a:spLocks noGrp="1"/>
          </p:cNvSpPr>
          <p:nvPr>
            <p:ph type="sldNum" sz="quarter" idx="11"/>
          </p:nvPr>
        </p:nvSpPr>
        <p:spPr/>
        <p:txBody>
          <a:bodyPr/>
          <a:lstStyle/>
          <a:p>
            <a:pPr>
              <a:defRPr/>
            </a:pPr>
            <a:fld id="{4DB8E12B-BA94-46F4-A087-31F1A6784B2D}" type="slidenum">
              <a:rPr lang="en-US" smtClean="0"/>
              <a:pPr>
                <a:defRPr/>
              </a:pPr>
              <a:t>31</a:t>
            </a:fld>
            <a:endParaRPr lang="en-US"/>
          </a:p>
        </p:txBody>
      </p:sp>
      <p:sp>
        <p:nvSpPr>
          <p:cNvPr id="7" name="Footer Placeholder 6"/>
          <p:cNvSpPr>
            <a:spLocks noGrp="1"/>
          </p:cNvSpPr>
          <p:nvPr>
            <p:ph type="ftr" sz="quarter" idx="10"/>
          </p:nvPr>
        </p:nvSpPr>
        <p:spPr/>
        <p:txBody>
          <a:bodyPr/>
          <a:lstStyle/>
          <a:p>
            <a:pPr>
              <a:defRPr/>
            </a:pPr>
            <a:r>
              <a:rPr lang="en-US" smtClean="0"/>
              <a:t>© Amitai Aviram.  All rights reserved.</a:t>
            </a:r>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idx="4294967295"/>
          </p:nvPr>
        </p:nvSpPr>
        <p:spPr/>
        <p:txBody>
          <a:bodyPr/>
          <a:lstStyle/>
          <a:p>
            <a:pPr eaLnBrk="1" hangingPunct="1"/>
            <a:r>
              <a:rPr lang="en-US" smtClean="0"/>
              <a:t>Differentiation</a:t>
            </a:r>
            <a:r>
              <a:rPr lang="en-US" sz="3500" smtClean="0"/>
              <a:t/>
            </a:r>
            <a:br>
              <a:rPr lang="en-US" sz="3500" smtClean="0"/>
            </a:br>
            <a:r>
              <a:rPr lang="en-US" sz="3500" smtClean="0"/>
              <a:t>Focus – Example (Independent films)</a:t>
            </a:r>
          </a:p>
        </p:txBody>
      </p:sp>
      <p:sp>
        <p:nvSpPr>
          <p:cNvPr id="39939" name="Rectangle 3"/>
          <p:cNvSpPr>
            <a:spLocks noGrp="1" noChangeArrowheads="1"/>
          </p:cNvSpPr>
          <p:nvPr>
            <p:ph type="body" idx="4294967295"/>
          </p:nvPr>
        </p:nvSpPr>
        <p:spPr>
          <a:xfrm>
            <a:off x="0" y="1447800"/>
            <a:ext cx="9144000" cy="5181600"/>
          </a:xfrm>
        </p:spPr>
        <p:txBody>
          <a:bodyPr/>
          <a:lstStyle/>
          <a:p>
            <a:pPr eaLnBrk="1" hangingPunct="1">
              <a:spcBef>
                <a:spcPct val="0"/>
              </a:spcBef>
            </a:pPr>
            <a:r>
              <a:rPr lang="en-US" sz="2400" smtClean="0"/>
              <a:t>Using our analysis:</a:t>
            </a:r>
          </a:p>
          <a:p>
            <a:pPr lvl="1" eaLnBrk="1" hangingPunct="1">
              <a:spcBef>
                <a:spcPct val="0"/>
              </a:spcBef>
            </a:pPr>
            <a:r>
              <a:rPr lang="en-US" sz="2200" smtClean="0"/>
              <a:t>VOD segment </a:t>
            </a:r>
            <a:r>
              <a:rPr lang="en-US" sz="2200" u="sng" smtClean="0"/>
              <a:t>overserved</a:t>
            </a:r>
            <a:r>
              <a:rPr lang="en-US" sz="2200" smtClean="0"/>
              <a:t> by blockbuster movies – cost focus</a:t>
            </a:r>
          </a:p>
          <a:p>
            <a:pPr lvl="2" eaLnBrk="1" hangingPunct="1">
              <a:spcBef>
                <a:spcPct val="0"/>
              </a:spcBef>
            </a:pPr>
            <a:r>
              <a:rPr lang="en-US" sz="2000" smtClean="0"/>
              <a:t>Customers often don’t plan ahead of time</a:t>
            </a:r>
          </a:p>
          <a:p>
            <a:pPr lvl="3" eaLnBrk="1" hangingPunct="1">
              <a:spcBef>
                <a:spcPct val="0"/>
              </a:spcBef>
            </a:pPr>
            <a:r>
              <a:rPr lang="en-US" sz="1900" smtClean="0"/>
              <a:t>So, money spent on advertising (&amp; resulting higher ticket price) is unneeded</a:t>
            </a:r>
          </a:p>
          <a:p>
            <a:pPr lvl="2" eaLnBrk="1" hangingPunct="1">
              <a:spcBef>
                <a:spcPct val="0"/>
              </a:spcBef>
            </a:pPr>
            <a:r>
              <a:rPr lang="en-US" sz="2000" smtClean="0"/>
              <a:t>TV provides less auditory &amp; visual experience than cinema</a:t>
            </a:r>
          </a:p>
          <a:p>
            <a:pPr lvl="3" eaLnBrk="1" hangingPunct="1">
              <a:spcBef>
                <a:spcPct val="0"/>
              </a:spcBef>
            </a:pPr>
            <a:r>
              <a:rPr lang="en-US" sz="1900" smtClean="0"/>
              <a:t>So, special effects are wasted on VOD audience</a:t>
            </a:r>
          </a:p>
          <a:p>
            <a:pPr lvl="3" eaLnBrk="1" hangingPunct="1">
              <a:spcBef>
                <a:spcPct val="0"/>
              </a:spcBef>
            </a:pPr>
            <a:r>
              <a:rPr lang="en-US" sz="1900" smtClean="0"/>
              <a:t>But this is diminishing as more people have large-screen, HD TVs</a:t>
            </a:r>
          </a:p>
          <a:p>
            <a:pPr lvl="1" eaLnBrk="1" hangingPunct="1">
              <a:spcBef>
                <a:spcPct val="0"/>
              </a:spcBef>
            </a:pPr>
            <a:r>
              <a:rPr lang="en-US" sz="2200" smtClean="0"/>
              <a:t>VOD </a:t>
            </a:r>
            <a:r>
              <a:rPr lang="en-US" sz="2200" u="sng" smtClean="0"/>
              <a:t>underserved</a:t>
            </a:r>
            <a:r>
              <a:rPr lang="en-US" sz="2200" smtClean="0"/>
              <a:t> by blockbuster movies – differentiation focus</a:t>
            </a:r>
          </a:p>
          <a:p>
            <a:pPr lvl="2" eaLnBrk="1" hangingPunct="1">
              <a:spcBef>
                <a:spcPct val="0"/>
              </a:spcBef>
            </a:pPr>
            <a:r>
              <a:rPr lang="en-US" sz="2000" smtClean="0"/>
              <a:t>Customers experiment more when watching movies at home</a:t>
            </a:r>
          </a:p>
          <a:p>
            <a:pPr lvl="2" eaLnBrk="1" hangingPunct="1">
              <a:spcBef>
                <a:spcPct val="0"/>
              </a:spcBef>
            </a:pPr>
            <a:r>
              <a:rPr lang="en-US" sz="2000" smtClean="0"/>
              <a:t>Physical presence in cinemas mean in less densely-populated places only very popular movies play in cinema</a:t>
            </a:r>
          </a:p>
          <a:p>
            <a:pPr lvl="2" eaLnBrk="1" hangingPunct="1">
              <a:spcBef>
                <a:spcPct val="0"/>
              </a:spcBef>
            </a:pPr>
            <a:r>
              <a:rPr lang="en-US" sz="2000" smtClean="0"/>
              <a:t>Differentiation: movies that have large but dispersed audience</a:t>
            </a:r>
          </a:p>
          <a:p>
            <a:pPr lvl="1" eaLnBrk="1" hangingPunct="1">
              <a:spcBef>
                <a:spcPct val="0"/>
              </a:spcBef>
            </a:pPr>
            <a:r>
              <a:rPr lang="en-US" sz="2200" smtClean="0">
                <a:solidFill>
                  <a:srgbClr val="FF0000"/>
                </a:solidFill>
              </a:rPr>
              <a:t>Assess the threat from lower end content (e.g., YouTube)</a:t>
            </a:r>
          </a:p>
        </p:txBody>
      </p:sp>
      <p:sp>
        <p:nvSpPr>
          <p:cNvPr id="6" name="Slide Number Placeholder 5"/>
          <p:cNvSpPr>
            <a:spLocks noGrp="1"/>
          </p:cNvSpPr>
          <p:nvPr>
            <p:ph type="sldNum" sz="quarter" idx="11"/>
          </p:nvPr>
        </p:nvSpPr>
        <p:spPr/>
        <p:txBody>
          <a:bodyPr/>
          <a:lstStyle/>
          <a:p>
            <a:pPr>
              <a:defRPr/>
            </a:pPr>
            <a:fld id="{C87722F0-D737-46BB-A105-02B3D818B6D5}" type="slidenum">
              <a:rPr lang="en-US" smtClean="0"/>
              <a:pPr>
                <a:defRPr/>
              </a:pPr>
              <a:t>32</a:t>
            </a:fld>
            <a:endParaRPr lang="en-US"/>
          </a:p>
        </p:txBody>
      </p:sp>
      <p:sp>
        <p:nvSpPr>
          <p:cNvPr id="7" name="Footer Placeholder 6"/>
          <p:cNvSpPr>
            <a:spLocks noGrp="1"/>
          </p:cNvSpPr>
          <p:nvPr>
            <p:ph type="ftr" sz="quarter" idx="10"/>
          </p:nvPr>
        </p:nvSpPr>
        <p:spPr/>
        <p:txBody>
          <a:bodyPr/>
          <a:lstStyle/>
          <a:p>
            <a:pPr>
              <a:defRPr/>
            </a:pPr>
            <a:r>
              <a:rPr lang="en-US" smtClean="0"/>
              <a:t>© Amitai Aviram.  All rights reserved.</a:t>
            </a:r>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type="body" idx="1"/>
          </p:nvPr>
        </p:nvSpPr>
        <p:spPr>
          <a:xfrm>
            <a:off x="0" y="1447800"/>
            <a:ext cx="9144000" cy="5181600"/>
          </a:xfrm>
        </p:spPr>
        <p:txBody>
          <a:bodyPr/>
          <a:lstStyle/>
          <a:p>
            <a:pPr marL="514350" indent="-514350" eaLnBrk="1" hangingPunct="1">
              <a:spcBef>
                <a:spcPct val="0"/>
              </a:spcBef>
              <a:buFont typeface="+mj-lt"/>
              <a:buAutoNum type="alphaLcParenR"/>
            </a:pPr>
            <a:r>
              <a:rPr lang="en-US" altLang="en-US" sz="2800" dirty="0" smtClean="0"/>
              <a:t>Strategic traits</a:t>
            </a:r>
          </a:p>
          <a:p>
            <a:pPr marL="514350" indent="-514350" eaLnBrk="1" hangingPunct="1">
              <a:spcBef>
                <a:spcPct val="0"/>
              </a:spcBef>
              <a:buFont typeface="Calibri" pitchFamily="34" charset="0"/>
              <a:buAutoNum type="alphaLcParenR"/>
            </a:pPr>
            <a:r>
              <a:rPr lang="en-US" altLang="en-US" sz="2800" dirty="0" smtClean="0"/>
              <a:t>Differentiation</a:t>
            </a:r>
          </a:p>
          <a:p>
            <a:pPr marL="514350" indent="-514350" eaLnBrk="1" hangingPunct="1">
              <a:spcBef>
                <a:spcPct val="0"/>
              </a:spcBef>
              <a:buFont typeface="Calibri" pitchFamily="34" charset="0"/>
              <a:buAutoNum type="alphaLcParenR"/>
            </a:pPr>
            <a:r>
              <a:rPr lang="en-US" altLang="en-US" sz="2800" dirty="0" smtClean="0">
                <a:solidFill>
                  <a:srgbClr val="0070C0"/>
                </a:solidFill>
              </a:rPr>
              <a:t>Coordination</a:t>
            </a:r>
          </a:p>
          <a:p>
            <a:pPr marL="514350" indent="-514350" eaLnBrk="1" hangingPunct="1">
              <a:spcBef>
                <a:spcPct val="0"/>
              </a:spcBef>
              <a:buFont typeface="Calibri" pitchFamily="34" charset="0"/>
              <a:buAutoNum type="alphaLcParenR"/>
            </a:pPr>
            <a:r>
              <a:rPr lang="en-US" altLang="en-US" sz="2800" dirty="0" smtClean="0"/>
              <a:t>Confrontation</a:t>
            </a:r>
          </a:p>
          <a:p>
            <a:pPr marL="514350" indent="-514350" eaLnBrk="1" hangingPunct="1">
              <a:spcBef>
                <a:spcPct val="0"/>
              </a:spcBef>
              <a:buFont typeface="Calibri" pitchFamily="34" charset="0"/>
              <a:buAutoNum type="alphaLcParenR"/>
            </a:pPr>
            <a:r>
              <a:rPr lang="en-US" altLang="en-US" sz="2800" dirty="0" smtClean="0"/>
              <a:t>Review</a:t>
            </a:r>
          </a:p>
        </p:txBody>
      </p:sp>
      <p:sp>
        <p:nvSpPr>
          <p:cNvPr id="2" name="Footer Placeholder 1"/>
          <p:cNvSpPr>
            <a:spLocks noGrp="1"/>
          </p:cNvSpPr>
          <p:nvPr>
            <p:ph type="ftr" sz="quarter" idx="10"/>
          </p:nvPr>
        </p:nvSpPr>
        <p:spPr/>
        <p:txBody>
          <a:bodyPr/>
          <a:lstStyle/>
          <a:p>
            <a:pPr>
              <a:defRPr/>
            </a:pPr>
            <a:r>
              <a:rPr lang="en-US"/>
              <a:t>© Amitai Aviram.  All rights reserved.</a:t>
            </a:r>
            <a:endParaRPr lang="en-US" dirty="0"/>
          </a:p>
        </p:txBody>
      </p:sp>
      <p:sp>
        <p:nvSpPr>
          <p:cNvPr id="3" name="Slide Number Placeholder 2"/>
          <p:cNvSpPr>
            <a:spLocks noGrp="1"/>
          </p:cNvSpPr>
          <p:nvPr>
            <p:ph type="sldNum" sz="quarter" idx="11"/>
          </p:nvPr>
        </p:nvSpPr>
        <p:spPr/>
        <p:txBody>
          <a:bodyPr/>
          <a:lstStyle/>
          <a:p>
            <a:pPr>
              <a:defRPr/>
            </a:pPr>
            <a:fld id="{7A828D9E-1613-4152-945C-621139A8FE9E}" type="slidenum">
              <a:rPr lang="en-US"/>
              <a:pPr>
                <a:defRPr/>
              </a:pPr>
              <a:t>33</a:t>
            </a:fld>
            <a:endParaRPr lang="en-US" dirty="0"/>
          </a:p>
        </p:txBody>
      </p:sp>
      <p:pic>
        <p:nvPicPr>
          <p:cNvPr id="18438" name="Picture 6" descr="C:\Users\aviram\AppData\Local\Microsoft\Windows\Temporary Internet Files\Content.IE5\49DDRB7P\MC900034584[1].wmf"/>
          <p:cNvPicPr>
            <a:picLocks noChangeAspect="1" noChangeArrowheads="1"/>
          </p:cNvPicPr>
          <p:nvPr/>
        </p:nvPicPr>
        <p:blipFill>
          <a:blip r:embed="rId2" cstate="print"/>
          <a:srcRect/>
          <a:stretch>
            <a:fillRect/>
          </a:stretch>
        </p:blipFill>
        <p:spPr bwMode="auto">
          <a:xfrm>
            <a:off x="6553200" y="1562100"/>
            <a:ext cx="2484438" cy="2400300"/>
          </a:xfrm>
          <a:prstGeom prst="rect">
            <a:avLst/>
          </a:prstGeom>
          <a:noFill/>
          <a:ln w="9525">
            <a:noFill/>
            <a:miter lim="800000"/>
            <a:headEnd/>
            <a:tailEnd/>
          </a:ln>
        </p:spPr>
      </p:pic>
      <p:sp>
        <p:nvSpPr>
          <p:cNvPr id="8" name="Rectangle 2"/>
          <p:cNvSpPr>
            <a:spLocks noGrp="1" noChangeArrowheads="1"/>
          </p:cNvSpPr>
          <p:nvPr>
            <p:ph type="title"/>
          </p:nvPr>
        </p:nvSpPr>
        <p:spPr>
          <a:xfrm>
            <a:off x="0" y="0"/>
            <a:ext cx="9144000" cy="1295400"/>
          </a:xfrm>
        </p:spPr>
        <p:txBody>
          <a:bodyPr/>
          <a:lstStyle/>
          <a:p>
            <a:pPr eaLnBrk="1" hangingPunct="1"/>
            <a:r>
              <a:rPr lang="en-US" altLang="en-US" dirty="0" smtClean="0"/>
              <a:t>The individual firm (strategic actions)</a:t>
            </a:r>
            <a:br>
              <a:rPr lang="en-US" altLang="en-US" dirty="0" smtClean="0"/>
            </a:br>
            <a:r>
              <a:rPr lang="en-US" altLang="en-US" sz="3500" dirty="0" smtClean="0"/>
              <a:t>Overview of Chapter 3</a:t>
            </a:r>
            <a:endParaRPr lang="en-US" altLang="en-US" dirty="0"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idx="4294967295"/>
          </p:nvPr>
        </p:nvSpPr>
        <p:spPr/>
        <p:txBody>
          <a:bodyPr/>
          <a:lstStyle/>
          <a:p>
            <a:pPr eaLnBrk="1" hangingPunct="1"/>
            <a:r>
              <a:rPr lang="en-US" dirty="0" smtClean="0"/>
              <a:t>Coordination</a:t>
            </a:r>
            <a:br>
              <a:rPr lang="en-US" dirty="0" smtClean="0"/>
            </a:br>
            <a:r>
              <a:rPr lang="en-US" sz="3500" dirty="0" smtClean="0"/>
              <a:t>What is it?</a:t>
            </a:r>
            <a:endParaRPr lang="en-US" sz="3400" dirty="0" smtClean="0"/>
          </a:p>
        </p:txBody>
      </p:sp>
      <p:sp>
        <p:nvSpPr>
          <p:cNvPr id="19459" name="Rectangle 3"/>
          <p:cNvSpPr>
            <a:spLocks noGrp="1" noChangeArrowheads="1"/>
          </p:cNvSpPr>
          <p:nvPr>
            <p:ph type="body" idx="4294967295"/>
          </p:nvPr>
        </p:nvSpPr>
        <p:spPr>
          <a:xfrm>
            <a:off x="0" y="1447800"/>
            <a:ext cx="9144000" cy="5181600"/>
          </a:xfrm>
        </p:spPr>
        <p:txBody>
          <a:bodyPr/>
          <a:lstStyle/>
          <a:p>
            <a:pPr eaLnBrk="1" hangingPunct="1">
              <a:lnSpc>
                <a:spcPct val="90000"/>
              </a:lnSpc>
              <a:spcBef>
                <a:spcPct val="0"/>
              </a:spcBef>
            </a:pPr>
            <a:r>
              <a:rPr lang="en-US" sz="2400" dirty="0" smtClean="0"/>
              <a:t>Coordination is a strategic act that reduces (or eliminates) buyer/supplier power by directly involving the firm in the threatening upstream/downstream market</a:t>
            </a:r>
          </a:p>
          <a:p>
            <a:pPr lvl="1" eaLnBrk="1" hangingPunct="1">
              <a:lnSpc>
                <a:spcPct val="90000"/>
              </a:lnSpc>
              <a:spcBef>
                <a:spcPct val="0"/>
              </a:spcBef>
            </a:pPr>
            <a:r>
              <a:rPr lang="en-US" sz="2000" dirty="0" smtClean="0"/>
              <a:t>Example: a power plant relies on a supply of coal from a monopolist coal miner.  To reduce supplier power, the power plant can either:</a:t>
            </a:r>
          </a:p>
          <a:p>
            <a:pPr lvl="2" eaLnBrk="1" hangingPunct="1">
              <a:lnSpc>
                <a:spcPct val="90000"/>
              </a:lnSpc>
              <a:spcBef>
                <a:spcPct val="0"/>
              </a:spcBef>
            </a:pPr>
            <a:r>
              <a:rPr lang="en-US" sz="1900" dirty="0" smtClean="0"/>
              <a:t>Start its own coal mining company (integration via organic growth)</a:t>
            </a:r>
          </a:p>
          <a:p>
            <a:pPr lvl="2" eaLnBrk="1" hangingPunct="1">
              <a:lnSpc>
                <a:spcPct val="90000"/>
              </a:lnSpc>
              <a:spcBef>
                <a:spcPct val="0"/>
              </a:spcBef>
            </a:pPr>
            <a:r>
              <a:rPr lang="en-US" sz="1900" dirty="0" smtClean="0"/>
              <a:t>Buy the coal miner (integration via acquisition)</a:t>
            </a:r>
          </a:p>
          <a:p>
            <a:pPr lvl="2" eaLnBrk="1" hangingPunct="1">
              <a:lnSpc>
                <a:spcPct val="90000"/>
              </a:lnSpc>
              <a:spcBef>
                <a:spcPct val="0"/>
              </a:spcBef>
            </a:pPr>
            <a:r>
              <a:rPr lang="en-US" sz="1900" dirty="0" smtClean="0"/>
              <a:t>Sign a long-term contract to buy the coal it needs for 30 years</a:t>
            </a:r>
          </a:p>
          <a:p>
            <a:pPr lvl="2" eaLnBrk="1" hangingPunct="1">
              <a:lnSpc>
                <a:spcPct val="90000"/>
              </a:lnSpc>
              <a:spcBef>
                <a:spcPct val="0"/>
              </a:spcBef>
            </a:pPr>
            <a:r>
              <a:rPr lang="en-US" sz="1900" dirty="0" smtClean="0"/>
              <a:t>Have an informal agreement that the miner would sell coal to the power plant</a:t>
            </a:r>
          </a:p>
          <a:p>
            <a:pPr eaLnBrk="1" hangingPunct="1">
              <a:lnSpc>
                <a:spcPct val="90000"/>
              </a:lnSpc>
              <a:spcBef>
                <a:spcPct val="0"/>
              </a:spcBef>
            </a:pPr>
            <a:r>
              <a:rPr lang="en-US" sz="2400" dirty="0" smtClean="0"/>
              <a:t>There’s a spectrum from complete integration to agreement</a:t>
            </a:r>
          </a:p>
          <a:p>
            <a:pPr lvl="1" eaLnBrk="1" hangingPunct="1">
              <a:lnSpc>
                <a:spcPct val="90000"/>
              </a:lnSpc>
              <a:spcBef>
                <a:spcPct val="0"/>
              </a:spcBef>
            </a:pPr>
            <a:r>
              <a:rPr lang="en-US" sz="2000" dirty="0" smtClean="0"/>
              <a:t>At one extreme, complete </a:t>
            </a:r>
            <a:r>
              <a:rPr lang="en-US" sz="2000" b="1" dirty="0" smtClean="0">
                <a:solidFill>
                  <a:srgbClr val="0000FF"/>
                </a:solidFill>
              </a:rPr>
              <a:t>integration</a:t>
            </a:r>
            <a:r>
              <a:rPr lang="en-US" sz="2000" dirty="0" smtClean="0"/>
              <a:t> means the firm fully owns &amp; controls the coal miner (i.e., it has the </a:t>
            </a:r>
            <a:r>
              <a:rPr lang="en-US" sz="2000" b="1" dirty="0" smtClean="0">
                <a:solidFill>
                  <a:srgbClr val="0000FF"/>
                </a:solidFill>
              </a:rPr>
              <a:t>right to control</a:t>
            </a:r>
            <a:r>
              <a:rPr lang="en-US" sz="2000" dirty="0" smtClean="0">
                <a:solidFill>
                  <a:srgbClr val="0000FF"/>
                </a:solidFill>
              </a:rPr>
              <a:t> </a:t>
            </a:r>
            <a:r>
              <a:rPr lang="en-US" sz="2000" dirty="0" smtClean="0"/>
              <a:t>the coal mining activity)</a:t>
            </a:r>
          </a:p>
          <a:p>
            <a:pPr lvl="1" eaLnBrk="1" hangingPunct="1">
              <a:lnSpc>
                <a:spcPct val="90000"/>
              </a:lnSpc>
              <a:spcBef>
                <a:spcPct val="0"/>
              </a:spcBef>
            </a:pPr>
            <a:r>
              <a:rPr lang="en-US" sz="2000" dirty="0" smtClean="0"/>
              <a:t>At the other extreme, </a:t>
            </a:r>
            <a:r>
              <a:rPr lang="en-US" sz="2000" b="1" dirty="0" smtClean="0">
                <a:solidFill>
                  <a:srgbClr val="46CF15"/>
                </a:solidFill>
              </a:rPr>
              <a:t>agreement</a:t>
            </a:r>
            <a:r>
              <a:rPr lang="en-US" sz="2000" dirty="0" smtClean="0"/>
              <a:t> means that the firm has an understanding that it has rights to the coal</a:t>
            </a:r>
          </a:p>
          <a:p>
            <a:pPr lvl="2" eaLnBrk="1" hangingPunct="1">
              <a:lnSpc>
                <a:spcPct val="90000"/>
              </a:lnSpc>
              <a:spcBef>
                <a:spcPct val="0"/>
              </a:spcBef>
            </a:pPr>
            <a:r>
              <a:rPr lang="en-US" sz="1900" dirty="0" smtClean="0"/>
              <a:t>It creates </a:t>
            </a:r>
            <a:r>
              <a:rPr lang="en-US" sz="1900" b="1" dirty="0" smtClean="0">
                <a:solidFill>
                  <a:srgbClr val="46CF15"/>
                </a:solidFill>
              </a:rPr>
              <a:t>incentives</a:t>
            </a:r>
            <a:r>
              <a:rPr lang="en-US" sz="1900" dirty="0" smtClean="0"/>
              <a:t>, such as the threat of a breach of contract lawsuit, for the coal miner to comply with the power plant’s wishes</a:t>
            </a:r>
          </a:p>
        </p:txBody>
      </p:sp>
      <p:sp>
        <p:nvSpPr>
          <p:cNvPr id="6" name="Slide Number Placeholder 5"/>
          <p:cNvSpPr>
            <a:spLocks noGrp="1"/>
          </p:cNvSpPr>
          <p:nvPr>
            <p:ph type="sldNum" sz="quarter" idx="11"/>
          </p:nvPr>
        </p:nvSpPr>
        <p:spPr/>
        <p:txBody>
          <a:bodyPr/>
          <a:lstStyle/>
          <a:p>
            <a:pPr>
              <a:defRPr/>
            </a:pPr>
            <a:fld id="{0C6C0D8C-D1C3-4BBD-853C-EBB3902E962A}" type="slidenum">
              <a:rPr lang="en-US" smtClean="0"/>
              <a:pPr>
                <a:defRPr/>
              </a:pPr>
              <a:t>34</a:t>
            </a:fld>
            <a:endParaRPr lang="en-US"/>
          </a:p>
        </p:txBody>
      </p:sp>
      <p:sp>
        <p:nvSpPr>
          <p:cNvPr id="7" name="Footer Placeholder 6"/>
          <p:cNvSpPr>
            <a:spLocks noGrp="1"/>
          </p:cNvSpPr>
          <p:nvPr>
            <p:ph type="ftr" sz="quarter" idx="10"/>
          </p:nvPr>
        </p:nvSpPr>
        <p:spPr/>
        <p:txBody>
          <a:bodyPr/>
          <a:lstStyle/>
          <a:p>
            <a:pPr>
              <a:defRPr/>
            </a:pPr>
            <a:r>
              <a:rPr lang="en-US" smtClean="0"/>
              <a:t>© Amitai Aviram.  All rights reserved.</a:t>
            </a:r>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idx="4294967295"/>
          </p:nvPr>
        </p:nvSpPr>
        <p:spPr/>
        <p:txBody>
          <a:bodyPr/>
          <a:lstStyle/>
          <a:p>
            <a:pPr eaLnBrk="1" hangingPunct="1"/>
            <a:r>
              <a:rPr lang="en-US" dirty="0" smtClean="0"/>
              <a:t>Vertical coordination</a:t>
            </a:r>
            <a:br>
              <a:rPr lang="en-US" dirty="0" smtClean="0"/>
            </a:br>
            <a:r>
              <a:rPr lang="en-US" sz="3500" dirty="0" smtClean="0"/>
              <a:t>Make or buy?</a:t>
            </a:r>
          </a:p>
        </p:txBody>
      </p:sp>
      <p:sp>
        <p:nvSpPr>
          <p:cNvPr id="20483" name="Rectangle 3"/>
          <p:cNvSpPr>
            <a:spLocks noGrp="1" noChangeArrowheads="1"/>
          </p:cNvSpPr>
          <p:nvPr>
            <p:ph type="body" idx="4294967295"/>
          </p:nvPr>
        </p:nvSpPr>
        <p:spPr>
          <a:xfrm>
            <a:off x="0" y="1447800"/>
            <a:ext cx="9144000" cy="5181600"/>
          </a:xfrm>
        </p:spPr>
        <p:txBody>
          <a:bodyPr/>
          <a:lstStyle/>
          <a:p>
            <a:pPr eaLnBrk="1" hangingPunct="1">
              <a:spcBef>
                <a:spcPct val="0"/>
              </a:spcBef>
            </a:pPr>
            <a:r>
              <a:rPr lang="en-US" sz="2400" dirty="0" smtClean="0"/>
              <a:t>Which is better: integration or agreement?</a:t>
            </a:r>
          </a:p>
          <a:p>
            <a:pPr lvl="1" eaLnBrk="1" hangingPunct="1">
              <a:spcBef>
                <a:spcPct val="0"/>
              </a:spcBef>
            </a:pPr>
            <a:r>
              <a:rPr lang="en-US" sz="2000" dirty="0" smtClean="0"/>
              <a:t>This is sometimes called the “make or buy” decision</a:t>
            </a:r>
            <a:endParaRPr lang="en-US" dirty="0" smtClean="0"/>
          </a:p>
          <a:p>
            <a:pPr eaLnBrk="1" hangingPunct="1">
              <a:spcBef>
                <a:spcPct val="0"/>
              </a:spcBef>
            </a:pPr>
            <a:r>
              <a:rPr lang="en-US" sz="2400" dirty="0" smtClean="0"/>
              <a:t>Example: Firm A is active in a single market</a:t>
            </a:r>
          </a:p>
          <a:p>
            <a:pPr lvl="1" eaLnBrk="1" hangingPunct="1">
              <a:spcBef>
                <a:spcPct val="0"/>
              </a:spcBef>
            </a:pPr>
            <a:r>
              <a:rPr lang="en-US" sz="2000" dirty="0" smtClean="0"/>
              <a:t>Refines oil into gasoline</a:t>
            </a:r>
          </a:p>
          <a:p>
            <a:pPr eaLnBrk="1" hangingPunct="1">
              <a:spcBef>
                <a:spcPct val="0"/>
              </a:spcBef>
            </a:pPr>
            <a:r>
              <a:rPr lang="en-US" sz="2400" dirty="0" smtClean="0"/>
              <a:t>For every complement (upstream or downstream link in the supply chain), the firm can choose between:</a:t>
            </a:r>
          </a:p>
          <a:p>
            <a:pPr lvl="1" eaLnBrk="1" hangingPunct="1">
              <a:spcBef>
                <a:spcPct val="0"/>
              </a:spcBef>
            </a:pPr>
            <a:r>
              <a:rPr lang="en-US" sz="2200" dirty="0" smtClean="0"/>
              <a:t>Make (integration): do this business activity yourself</a:t>
            </a:r>
          </a:p>
          <a:p>
            <a:pPr lvl="2" eaLnBrk="1" hangingPunct="1">
              <a:spcBef>
                <a:spcPct val="0"/>
              </a:spcBef>
            </a:pPr>
            <a:r>
              <a:rPr lang="en-US" sz="2000" dirty="0" smtClean="0"/>
              <a:t>E.g., develop an operation that finds oil &amp; extracts it, or develop a chain of gas stations</a:t>
            </a:r>
          </a:p>
          <a:p>
            <a:pPr lvl="1" eaLnBrk="1" hangingPunct="1">
              <a:spcBef>
                <a:spcPct val="0"/>
              </a:spcBef>
            </a:pPr>
            <a:r>
              <a:rPr lang="en-US" sz="2200" dirty="0" smtClean="0"/>
              <a:t>Buy (agreement): let others handle this operation (outsource)</a:t>
            </a:r>
          </a:p>
          <a:p>
            <a:pPr lvl="2" eaLnBrk="1" hangingPunct="1">
              <a:spcBef>
                <a:spcPct val="0"/>
              </a:spcBef>
            </a:pPr>
            <a:r>
              <a:rPr lang="en-US" sz="2000" dirty="0" smtClean="0"/>
              <a:t>Firm A buys oil from firm B, and sells refined gasoline to firm C</a:t>
            </a:r>
          </a:p>
        </p:txBody>
      </p:sp>
      <p:sp>
        <p:nvSpPr>
          <p:cNvPr id="6" name="Slide Number Placeholder 5"/>
          <p:cNvSpPr>
            <a:spLocks noGrp="1"/>
          </p:cNvSpPr>
          <p:nvPr>
            <p:ph type="sldNum" sz="quarter" idx="11"/>
          </p:nvPr>
        </p:nvSpPr>
        <p:spPr/>
        <p:txBody>
          <a:bodyPr/>
          <a:lstStyle/>
          <a:p>
            <a:pPr>
              <a:defRPr/>
            </a:pPr>
            <a:fld id="{7E9169F6-4163-40EB-A864-6650230BB98A}" type="slidenum">
              <a:rPr lang="en-US" smtClean="0"/>
              <a:pPr>
                <a:defRPr/>
              </a:pPr>
              <a:t>35</a:t>
            </a:fld>
            <a:endParaRPr lang="en-US"/>
          </a:p>
        </p:txBody>
      </p:sp>
      <p:sp>
        <p:nvSpPr>
          <p:cNvPr id="7" name="Footer Placeholder 6"/>
          <p:cNvSpPr>
            <a:spLocks noGrp="1"/>
          </p:cNvSpPr>
          <p:nvPr>
            <p:ph type="ftr" sz="quarter" idx="10"/>
          </p:nvPr>
        </p:nvSpPr>
        <p:spPr/>
        <p:txBody>
          <a:bodyPr/>
          <a:lstStyle/>
          <a:p>
            <a:pPr>
              <a:defRPr/>
            </a:pPr>
            <a:r>
              <a:rPr lang="en-US" smtClean="0"/>
              <a:t>© Amitai Aviram.  All rights reserved.</a:t>
            </a:r>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idx="4294967295"/>
          </p:nvPr>
        </p:nvSpPr>
        <p:spPr/>
        <p:txBody>
          <a:bodyPr/>
          <a:lstStyle/>
          <a:p>
            <a:pPr eaLnBrk="1" hangingPunct="1"/>
            <a:r>
              <a:rPr lang="en-US" dirty="0" smtClean="0"/>
              <a:t>Vertical coordination</a:t>
            </a:r>
            <a:br>
              <a:rPr lang="en-US" dirty="0" smtClean="0"/>
            </a:br>
            <a:r>
              <a:rPr lang="en-US" sz="3500" dirty="0" smtClean="0"/>
              <a:t>Specialization &amp; outsourcing</a:t>
            </a:r>
          </a:p>
        </p:txBody>
      </p:sp>
      <p:sp>
        <p:nvSpPr>
          <p:cNvPr id="21507" name="Rectangle 3"/>
          <p:cNvSpPr>
            <a:spLocks noGrp="1" noChangeArrowheads="1"/>
          </p:cNvSpPr>
          <p:nvPr>
            <p:ph type="body" idx="4294967295"/>
          </p:nvPr>
        </p:nvSpPr>
        <p:spPr>
          <a:xfrm>
            <a:off x="0" y="1447800"/>
            <a:ext cx="9144000" cy="5181600"/>
          </a:xfrm>
        </p:spPr>
        <p:txBody>
          <a:bodyPr/>
          <a:lstStyle/>
          <a:p>
            <a:pPr eaLnBrk="1" hangingPunct="1">
              <a:spcBef>
                <a:spcPct val="0"/>
              </a:spcBef>
            </a:pPr>
            <a:r>
              <a:rPr lang="en-US" sz="2400" smtClean="0"/>
              <a:t>Specialization generally reduces costs/increases value</a:t>
            </a:r>
          </a:p>
          <a:p>
            <a:pPr lvl="1" eaLnBrk="1" hangingPunct="1">
              <a:spcBef>
                <a:spcPct val="0"/>
              </a:spcBef>
            </a:pPr>
            <a:r>
              <a:rPr lang="en-US" sz="2200" smtClean="0"/>
              <a:t>Economies of scale</a:t>
            </a:r>
          </a:p>
          <a:p>
            <a:pPr lvl="1" eaLnBrk="1" hangingPunct="1">
              <a:spcBef>
                <a:spcPct val="0"/>
              </a:spcBef>
            </a:pPr>
            <a:r>
              <a:rPr lang="en-US" sz="2200" smtClean="0"/>
              <a:t>Accumulated experience</a:t>
            </a:r>
          </a:p>
          <a:p>
            <a:pPr lvl="1" eaLnBrk="1" hangingPunct="1">
              <a:spcBef>
                <a:spcPct val="0"/>
              </a:spcBef>
            </a:pPr>
            <a:r>
              <a:rPr lang="en-US" sz="2200" smtClean="0"/>
              <a:t>Full managerial attention</a:t>
            </a:r>
          </a:p>
          <a:p>
            <a:pPr lvl="1" eaLnBrk="1" hangingPunct="1">
              <a:spcBef>
                <a:spcPct val="0"/>
              </a:spcBef>
            </a:pPr>
            <a:r>
              <a:rPr lang="en-US" sz="2200" smtClean="0"/>
              <a:t>Decisions requiring trade-offs favor specialized product</a:t>
            </a:r>
          </a:p>
          <a:p>
            <a:pPr eaLnBrk="1" hangingPunct="1">
              <a:spcBef>
                <a:spcPct val="0"/>
              </a:spcBef>
            </a:pPr>
            <a:endParaRPr lang="en-US" sz="2400" smtClean="0"/>
          </a:p>
          <a:p>
            <a:pPr eaLnBrk="1" hangingPunct="1">
              <a:spcBef>
                <a:spcPct val="0"/>
              </a:spcBef>
            </a:pPr>
            <a:r>
              <a:rPr lang="en-US" sz="2400" smtClean="0"/>
              <a:t>The value of specialization suggests that “buy” (outsource all activities except those in which you specialize) is a better</a:t>
            </a:r>
            <a:br>
              <a:rPr lang="en-US" sz="2400" smtClean="0"/>
            </a:br>
            <a:r>
              <a:rPr lang="en-US" sz="2400" smtClean="0"/>
              <a:t>option than “make” (do it all inside the firm)</a:t>
            </a:r>
          </a:p>
          <a:p>
            <a:pPr eaLnBrk="1" hangingPunct="1">
              <a:spcBef>
                <a:spcPct val="0"/>
              </a:spcBef>
            </a:pPr>
            <a:endParaRPr lang="en-US" sz="2400" smtClean="0"/>
          </a:p>
          <a:p>
            <a:pPr eaLnBrk="1" hangingPunct="1">
              <a:spcBef>
                <a:spcPct val="0"/>
              </a:spcBef>
            </a:pPr>
            <a:r>
              <a:rPr lang="en-US" sz="2400" smtClean="0"/>
              <a:t>So why don’t we always outsource? </a:t>
            </a:r>
            <a:r>
              <a:rPr lang="en-US" sz="2400" b="1" u="sng" smtClean="0"/>
              <a:t>Buyer/supplier power</a:t>
            </a:r>
          </a:p>
          <a:p>
            <a:pPr lvl="1" eaLnBrk="1" hangingPunct="1">
              <a:spcBef>
                <a:spcPct val="0"/>
              </a:spcBef>
            </a:pPr>
            <a:r>
              <a:rPr lang="en-US" sz="2000" smtClean="0"/>
              <a:t>If we outsource to a firm that has buyer/supplier power over us, they will be able to extract most of the value pool</a:t>
            </a:r>
          </a:p>
        </p:txBody>
      </p:sp>
      <p:sp>
        <p:nvSpPr>
          <p:cNvPr id="6" name="Slide Number Placeholder 5"/>
          <p:cNvSpPr>
            <a:spLocks noGrp="1"/>
          </p:cNvSpPr>
          <p:nvPr>
            <p:ph type="sldNum" sz="quarter" idx="11"/>
          </p:nvPr>
        </p:nvSpPr>
        <p:spPr/>
        <p:txBody>
          <a:bodyPr/>
          <a:lstStyle/>
          <a:p>
            <a:pPr>
              <a:defRPr/>
            </a:pPr>
            <a:fld id="{3A8EC8D0-3D4C-4506-8973-CED0DC09BCD8}" type="slidenum">
              <a:rPr lang="en-US" smtClean="0"/>
              <a:pPr>
                <a:defRPr/>
              </a:pPr>
              <a:t>36</a:t>
            </a:fld>
            <a:endParaRPr lang="en-US"/>
          </a:p>
        </p:txBody>
      </p:sp>
      <p:sp>
        <p:nvSpPr>
          <p:cNvPr id="7" name="Footer Placeholder 6"/>
          <p:cNvSpPr>
            <a:spLocks noGrp="1"/>
          </p:cNvSpPr>
          <p:nvPr>
            <p:ph type="ftr" sz="quarter" idx="10"/>
          </p:nvPr>
        </p:nvSpPr>
        <p:spPr/>
        <p:txBody>
          <a:bodyPr/>
          <a:lstStyle/>
          <a:p>
            <a:pPr>
              <a:defRPr/>
            </a:pPr>
            <a:r>
              <a:rPr lang="en-US" smtClean="0"/>
              <a:t>© Amitai Aviram.  All rights reserved.</a:t>
            </a:r>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idx="4294967295"/>
          </p:nvPr>
        </p:nvSpPr>
        <p:spPr/>
        <p:txBody>
          <a:bodyPr/>
          <a:lstStyle/>
          <a:p>
            <a:pPr eaLnBrk="1" hangingPunct="1"/>
            <a:r>
              <a:rPr lang="en-US" dirty="0" smtClean="0"/>
              <a:t>Vertical coordination</a:t>
            </a:r>
            <a:br>
              <a:rPr lang="en-US" dirty="0" smtClean="0"/>
            </a:br>
            <a:r>
              <a:rPr lang="en-US" sz="3500" dirty="0" smtClean="0"/>
              <a:t>A response to buyer/supplier power</a:t>
            </a:r>
          </a:p>
        </p:txBody>
      </p:sp>
      <p:sp>
        <p:nvSpPr>
          <p:cNvPr id="22531" name="Rectangle 3"/>
          <p:cNvSpPr>
            <a:spLocks noGrp="1" noChangeArrowheads="1"/>
          </p:cNvSpPr>
          <p:nvPr>
            <p:ph type="body" idx="4294967295"/>
          </p:nvPr>
        </p:nvSpPr>
        <p:spPr>
          <a:xfrm>
            <a:off x="0" y="1447800"/>
            <a:ext cx="9144000" cy="5181600"/>
          </a:xfrm>
        </p:spPr>
        <p:txBody>
          <a:bodyPr/>
          <a:lstStyle/>
          <a:p>
            <a:pPr eaLnBrk="1" hangingPunct="1">
              <a:spcBef>
                <a:spcPct val="0"/>
              </a:spcBef>
            </a:pPr>
            <a:r>
              <a:rPr lang="en-US" sz="2400" smtClean="0"/>
              <a:t>Recall the newspaper hypo in section 1b2: a newspaper can be exploited because of a $10M transaction-specific investment connecting its editorial computers to the printing press. To prevent exploitation, it hires Jane (an experienced printer) as an employee. Jane receives a fixed salary. At the extremes:</a:t>
            </a:r>
          </a:p>
          <a:p>
            <a:pPr lvl="1" eaLnBrk="1" hangingPunct="1">
              <a:spcBef>
                <a:spcPct val="0"/>
              </a:spcBef>
            </a:pPr>
            <a:r>
              <a:rPr lang="en-US" sz="2000" smtClean="0"/>
              <a:t>Jane can work diligently, saving the newspaper expenses and producing a better product</a:t>
            </a:r>
          </a:p>
          <a:p>
            <a:pPr lvl="1" eaLnBrk="1" hangingPunct="1">
              <a:spcBef>
                <a:spcPct val="0"/>
              </a:spcBef>
            </a:pPr>
            <a:r>
              <a:rPr lang="en-US" sz="2000" smtClean="0"/>
              <a:t>Jane can shirk, resulting in a more expensive, lower quality product</a:t>
            </a:r>
          </a:p>
          <a:p>
            <a:pPr eaLnBrk="1" hangingPunct="1">
              <a:spcBef>
                <a:spcPct val="0"/>
              </a:spcBef>
            </a:pPr>
            <a:r>
              <a:rPr lang="en-US" sz="2400" smtClean="0">
                <a:solidFill>
                  <a:srgbClr val="FF0000"/>
                </a:solidFill>
              </a:rPr>
              <a:t>What is Jane likely to do?</a:t>
            </a:r>
          </a:p>
        </p:txBody>
      </p:sp>
      <p:pic>
        <p:nvPicPr>
          <p:cNvPr id="22532" name="Picture 4" descr="MCj02959000000[1]"/>
          <p:cNvPicPr>
            <a:picLocks noChangeAspect="1" noChangeArrowheads="1"/>
          </p:cNvPicPr>
          <p:nvPr/>
        </p:nvPicPr>
        <p:blipFill>
          <a:blip r:embed="rId2" cstate="print"/>
          <a:srcRect/>
          <a:stretch>
            <a:fillRect/>
          </a:stretch>
        </p:blipFill>
        <p:spPr bwMode="auto">
          <a:xfrm>
            <a:off x="6626225" y="4572000"/>
            <a:ext cx="1738313" cy="1828800"/>
          </a:xfrm>
          <a:prstGeom prst="rect">
            <a:avLst/>
          </a:prstGeom>
          <a:noFill/>
          <a:ln w="9525">
            <a:noFill/>
            <a:miter lim="800000"/>
            <a:headEnd/>
            <a:tailEnd/>
          </a:ln>
        </p:spPr>
      </p:pic>
      <p:pic>
        <p:nvPicPr>
          <p:cNvPr id="22533" name="Picture 5" descr="MCj04042650000[1]"/>
          <p:cNvPicPr>
            <a:picLocks noChangeAspect="1" noChangeArrowheads="1"/>
          </p:cNvPicPr>
          <p:nvPr/>
        </p:nvPicPr>
        <p:blipFill>
          <a:blip r:embed="rId3" cstate="print"/>
          <a:srcRect/>
          <a:stretch>
            <a:fillRect/>
          </a:stretch>
        </p:blipFill>
        <p:spPr bwMode="auto">
          <a:xfrm>
            <a:off x="304800" y="4648200"/>
            <a:ext cx="1841500" cy="1793875"/>
          </a:xfrm>
          <a:prstGeom prst="rect">
            <a:avLst/>
          </a:prstGeom>
          <a:noFill/>
          <a:ln w="9525">
            <a:noFill/>
            <a:miter lim="800000"/>
            <a:headEnd/>
            <a:tailEnd/>
          </a:ln>
        </p:spPr>
      </p:pic>
      <p:cxnSp>
        <p:nvCxnSpPr>
          <p:cNvPr id="22534" name="AutoShape 6"/>
          <p:cNvCxnSpPr>
            <a:cxnSpLocks noChangeShapeType="1"/>
          </p:cNvCxnSpPr>
          <p:nvPr/>
        </p:nvCxnSpPr>
        <p:spPr bwMode="auto">
          <a:xfrm flipV="1">
            <a:off x="2146300" y="5486400"/>
            <a:ext cx="4479925" cy="58738"/>
          </a:xfrm>
          <a:prstGeom prst="straightConnector1">
            <a:avLst/>
          </a:prstGeom>
          <a:noFill/>
          <a:ln w="76200">
            <a:solidFill>
              <a:srgbClr val="FF0000"/>
            </a:solidFill>
            <a:round/>
            <a:headEnd type="triangle" w="med" len="med"/>
            <a:tailEnd type="triangle" w="med" len="med"/>
          </a:ln>
        </p:spPr>
      </p:cxnSp>
      <p:sp>
        <p:nvSpPr>
          <p:cNvPr id="9" name="Slide Number Placeholder 8"/>
          <p:cNvSpPr>
            <a:spLocks noGrp="1"/>
          </p:cNvSpPr>
          <p:nvPr>
            <p:ph type="sldNum" sz="quarter" idx="11"/>
          </p:nvPr>
        </p:nvSpPr>
        <p:spPr/>
        <p:txBody>
          <a:bodyPr/>
          <a:lstStyle/>
          <a:p>
            <a:pPr>
              <a:defRPr/>
            </a:pPr>
            <a:fld id="{E944A040-A196-400A-9605-C89CAFCA0262}" type="slidenum">
              <a:rPr lang="en-US" smtClean="0"/>
              <a:pPr>
                <a:defRPr/>
              </a:pPr>
              <a:t>37</a:t>
            </a:fld>
            <a:endParaRPr lang="en-US"/>
          </a:p>
        </p:txBody>
      </p:sp>
      <p:sp>
        <p:nvSpPr>
          <p:cNvPr id="10" name="Footer Placeholder 9"/>
          <p:cNvSpPr>
            <a:spLocks noGrp="1"/>
          </p:cNvSpPr>
          <p:nvPr>
            <p:ph type="ftr" sz="quarter" idx="10"/>
          </p:nvPr>
        </p:nvSpPr>
        <p:spPr/>
        <p:txBody>
          <a:bodyPr/>
          <a:lstStyle/>
          <a:p>
            <a:pPr>
              <a:defRPr/>
            </a:pPr>
            <a:r>
              <a:rPr lang="en-US" smtClean="0"/>
              <a:t>© Amitai Aviram.  All rights reserved.</a:t>
            </a:r>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idx="4294967295"/>
          </p:nvPr>
        </p:nvSpPr>
        <p:spPr/>
        <p:txBody>
          <a:bodyPr/>
          <a:lstStyle/>
          <a:p>
            <a:pPr eaLnBrk="1" hangingPunct="1"/>
            <a:r>
              <a:rPr lang="en-US" dirty="0" smtClean="0"/>
              <a:t>Vertical coordination</a:t>
            </a:r>
            <a:br>
              <a:rPr lang="en-US" dirty="0" smtClean="0"/>
            </a:br>
            <a:r>
              <a:rPr lang="en-US" sz="3500" dirty="0" smtClean="0"/>
              <a:t>Reducing shirking</a:t>
            </a:r>
          </a:p>
        </p:txBody>
      </p:sp>
      <p:sp>
        <p:nvSpPr>
          <p:cNvPr id="23555" name="Rectangle 3"/>
          <p:cNvSpPr>
            <a:spLocks noGrp="1" noChangeArrowheads="1"/>
          </p:cNvSpPr>
          <p:nvPr>
            <p:ph type="body" idx="4294967295"/>
          </p:nvPr>
        </p:nvSpPr>
        <p:spPr>
          <a:xfrm>
            <a:off x="0" y="1447800"/>
            <a:ext cx="9144000" cy="5181600"/>
          </a:xfrm>
        </p:spPr>
        <p:txBody>
          <a:bodyPr/>
          <a:lstStyle/>
          <a:p>
            <a:pPr eaLnBrk="1" hangingPunct="1">
              <a:spcBef>
                <a:spcPct val="0"/>
              </a:spcBef>
            </a:pPr>
            <a:r>
              <a:rPr lang="en-US" sz="2800" smtClean="0"/>
              <a:t>This is bad for the newspaper. </a:t>
            </a:r>
            <a:r>
              <a:rPr lang="en-US" sz="2800" smtClean="0">
                <a:solidFill>
                  <a:srgbClr val="FF0000"/>
                </a:solidFill>
              </a:rPr>
              <a:t>Is it bad for Jane?</a:t>
            </a:r>
          </a:p>
          <a:p>
            <a:pPr eaLnBrk="1" hangingPunct="1">
              <a:spcBef>
                <a:spcPct val="0"/>
              </a:spcBef>
            </a:pPr>
            <a:r>
              <a:rPr lang="en-US" sz="2800" smtClean="0">
                <a:solidFill>
                  <a:srgbClr val="FF0000"/>
                </a:solidFill>
              </a:rPr>
              <a:t>How can the newspaper ensure Jane works hard?</a:t>
            </a:r>
          </a:p>
        </p:txBody>
      </p:sp>
      <p:pic>
        <p:nvPicPr>
          <p:cNvPr id="23556" name="Picture 4" descr="lazy"/>
          <p:cNvPicPr>
            <a:picLocks noChangeAspect="1" noChangeArrowheads="1"/>
          </p:cNvPicPr>
          <p:nvPr/>
        </p:nvPicPr>
        <p:blipFill>
          <a:blip r:embed="rId2" cstate="print"/>
          <a:srcRect/>
          <a:stretch>
            <a:fillRect/>
          </a:stretch>
        </p:blipFill>
        <p:spPr bwMode="auto">
          <a:xfrm>
            <a:off x="1619250" y="2667000"/>
            <a:ext cx="5546725" cy="3697288"/>
          </a:xfrm>
          <a:prstGeom prst="rect">
            <a:avLst/>
          </a:prstGeom>
          <a:noFill/>
          <a:ln w="9525">
            <a:noFill/>
            <a:miter lim="800000"/>
            <a:headEnd/>
            <a:tailEnd/>
          </a:ln>
        </p:spPr>
      </p:pic>
      <p:sp>
        <p:nvSpPr>
          <p:cNvPr id="7" name="Slide Number Placeholder 6"/>
          <p:cNvSpPr>
            <a:spLocks noGrp="1"/>
          </p:cNvSpPr>
          <p:nvPr>
            <p:ph type="sldNum" sz="quarter" idx="11"/>
          </p:nvPr>
        </p:nvSpPr>
        <p:spPr/>
        <p:txBody>
          <a:bodyPr/>
          <a:lstStyle/>
          <a:p>
            <a:pPr>
              <a:defRPr/>
            </a:pPr>
            <a:fld id="{ADC3D9A1-F75D-439C-93E3-97E8F43E5BEB}" type="slidenum">
              <a:rPr lang="en-US" smtClean="0"/>
              <a:pPr>
                <a:defRPr/>
              </a:pPr>
              <a:t>38</a:t>
            </a:fld>
            <a:endParaRPr lang="en-US"/>
          </a:p>
        </p:txBody>
      </p:sp>
      <p:sp>
        <p:nvSpPr>
          <p:cNvPr id="8" name="Footer Placeholder 7"/>
          <p:cNvSpPr>
            <a:spLocks noGrp="1"/>
          </p:cNvSpPr>
          <p:nvPr>
            <p:ph type="ftr" sz="quarter" idx="10"/>
          </p:nvPr>
        </p:nvSpPr>
        <p:spPr/>
        <p:txBody>
          <a:bodyPr/>
          <a:lstStyle/>
          <a:p>
            <a:pPr>
              <a:defRPr/>
            </a:pPr>
            <a:r>
              <a:rPr lang="en-US" smtClean="0"/>
              <a:t>© Amitai Aviram.  All rights reserved.</a:t>
            </a:r>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idx="4294967295"/>
          </p:nvPr>
        </p:nvSpPr>
        <p:spPr/>
        <p:txBody>
          <a:bodyPr/>
          <a:lstStyle/>
          <a:p>
            <a:pPr eaLnBrk="1" hangingPunct="1"/>
            <a:r>
              <a:rPr lang="en-US" dirty="0" smtClean="0"/>
              <a:t>Vertical coordination</a:t>
            </a:r>
            <a:br>
              <a:rPr lang="en-US" dirty="0" smtClean="0"/>
            </a:br>
            <a:r>
              <a:rPr lang="en-US" sz="3500" dirty="0" smtClean="0"/>
              <a:t>Monitoring</a:t>
            </a:r>
          </a:p>
        </p:txBody>
      </p:sp>
      <p:sp>
        <p:nvSpPr>
          <p:cNvPr id="24579" name="Rectangle 3"/>
          <p:cNvSpPr>
            <a:spLocks noGrp="1" noChangeArrowheads="1"/>
          </p:cNvSpPr>
          <p:nvPr>
            <p:ph type="body" idx="4294967295"/>
          </p:nvPr>
        </p:nvSpPr>
        <p:spPr>
          <a:xfrm>
            <a:off x="0" y="1447800"/>
            <a:ext cx="9144000" cy="5181600"/>
          </a:xfrm>
        </p:spPr>
        <p:txBody>
          <a:bodyPr/>
          <a:lstStyle/>
          <a:p>
            <a:pPr eaLnBrk="1" hangingPunct="1">
              <a:spcBef>
                <a:spcPct val="0"/>
              </a:spcBef>
            </a:pPr>
            <a:endParaRPr lang="en-US" sz="2800" dirty="0" smtClean="0"/>
          </a:p>
          <a:p>
            <a:pPr eaLnBrk="1" hangingPunct="1">
              <a:spcBef>
                <a:spcPct val="0"/>
              </a:spcBef>
            </a:pPr>
            <a:r>
              <a:rPr lang="en-US" sz="2800" dirty="0" smtClean="0"/>
              <a:t>Monitor Jane’s inputs</a:t>
            </a:r>
          </a:p>
          <a:p>
            <a:pPr lvl="1" eaLnBrk="1" hangingPunct="1">
              <a:spcBef>
                <a:spcPct val="0"/>
              </a:spcBef>
            </a:pPr>
            <a:r>
              <a:rPr lang="en-US" sz="2400" dirty="0" smtClean="0">
                <a:solidFill>
                  <a:srgbClr val="FF0000"/>
                </a:solidFill>
              </a:rPr>
              <a:t>Problems with this?</a:t>
            </a:r>
          </a:p>
          <a:p>
            <a:pPr lvl="2" eaLnBrk="1" hangingPunct="1">
              <a:spcBef>
                <a:spcPct val="0"/>
              </a:spcBef>
            </a:pPr>
            <a:r>
              <a:rPr lang="en-US" sz="2100" dirty="0" smtClean="0">
                <a:solidFill>
                  <a:srgbClr val="FF0000"/>
                </a:solidFill>
              </a:rPr>
              <a:t>Why aren’t punch clocks</a:t>
            </a:r>
            <a:br>
              <a:rPr lang="en-US" sz="2100" dirty="0" smtClean="0">
                <a:solidFill>
                  <a:srgbClr val="FF0000"/>
                </a:solidFill>
              </a:rPr>
            </a:br>
            <a:r>
              <a:rPr lang="en-US" sz="2100" dirty="0" smtClean="0">
                <a:solidFill>
                  <a:srgbClr val="FF0000"/>
                </a:solidFill>
              </a:rPr>
              <a:t>used to monitor professors?</a:t>
            </a:r>
          </a:p>
          <a:p>
            <a:pPr eaLnBrk="1" hangingPunct="1">
              <a:spcBef>
                <a:spcPct val="0"/>
              </a:spcBef>
            </a:pPr>
            <a:r>
              <a:rPr lang="en-US" sz="2800" dirty="0" smtClean="0"/>
              <a:t>Monitor Jane’s outputs</a:t>
            </a:r>
          </a:p>
          <a:p>
            <a:pPr lvl="1" eaLnBrk="1" hangingPunct="1">
              <a:spcBef>
                <a:spcPct val="0"/>
              </a:spcBef>
            </a:pPr>
            <a:r>
              <a:rPr lang="en-US" sz="2400" dirty="0" smtClean="0">
                <a:solidFill>
                  <a:srgbClr val="FF0000"/>
                </a:solidFill>
              </a:rPr>
              <a:t>Problems?</a:t>
            </a:r>
          </a:p>
          <a:p>
            <a:pPr lvl="2" eaLnBrk="1" hangingPunct="1">
              <a:spcBef>
                <a:spcPct val="0"/>
              </a:spcBef>
            </a:pPr>
            <a:r>
              <a:rPr lang="en-US" sz="2100" dirty="0" smtClean="0"/>
              <a:t>Benchmark</a:t>
            </a:r>
          </a:p>
          <a:p>
            <a:pPr lvl="2" eaLnBrk="1" hangingPunct="1">
              <a:spcBef>
                <a:spcPct val="0"/>
              </a:spcBef>
            </a:pPr>
            <a:r>
              <a:rPr lang="en-US" sz="2100" dirty="0" smtClean="0"/>
              <a:t>Proportionality to efforts</a:t>
            </a:r>
          </a:p>
        </p:txBody>
      </p:sp>
      <p:pic>
        <p:nvPicPr>
          <p:cNvPr id="24580" name="Picture 6" descr="MCj02502620000[1]"/>
          <p:cNvPicPr>
            <a:picLocks noChangeAspect="1" noChangeArrowheads="1"/>
          </p:cNvPicPr>
          <p:nvPr/>
        </p:nvPicPr>
        <p:blipFill>
          <a:blip r:embed="rId2" cstate="print"/>
          <a:srcRect/>
          <a:stretch>
            <a:fillRect/>
          </a:stretch>
        </p:blipFill>
        <p:spPr bwMode="auto">
          <a:xfrm>
            <a:off x="4419600" y="1828800"/>
            <a:ext cx="4724400" cy="3482975"/>
          </a:xfrm>
          <a:prstGeom prst="rect">
            <a:avLst/>
          </a:prstGeom>
          <a:noFill/>
          <a:ln w="9525">
            <a:noFill/>
            <a:miter lim="800000"/>
            <a:headEnd/>
            <a:tailEnd/>
          </a:ln>
        </p:spPr>
      </p:pic>
      <p:sp>
        <p:nvSpPr>
          <p:cNvPr id="7" name="Slide Number Placeholder 6"/>
          <p:cNvSpPr>
            <a:spLocks noGrp="1"/>
          </p:cNvSpPr>
          <p:nvPr>
            <p:ph type="sldNum" sz="quarter" idx="11"/>
          </p:nvPr>
        </p:nvSpPr>
        <p:spPr/>
        <p:txBody>
          <a:bodyPr/>
          <a:lstStyle/>
          <a:p>
            <a:pPr>
              <a:defRPr/>
            </a:pPr>
            <a:fld id="{F9D2BDD4-B8A8-482F-8FAB-EF09D254A633}" type="slidenum">
              <a:rPr lang="en-US" smtClean="0"/>
              <a:pPr>
                <a:defRPr/>
              </a:pPr>
              <a:t>39</a:t>
            </a:fld>
            <a:endParaRPr lang="en-US"/>
          </a:p>
        </p:txBody>
      </p:sp>
      <p:sp>
        <p:nvSpPr>
          <p:cNvPr id="8" name="Footer Placeholder 7"/>
          <p:cNvSpPr>
            <a:spLocks noGrp="1"/>
          </p:cNvSpPr>
          <p:nvPr>
            <p:ph type="ftr" sz="quarter" idx="10"/>
          </p:nvPr>
        </p:nvSpPr>
        <p:spPr/>
        <p:txBody>
          <a:bodyPr/>
          <a:lstStyle/>
          <a:p>
            <a:pPr>
              <a:defRPr/>
            </a:pPr>
            <a:r>
              <a:rPr lang="en-US" smtClean="0"/>
              <a:t>© Amitai Aviram.  All rights reserved.</a:t>
            </a:r>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2"/>
          <p:cNvSpPr>
            <a:spLocks noGrp="1" noChangeArrowheads="1"/>
          </p:cNvSpPr>
          <p:nvPr>
            <p:ph type="title" idx="4294967295"/>
          </p:nvPr>
        </p:nvSpPr>
        <p:spPr>
          <a:xfrm>
            <a:off x="0" y="0"/>
            <a:ext cx="9144000" cy="1295400"/>
          </a:xfrm>
        </p:spPr>
        <p:txBody>
          <a:bodyPr/>
          <a:lstStyle/>
          <a:p>
            <a:pPr algn="ctr" eaLnBrk="1" hangingPunct="1"/>
            <a:r>
              <a:rPr lang="en-US" dirty="0" smtClean="0"/>
              <a:t>Strategic traits</a:t>
            </a:r>
            <a:r>
              <a:rPr lang="en-US" sz="3500" dirty="0" smtClean="0"/>
              <a:t/>
            </a:r>
            <a:br>
              <a:rPr lang="en-US" sz="3500" dirty="0" smtClean="0"/>
            </a:br>
            <a:r>
              <a:rPr lang="en-US" sz="3500" dirty="0" smtClean="0"/>
              <a:t>What are strategic traits?</a:t>
            </a:r>
          </a:p>
        </p:txBody>
      </p:sp>
      <p:sp>
        <p:nvSpPr>
          <p:cNvPr id="5125" name="Rectangle 3"/>
          <p:cNvSpPr>
            <a:spLocks noGrp="1" noChangeArrowheads="1"/>
          </p:cNvSpPr>
          <p:nvPr>
            <p:ph type="body" idx="4294967295"/>
          </p:nvPr>
        </p:nvSpPr>
        <p:spPr>
          <a:xfrm>
            <a:off x="0" y="1447800"/>
            <a:ext cx="9144000" cy="5181599"/>
          </a:xfrm>
        </p:spPr>
        <p:txBody>
          <a:bodyPr/>
          <a:lstStyle/>
          <a:p>
            <a:pPr eaLnBrk="1" hangingPunct="1">
              <a:spcBef>
                <a:spcPct val="0"/>
              </a:spcBef>
            </a:pPr>
            <a:r>
              <a:rPr lang="en-US" sz="2800" dirty="0" smtClean="0"/>
              <a:t>A strategic trait has two aspects:</a:t>
            </a:r>
          </a:p>
          <a:p>
            <a:pPr lvl="1" eaLnBrk="1" hangingPunct="1">
              <a:spcBef>
                <a:spcPct val="0"/>
              </a:spcBef>
            </a:pPr>
            <a:r>
              <a:rPr lang="en-US" sz="2400" dirty="0" smtClean="0"/>
              <a:t>Positive aspect: </a:t>
            </a:r>
            <a:r>
              <a:rPr lang="en-US" sz="2400" b="1" u="sng" dirty="0" smtClean="0"/>
              <a:t>strategic competence</a:t>
            </a:r>
          </a:p>
          <a:p>
            <a:pPr lvl="2" eaLnBrk="1" hangingPunct="1">
              <a:spcBef>
                <a:spcPct val="0"/>
              </a:spcBef>
            </a:pPr>
            <a:r>
              <a:rPr lang="en-US" sz="2200" dirty="0" smtClean="0"/>
              <a:t>Often </a:t>
            </a:r>
            <a:r>
              <a:rPr lang="en-US" sz="2200" dirty="0"/>
              <a:t>called “core </a:t>
            </a:r>
            <a:r>
              <a:rPr lang="en-US" sz="2200" dirty="0" smtClean="0"/>
              <a:t>competence” or </a:t>
            </a:r>
            <a:r>
              <a:rPr lang="en-US" sz="2200" dirty="0"/>
              <a:t>“</a:t>
            </a:r>
            <a:r>
              <a:rPr lang="en-US" sz="2200" dirty="0" smtClean="0"/>
              <a:t>firm-specific resource”</a:t>
            </a:r>
          </a:p>
          <a:p>
            <a:pPr lvl="2" eaLnBrk="1" hangingPunct="1">
              <a:spcBef>
                <a:spcPct val="0"/>
              </a:spcBef>
            </a:pPr>
            <a:r>
              <a:rPr lang="en-US" sz="2200" dirty="0" smtClean="0"/>
              <a:t>This is the “strengths” part of the SWOT analysis</a:t>
            </a:r>
          </a:p>
          <a:p>
            <a:pPr lvl="1" eaLnBrk="1" hangingPunct="1">
              <a:spcBef>
                <a:spcPct val="0"/>
              </a:spcBef>
            </a:pPr>
            <a:r>
              <a:rPr lang="en-US" sz="2400" dirty="0" smtClean="0"/>
              <a:t>Negative aspect: </a:t>
            </a:r>
            <a:r>
              <a:rPr lang="en-US" sz="2400" b="1" u="sng" dirty="0" smtClean="0"/>
              <a:t>strategic rigidity</a:t>
            </a:r>
          </a:p>
          <a:p>
            <a:pPr lvl="2" eaLnBrk="1" hangingPunct="1">
              <a:spcBef>
                <a:spcPct val="0"/>
              </a:spcBef>
            </a:pPr>
            <a:r>
              <a:rPr lang="en-US" sz="2200" dirty="0" smtClean="0"/>
              <a:t>Possessing a strategic competence is always a trade-off: limits firm’s ability or incentive to take certain strategic actions or to develop certain new strategic competences</a:t>
            </a:r>
          </a:p>
          <a:p>
            <a:pPr lvl="2" eaLnBrk="1" hangingPunct="1">
              <a:spcBef>
                <a:spcPct val="0"/>
              </a:spcBef>
            </a:pPr>
            <a:r>
              <a:rPr lang="en-US" sz="2200" dirty="0" smtClean="0"/>
              <a:t>This is the “weaknesses” part of the SWOT analysis</a:t>
            </a:r>
          </a:p>
        </p:txBody>
      </p:sp>
      <p:sp>
        <p:nvSpPr>
          <p:cNvPr id="6" name="Slide Number Placeholder 5"/>
          <p:cNvSpPr>
            <a:spLocks noGrp="1"/>
          </p:cNvSpPr>
          <p:nvPr>
            <p:ph type="sldNum" sz="quarter" idx="11"/>
          </p:nvPr>
        </p:nvSpPr>
        <p:spPr/>
        <p:txBody>
          <a:bodyPr/>
          <a:lstStyle/>
          <a:p>
            <a:pPr>
              <a:defRPr/>
            </a:pPr>
            <a:fld id="{6DBE3EDB-5AB7-40BB-B2E0-769045A2A4D0}" type="slidenum">
              <a:rPr lang="en-US" smtClean="0"/>
              <a:pPr>
                <a:defRPr/>
              </a:pPr>
              <a:t>4</a:t>
            </a:fld>
            <a:endParaRPr lang="en-US"/>
          </a:p>
        </p:txBody>
      </p:sp>
      <p:sp>
        <p:nvSpPr>
          <p:cNvPr id="7" name="Footer Placeholder 6"/>
          <p:cNvSpPr>
            <a:spLocks noGrp="1"/>
          </p:cNvSpPr>
          <p:nvPr>
            <p:ph type="ftr" sz="quarter" idx="10"/>
          </p:nvPr>
        </p:nvSpPr>
        <p:spPr/>
        <p:txBody>
          <a:bodyPr/>
          <a:lstStyle/>
          <a:p>
            <a:pPr>
              <a:defRPr/>
            </a:pPr>
            <a:r>
              <a:rPr lang="en-US" smtClean="0"/>
              <a:t>© Amitai Aviram.  All rights reserved.</a:t>
            </a:r>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idx="4294967295"/>
          </p:nvPr>
        </p:nvSpPr>
        <p:spPr/>
        <p:txBody>
          <a:bodyPr/>
          <a:lstStyle/>
          <a:p>
            <a:pPr eaLnBrk="1" hangingPunct="1"/>
            <a:r>
              <a:rPr lang="en-US" dirty="0" smtClean="0"/>
              <a:t>Vertical coordination</a:t>
            </a:r>
            <a:br>
              <a:rPr lang="en-US" dirty="0" smtClean="0"/>
            </a:br>
            <a:r>
              <a:rPr lang="en-US" sz="3500" dirty="0" smtClean="0"/>
              <a:t>Bonding</a:t>
            </a:r>
          </a:p>
        </p:txBody>
      </p:sp>
      <p:sp>
        <p:nvSpPr>
          <p:cNvPr id="25603" name="Rectangle 3"/>
          <p:cNvSpPr>
            <a:spLocks noGrp="1" noChangeArrowheads="1"/>
          </p:cNvSpPr>
          <p:nvPr>
            <p:ph type="body" idx="4294967295"/>
          </p:nvPr>
        </p:nvSpPr>
        <p:spPr>
          <a:xfrm>
            <a:off x="0" y="1447800"/>
            <a:ext cx="9144000" cy="5181600"/>
          </a:xfrm>
        </p:spPr>
        <p:txBody>
          <a:bodyPr/>
          <a:lstStyle/>
          <a:p>
            <a:pPr eaLnBrk="1" hangingPunct="1">
              <a:spcBef>
                <a:spcPct val="0"/>
              </a:spcBef>
            </a:pPr>
            <a:r>
              <a:rPr lang="en-US" sz="2800" u="sng" smtClean="0"/>
              <a:t>Bonding</a:t>
            </a:r>
            <a:r>
              <a:rPr lang="en-US" sz="2800" smtClean="0"/>
              <a:t> – actions that align Jane’s incentives with those of the newspaper.</a:t>
            </a:r>
          </a:p>
          <a:p>
            <a:pPr lvl="1" eaLnBrk="1" hangingPunct="1">
              <a:spcBef>
                <a:spcPct val="0"/>
              </a:spcBef>
            </a:pPr>
            <a:r>
              <a:rPr lang="en-US" sz="2400" smtClean="0"/>
              <a:t>Successful bonding will result in Jane being worse off if she doesn’t do what she promised (e.g., work hard).</a:t>
            </a:r>
          </a:p>
          <a:p>
            <a:pPr eaLnBrk="1" hangingPunct="1">
              <a:spcBef>
                <a:spcPct val="0"/>
              </a:spcBef>
            </a:pPr>
            <a:r>
              <a:rPr lang="en-US" sz="2800" smtClean="0"/>
              <a:t>E.g.:</a:t>
            </a:r>
          </a:p>
          <a:p>
            <a:pPr lvl="1" eaLnBrk="1" hangingPunct="1">
              <a:spcBef>
                <a:spcPct val="0"/>
              </a:spcBef>
            </a:pPr>
            <a:r>
              <a:rPr lang="en-US" sz="2400" smtClean="0"/>
              <a:t>Bonus (carrots)</a:t>
            </a:r>
          </a:p>
          <a:p>
            <a:pPr lvl="1" eaLnBrk="1" hangingPunct="1">
              <a:spcBef>
                <a:spcPct val="0"/>
              </a:spcBef>
            </a:pPr>
            <a:r>
              <a:rPr lang="en-US" sz="2400" smtClean="0"/>
              <a:t>Threat of getting fired (sticks)</a:t>
            </a:r>
          </a:p>
        </p:txBody>
      </p:sp>
      <p:pic>
        <p:nvPicPr>
          <p:cNvPr id="25604" name="Picture 5" descr="MCj03832500000[1]"/>
          <p:cNvPicPr>
            <a:picLocks noChangeAspect="1" noChangeArrowheads="1"/>
          </p:cNvPicPr>
          <p:nvPr/>
        </p:nvPicPr>
        <p:blipFill>
          <a:blip r:embed="rId2" cstate="print"/>
          <a:srcRect/>
          <a:stretch>
            <a:fillRect/>
          </a:stretch>
        </p:blipFill>
        <p:spPr bwMode="auto">
          <a:xfrm>
            <a:off x="4800600" y="3657600"/>
            <a:ext cx="4267200" cy="2438400"/>
          </a:xfrm>
          <a:prstGeom prst="rect">
            <a:avLst/>
          </a:prstGeom>
          <a:noFill/>
          <a:ln w="9525">
            <a:noFill/>
            <a:miter lim="800000"/>
            <a:headEnd/>
            <a:tailEnd/>
          </a:ln>
        </p:spPr>
      </p:pic>
      <p:sp>
        <p:nvSpPr>
          <p:cNvPr id="7" name="Slide Number Placeholder 6"/>
          <p:cNvSpPr>
            <a:spLocks noGrp="1"/>
          </p:cNvSpPr>
          <p:nvPr>
            <p:ph type="sldNum" sz="quarter" idx="11"/>
          </p:nvPr>
        </p:nvSpPr>
        <p:spPr/>
        <p:txBody>
          <a:bodyPr/>
          <a:lstStyle/>
          <a:p>
            <a:pPr>
              <a:defRPr/>
            </a:pPr>
            <a:fld id="{50AF5F22-E8B7-4B8B-9AEF-294BED1788E9}" type="slidenum">
              <a:rPr lang="en-US" smtClean="0"/>
              <a:pPr>
                <a:defRPr/>
              </a:pPr>
              <a:t>40</a:t>
            </a:fld>
            <a:endParaRPr lang="en-US"/>
          </a:p>
        </p:txBody>
      </p:sp>
      <p:sp>
        <p:nvSpPr>
          <p:cNvPr id="8" name="Footer Placeholder 7"/>
          <p:cNvSpPr>
            <a:spLocks noGrp="1"/>
          </p:cNvSpPr>
          <p:nvPr>
            <p:ph type="ftr" sz="quarter" idx="10"/>
          </p:nvPr>
        </p:nvSpPr>
        <p:spPr/>
        <p:txBody>
          <a:bodyPr/>
          <a:lstStyle/>
          <a:p>
            <a:pPr>
              <a:defRPr/>
            </a:pPr>
            <a:r>
              <a:rPr lang="en-US" smtClean="0"/>
              <a:t>© Amitai Aviram.  All rights reserved.</a:t>
            </a:r>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idx="4294967295"/>
          </p:nvPr>
        </p:nvSpPr>
        <p:spPr/>
        <p:txBody>
          <a:bodyPr/>
          <a:lstStyle/>
          <a:p>
            <a:pPr eaLnBrk="1" hangingPunct="1"/>
            <a:r>
              <a:rPr lang="en-US" dirty="0" smtClean="0"/>
              <a:t>Vertical coordination</a:t>
            </a:r>
            <a:br>
              <a:rPr lang="en-US" dirty="0" smtClean="0"/>
            </a:br>
            <a:r>
              <a:rPr lang="en-US" sz="3500" dirty="0" smtClean="0"/>
              <a:t>Agency costs</a:t>
            </a:r>
          </a:p>
        </p:txBody>
      </p:sp>
      <p:sp>
        <p:nvSpPr>
          <p:cNvPr id="26627" name="Rectangle 3"/>
          <p:cNvSpPr>
            <a:spLocks noGrp="1" noChangeArrowheads="1"/>
          </p:cNvSpPr>
          <p:nvPr>
            <p:ph type="body" idx="4294967295"/>
          </p:nvPr>
        </p:nvSpPr>
        <p:spPr>
          <a:xfrm>
            <a:off x="0" y="1447800"/>
            <a:ext cx="9144000" cy="5181600"/>
          </a:xfrm>
        </p:spPr>
        <p:txBody>
          <a:bodyPr/>
          <a:lstStyle/>
          <a:p>
            <a:pPr eaLnBrk="1" hangingPunct="1">
              <a:spcBef>
                <a:spcPct val="0"/>
              </a:spcBef>
            </a:pPr>
            <a:r>
              <a:rPr lang="en-US" sz="2600" b="1" u="sng" dirty="0" smtClean="0"/>
              <a:t>Agency costs</a:t>
            </a:r>
            <a:r>
              <a:rPr lang="en-US" sz="2600" dirty="0" smtClean="0"/>
              <a:t> are the sum of:</a:t>
            </a:r>
          </a:p>
          <a:p>
            <a:pPr lvl="1" eaLnBrk="1" hangingPunct="1">
              <a:spcBef>
                <a:spcPct val="0"/>
              </a:spcBef>
            </a:pPr>
            <a:r>
              <a:rPr lang="en-US" sz="2200" b="1" dirty="0" smtClean="0"/>
              <a:t>Monitoring costs</a:t>
            </a:r>
          </a:p>
          <a:p>
            <a:pPr lvl="2" eaLnBrk="1" hangingPunct="1">
              <a:spcBef>
                <a:spcPct val="0"/>
              </a:spcBef>
            </a:pPr>
            <a:r>
              <a:rPr lang="en-US" sz="2000" dirty="0" smtClean="0"/>
              <a:t>Measuring the agent’s inputs/outputs</a:t>
            </a:r>
          </a:p>
          <a:p>
            <a:pPr lvl="2" eaLnBrk="1" hangingPunct="1">
              <a:spcBef>
                <a:spcPct val="0"/>
              </a:spcBef>
            </a:pPr>
            <a:r>
              <a:rPr lang="en-US" sz="2000" dirty="0" smtClean="0"/>
              <a:t>Identifying/calculating the benchmark</a:t>
            </a:r>
          </a:p>
          <a:p>
            <a:pPr lvl="2" eaLnBrk="1" hangingPunct="1">
              <a:spcBef>
                <a:spcPct val="0"/>
              </a:spcBef>
            </a:pPr>
            <a:r>
              <a:rPr lang="en-US" sz="2000" dirty="0" smtClean="0"/>
              <a:t>Risk allocation re effort-outcome relationship</a:t>
            </a:r>
          </a:p>
          <a:p>
            <a:pPr lvl="3" eaLnBrk="1" hangingPunct="1">
              <a:spcBef>
                <a:spcPct val="0"/>
              </a:spcBef>
            </a:pPr>
            <a:r>
              <a:rPr lang="en-US" dirty="0" smtClean="0"/>
              <a:t>Inputs: Risk allocated to principal (proportionality to results)</a:t>
            </a:r>
          </a:p>
          <a:p>
            <a:pPr lvl="3" eaLnBrk="1" hangingPunct="1">
              <a:spcBef>
                <a:spcPct val="0"/>
              </a:spcBef>
            </a:pPr>
            <a:r>
              <a:rPr lang="en-US" dirty="0" smtClean="0"/>
              <a:t>Outputs: Risk allocated to agent (proportionality to efforts)</a:t>
            </a:r>
            <a:endParaRPr lang="en-US" b="1" dirty="0" smtClean="0"/>
          </a:p>
          <a:p>
            <a:pPr lvl="1" eaLnBrk="1" hangingPunct="1">
              <a:spcBef>
                <a:spcPct val="0"/>
              </a:spcBef>
            </a:pPr>
            <a:r>
              <a:rPr lang="en-US" sz="2200" b="1" dirty="0" smtClean="0"/>
              <a:t>Bonding costs</a:t>
            </a:r>
          </a:p>
          <a:p>
            <a:pPr lvl="2" eaLnBrk="1" hangingPunct="1">
              <a:spcBef>
                <a:spcPct val="0"/>
              </a:spcBef>
            </a:pPr>
            <a:r>
              <a:rPr lang="en-US" sz="2000" dirty="0" smtClean="0"/>
              <a:t>Cost of creating/maintaining the bonding mechanism</a:t>
            </a:r>
          </a:p>
          <a:p>
            <a:pPr lvl="2" eaLnBrk="1" hangingPunct="1">
              <a:spcBef>
                <a:spcPct val="0"/>
              </a:spcBef>
            </a:pPr>
            <a:r>
              <a:rPr lang="en-US" sz="2000" dirty="0" smtClean="0"/>
              <a:t>Cost of greater risk (e.g., income volatility) to agent</a:t>
            </a:r>
          </a:p>
          <a:p>
            <a:pPr lvl="1" eaLnBrk="1" hangingPunct="1">
              <a:spcBef>
                <a:spcPct val="0"/>
              </a:spcBef>
            </a:pPr>
            <a:r>
              <a:rPr lang="en-US" sz="2200" b="1" dirty="0" smtClean="0"/>
              <a:t>Residual loss</a:t>
            </a:r>
            <a:r>
              <a:rPr lang="en-US" sz="2200" dirty="0" smtClean="0"/>
              <a:t> - the cost to the principal from the degree to which the agent shirks despite monitoring &amp; bonding</a:t>
            </a:r>
          </a:p>
        </p:txBody>
      </p:sp>
      <p:sp>
        <p:nvSpPr>
          <p:cNvPr id="6" name="Slide Number Placeholder 5"/>
          <p:cNvSpPr>
            <a:spLocks noGrp="1"/>
          </p:cNvSpPr>
          <p:nvPr>
            <p:ph type="sldNum" sz="quarter" idx="11"/>
          </p:nvPr>
        </p:nvSpPr>
        <p:spPr/>
        <p:txBody>
          <a:bodyPr/>
          <a:lstStyle/>
          <a:p>
            <a:pPr>
              <a:defRPr/>
            </a:pPr>
            <a:fld id="{1D64F417-4174-40E4-BBAB-BAC4A79D3047}" type="slidenum">
              <a:rPr lang="en-US" smtClean="0"/>
              <a:pPr>
                <a:defRPr/>
              </a:pPr>
              <a:t>41</a:t>
            </a:fld>
            <a:endParaRPr lang="en-US"/>
          </a:p>
        </p:txBody>
      </p:sp>
      <p:sp>
        <p:nvSpPr>
          <p:cNvPr id="7" name="Footer Placeholder 6"/>
          <p:cNvSpPr>
            <a:spLocks noGrp="1"/>
          </p:cNvSpPr>
          <p:nvPr>
            <p:ph type="ftr" sz="quarter" idx="10"/>
          </p:nvPr>
        </p:nvSpPr>
        <p:spPr/>
        <p:txBody>
          <a:bodyPr/>
          <a:lstStyle/>
          <a:p>
            <a:pPr>
              <a:defRPr/>
            </a:pPr>
            <a:r>
              <a:rPr lang="en-US" smtClean="0"/>
              <a:t>© Amitai Aviram.  All rights reserved.</a:t>
            </a:r>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idx="4294967295"/>
          </p:nvPr>
        </p:nvSpPr>
        <p:spPr/>
        <p:txBody>
          <a:bodyPr/>
          <a:lstStyle/>
          <a:p>
            <a:pPr eaLnBrk="1" hangingPunct="1"/>
            <a:r>
              <a:rPr lang="en-US" dirty="0" smtClean="0"/>
              <a:t>Vertical coordination</a:t>
            </a:r>
            <a:br>
              <a:rPr lang="en-US" dirty="0" smtClean="0"/>
            </a:br>
            <a:r>
              <a:rPr lang="en-US" sz="3500" dirty="0" smtClean="0"/>
              <a:t>The transaction cost trade-off</a:t>
            </a:r>
            <a:endParaRPr lang="en-US" dirty="0" smtClean="0"/>
          </a:p>
        </p:txBody>
      </p:sp>
      <p:sp>
        <p:nvSpPr>
          <p:cNvPr id="27651" name="Rectangle 3"/>
          <p:cNvSpPr>
            <a:spLocks noGrp="1" noChangeArrowheads="1"/>
          </p:cNvSpPr>
          <p:nvPr>
            <p:ph type="body" idx="4294967295"/>
          </p:nvPr>
        </p:nvSpPr>
        <p:spPr>
          <a:xfrm>
            <a:off x="0" y="1447800"/>
            <a:ext cx="9144000" cy="5181600"/>
          </a:xfrm>
        </p:spPr>
        <p:txBody>
          <a:bodyPr/>
          <a:lstStyle/>
          <a:p>
            <a:pPr eaLnBrk="1" hangingPunct="1">
              <a:spcBef>
                <a:spcPct val="0"/>
              </a:spcBef>
            </a:pPr>
            <a:r>
              <a:rPr lang="en-US" sz="2800" dirty="0" smtClean="0"/>
              <a:t>Risk of opportunism more significant with agreements</a:t>
            </a:r>
          </a:p>
          <a:p>
            <a:pPr lvl="1" eaLnBrk="1" hangingPunct="1">
              <a:spcBef>
                <a:spcPct val="0"/>
              </a:spcBef>
            </a:pPr>
            <a:r>
              <a:rPr lang="en-US" sz="2400" dirty="0" smtClean="0"/>
              <a:t>This risk tied to buyer/supplier power</a:t>
            </a:r>
          </a:p>
          <a:p>
            <a:pPr lvl="2" eaLnBrk="1" hangingPunct="1">
              <a:spcBef>
                <a:spcPct val="0"/>
              </a:spcBef>
            </a:pPr>
            <a:r>
              <a:rPr lang="en-US" sz="2000" dirty="0" smtClean="0"/>
              <a:t>Buyer/supplier market power</a:t>
            </a:r>
          </a:p>
          <a:p>
            <a:pPr lvl="2" eaLnBrk="1" hangingPunct="1">
              <a:spcBef>
                <a:spcPct val="0"/>
              </a:spcBef>
            </a:pPr>
            <a:r>
              <a:rPr lang="en-US" sz="2000" dirty="0" smtClean="0"/>
              <a:t>Asset specificity (transaction-specific investment)</a:t>
            </a:r>
          </a:p>
          <a:p>
            <a:pPr eaLnBrk="1" hangingPunct="1">
              <a:spcBef>
                <a:spcPct val="0"/>
              </a:spcBef>
            </a:pPr>
            <a:r>
              <a:rPr lang="en-US" sz="2800" dirty="0" smtClean="0"/>
              <a:t>Agency costs more significant with integration</a:t>
            </a:r>
          </a:p>
          <a:p>
            <a:pPr lvl="1" eaLnBrk="1" hangingPunct="1">
              <a:spcBef>
                <a:spcPct val="0"/>
              </a:spcBef>
            </a:pPr>
            <a:r>
              <a:rPr lang="en-US" sz="2400" dirty="0" smtClean="0"/>
              <a:t>Monitoring costs &amp; bonding costs</a:t>
            </a:r>
          </a:p>
          <a:p>
            <a:pPr eaLnBrk="1" hangingPunct="1">
              <a:spcBef>
                <a:spcPct val="0"/>
              </a:spcBef>
            </a:pPr>
            <a:r>
              <a:rPr lang="en-US" sz="2800" dirty="0" smtClean="0"/>
              <a:t>“Make vs. buy” depends on which cost is greater</a:t>
            </a:r>
          </a:p>
        </p:txBody>
      </p:sp>
      <p:pic>
        <p:nvPicPr>
          <p:cNvPr id="27652" name="Picture 4" descr="MCj03207040000[1]"/>
          <p:cNvPicPr>
            <a:picLocks noChangeAspect="1" noChangeArrowheads="1"/>
          </p:cNvPicPr>
          <p:nvPr/>
        </p:nvPicPr>
        <p:blipFill>
          <a:blip r:embed="rId2" cstate="print"/>
          <a:srcRect/>
          <a:stretch>
            <a:fillRect/>
          </a:stretch>
        </p:blipFill>
        <p:spPr bwMode="auto">
          <a:xfrm>
            <a:off x="2700338" y="4341813"/>
            <a:ext cx="3384550" cy="2049462"/>
          </a:xfrm>
          <a:prstGeom prst="rect">
            <a:avLst/>
          </a:prstGeom>
          <a:noFill/>
          <a:ln w="9525">
            <a:noFill/>
            <a:miter lim="800000"/>
            <a:headEnd/>
            <a:tailEnd/>
          </a:ln>
        </p:spPr>
      </p:pic>
      <p:sp>
        <p:nvSpPr>
          <p:cNvPr id="7" name="Slide Number Placeholder 6"/>
          <p:cNvSpPr>
            <a:spLocks noGrp="1"/>
          </p:cNvSpPr>
          <p:nvPr>
            <p:ph type="sldNum" sz="quarter" idx="11"/>
          </p:nvPr>
        </p:nvSpPr>
        <p:spPr/>
        <p:txBody>
          <a:bodyPr/>
          <a:lstStyle/>
          <a:p>
            <a:pPr>
              <a:defRPr/>
            </a:pPr>
            <a:fld id="{72CA816B-A156-49FF-A4E0-B587F619F15E}" type="slidenum">
              <a:rPr lang="en-US" smtClean="0"/>
              <a:pPr>
                <a:defRPr/>
              </a:pPr>
              <a:t>42</a:t>
            </a:fld>
            <a:endParaRPr lang="en-US"/>
          </a:p>
        </p:txBody>
      </p:sp>
      <p:sp>
        <p:nvSpPr>
          <p:cNvPr id="8" name="Footer Placeholder 7"/>
          <p:cNvSpPr>
            <a:spLocks noGrp="1"/>
          </p:cNvSpPr>
          <p:nvPr>
            <p:ph type="ftr" sz="quarter" idx="10"/>
          </p:nvPr>
        </p:nvSpPr>
        <p:spPr/>
        <p:txBody>
          <a:bodyPr/>
          <a:lstStyle/>
          <a:p>
            <a:pPr>
              <a:defRPr/>
            </a:pPr>
            <a:r>
              <a:rPr lang="en-US" smtClean="0"/>
              <a:t>© Amitai Aviram.  All rights reserved.</a:t>
            </a:r>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0"/>
          <p:cNvSpPr>
            <a:spLocks noGrp="1" noChangeArrowheads="1"/>
          </p:cNvSpPr>
          <p:nvPr>
            <p:ph type="title" idx="4294967295"/>
          </p:nvPr>
        </p:nvSpPr>
        <p:spPr/>
        <p:txBody>
          <a:bodyPr/>
          <a:lstStyle/>
          <a:p>
            <a:pPr eaLnBrk="1" hangingPunct="1"/>
            <a:r>
              <a:rPr lang="en-US" dirty="0" smtClean="0"/>
              <a:t>Vertical coordination</a:t>
            </a:r>
            <a:br>
              <a:rPr lang="en-US" dirty="0" smtClean="0"/>
            </a:br>
            <a:r>
              <a:rPr lang="en-US" sz="3400" dirty="0" smtClean="0"/>
              <a:t>Optimal form of combining activities</a:t>
            </a:r>
          </a:p>
        </p:txBody>
      </p:sp>
      <p:sp>
        <p:nvSpPr>
          <p:cNvPr id="28675" name="Line 3"/>
          <p:cNvSpPr>
            <a:spLocks noChangeShapeType="1"/>
          </p:cNvSpPr>
          <p:nvPr/>
        </p:nvSpPr>
        <p:spPr bwMode="auto">
          <a:xfrm>
            <a:off x="4572000" y="1793875"/>
            <a:ext cx="0" cy="4464050"/>
          </a:xfrm>
          <a:prstGeom prst="line">
            <a:avLst/>
          </a:prstGeom>
          <a:noFill/>
          <a:ln w="38100">
            <a:solidFill>
              <a:schemeClr val="tx1"/>
            </a:solidFill>
            <a:round/>
            <a:headEnd type="triangle" w="med" len="med"/>
            <a:tailEnd type="triangle" w="med" len="med"/>
          </a:ln>
        </p:spPr>
        <p:txBody>
          <a:bodyPr/>
          <a:lstStyle/>
          <a:p>
            <a:endParaRPr lang="en-US"/>
          </a:p>
        </p:txBody>
      </p:sp>
      <p:sp>
        <p:nvSpPr>
          <p:cNvPr id="28676" name="Line 4"/>
          <p:cNvSpPr>
            <a:spLocks noChangeShapeType="1"/>
          </p:cNvSpPr>
          <p:nvPr/>
        </p:nvSpPr>
        <p:spPr bwMode="auto">
          <a:xfrm flipH="1" flipV="1">
            <a:off x="1116013" y="3881438"/>
            <a:ext cx="6911975" cy="73025"/>
          </a:xfrm>
          <a:prstGeom prst="line">
            <a:avLst/>
          </a:prstGeom>
          <a:noFill/>
          <a:ln w="38100">
            <a:solidFill>
              <a:schemeClr val="tx1"/>
            </a:solidFill>
            <a:round/>
            <a:headEnd type="triangle" w="med" len="med"/>
            <a:tailEnd type="triangle" w="med" len="med"/>
          </a:ln>
        </p:spPr>
        <p:txBody>
          <a:bodyPr/>
          <a:lstStyle/>
          <a:p>
            <a:endParaRPr lang="en-US"/>
          </a:p>
        </p:txBody>
      </p:sp>
      <p:sp>
        <p:nvSpPr>
          <p:cNvPr id="28677" name="Text Box 5"/>
          <p:cNvSpPr txBox="1">
            <a:spLocks noChangeArrowheads="1"/>
          </p:cNvSpPr>
          <p:nvPr/>
        </p:nvSpPr>
        <p:spPr bwMode="auto">
          <a:xfrm>
            <a:off x="1979613" y="1433513"/>
            <a:ext cx="5400675" cy="366712"/>
          </a:xfrm>
          <a:prstGeom prst="rect">
            <a:avLst/>
          </a:prstGeom>
          <a:noFill/>
          <a:ln w="9525">
            <a:noFill/>
            <a:miter lim="800000"/>
            <a:headEnd/>
            <a:tailEnd/>
          </a:ln>
        </p:spPr>
        <p:txBody>
          <a:bodyPr>
            <a:spAutoFit/>
          </a:bodyPr>
          <a:lstStyle/>
          <a:p>
            <a:pPr algn="ctr">
              <a:spcBef>
                <a:spcPct val="50000"/>
              </a:spcBef>
            </a:pPr>
            <a:r>
              <a:rPr lang="en-US"/>
              <a:t>High Buyer/Supplier Power</a:t>
            </a:r>
          </a:p>
        </p:txBody>
      </p:sp>
      <p:sp>
        <p:nvSpPr>
          <p:cNvPr id="28678" name="Text Box 6"/>
          <p:cNvSpPr txBox="1">
            <a:spLocks noChangeArrowheads="1"/>
          </p:cNvSpPr>
          <p:nvPr/>
        </p:nvSpPr>
        <p:spPr bwMode="auto">
          <a:xfrm>
            <a:off x="34925" y="3449638"/>
            <a:ext cx="1152525" cy="915987"/>
          </a:xfrm>
          <a:prstGeom prst="rect">
            <a:avLst/>
          </a:prstGeom>
          <a:noFill/>
          <a:ln w="9525">
            <a:noFill/>
            <a:miter lim="800000"/>
            <a:headEnd/>
            <a:tailEnd/>
          </a:ln>
        </p:spPr>
        <p:txBody>
          <a:bodyPr>
            <a:spAutoFit/>
          </a:bodyPr>
          <a:lstStyle/>
          <a:p>
            <a:pPr algn="ctr">
              <a:spcBef>
                <a:spcPct val="50000"/>
              </a:spcBef>
            </a:pPr>
            <a:r>
              <a:rPr lang="en-US"/>
              <a:t>Low</a:t>
            </a:r>
            <a:br>
              <a:rPr lang="en-US"/>
            </a:br>
            <a:r>
              <a:rPr lang="en-US"/>
              <a:t>Agency Costs</a:t>
            </a:r>
          </a:p>
        </p:txBody>
      </p:sp>
      <p:sp>
        <p:nvSpPr>
          <p:cNvPr id="28679" name="Text Box 7"/>
          <p:cNvSpPr txBox="1">
            <a:spLocks noChangeArrowheads="1"/>
          </p:cNvSpPr>
          <p:nvPr/>
        </p:nvSpPr>
        <p:spPr bwMode="auto">
          <a:xfrm>
            <a:off x="7956550" y="3449638"/>
            <a:ext cx="1152525" cy="915987"/>
          </a:xfrm>
          <a:prstGeom prst="rect">
            <a:avLst/>
          </a:prstGeom>
          <a:noFill/>
          <a:ln w="9525">
            <a:noFill/>
            <a:miter lim="800000"/>
            <a:headEnd/>
            <a:tailEnd/>
          </a:ln>
        </p:spPr>
        <p:txBody>
          <a:bodyPr>
            <a:spAutoFit/>
          </a:bodyPr>
          <a:lstStyle/>
          <a:p>
            <a:pPr algn="ctr">
              <a:spcBef>
                <a:spcPct val="50000"/>
              </a:spcBef>
            </a:pPr>
            <a:r>
              <a:rPr lang="en-US"/>
              <a:t>High Agency Costs</a:t>
            </a:r>
          </a:p>
        </p:txBody>
      </p:sp>
      <p:sp>
        <p:nvSpPr>
          <p:cNvPr id="28680" name="Line 8"/>
          <p:cNvSpPr>
            <a:spLocks noChangeShapeType="1"/>
          </p:cNvSpPr>
          <p:nvPr/>
        </p:nvSpPr>
        <p:spPr bwMode="auto">
          <a:xfrm flipH="1">
            <a:off x="755650" y="1793875"/>
            <a:ext cx="7632700" cy="4248150"/>
          </a:xfrm>
          <a:prstGeom prst="line">
            <a:avLst/>
          </a:prstGeom>
          <a:noFill/>
          <a:ln w="38100">
            <a:solidFill>
              <a:schemeClr val="tx1"/>
            </a:solidFill>
            <a:prstDash val="dash"/>
            <a:round/>
            <a:headEnd/>
            <a:tailEnd/>
          </a:ln>
        </p:spPr>
        <p:txBody>
          <a:bodyPr/>
          <a:lstStyle/>
          <a:p>
            <a:endParaRPr lang="en-US"/>
          </a:p>
        </p:txBody>
      </p:sp>
      <p:sp>
        <p:nvSpPr>
          <p:cNvPr id="28681" name="Text Box 9"/>
          <p:cNvSpPr txBox="1">
            <a:spLocks noChangeArrowheads="1"/>
          </p:cNvSpPr>
          <p:nvPr/>
        </p:nvSpPr>
        <p:spPr bwMode="auto">
          <a:xfrm>
            <a:off x="1763713" y="2081213"/>
            <a:ext cx="2736850" cy="1373187"/>
          </a:xfrm>
          <a:prstGeom prst="rect">
            <a:avLst/>
          </a:prstGeom>
          <a:noFill/>
          <a:ln w="9525">
            <a:noFill/>
            <a:miter lim="800000"/>
            <a:headEnd/>
            <a:tailEnd/>
          </a:ln>
        </p:spPr>
        <p:txBody>
          <a:bodyPr>
            <a:spAutoFit/>
          </a:bodyPr>
          <a:lstStyle/>
          <a:p>
            <a:pPr algn="ctr">
              <a:spcBef>
                <a:spcPct val="50000"/>
              </a:spcBef>
            </a:pPr>
            <a:r>
              <a:rPr lang="en-US" sz="2800" dirty="0">
                <a:solidFill>
                  <a:srgbClr val="FF0000"/>
                </a:solidFill>
              </a:rPr>
              <a:t>Leans toward integration</a:t>
            </a:r>
            <a:br>
              <a:rPr lang="en-US" sz="2800" dirty="0">
                <a:solidFill>
                  <a:srgbClr val="FF0000"/>
                </a:solidFill>
              </a:rPr>
            </a:br>
            <a:r>
              <a:rPr lang="en-US" sz="2800" dirty="0">
                <a:solidFill>
                  <a:srgbClr val="FF0000"/>
                </a:solidFill>
              </a:rPr>
              <a:t>(“make”)</a:t>
            </a:r>
          </a:p>
        </p:txBody>
      </p:sp>
      <p:sp>
        <p:nvSpPr>
          <p:cNvPr id="28682" name="Text Box 10"/>
          <p:cNvSpPr txBox="1">
            <a:spLocks noChangeArrowheads="1"/>
          </p:cNvSpPr>
          <p:nvPr/>
        </p:nvSpPr>
        <p:spPr bwMode="auto">
          <a:xfrm>
            <a:off x="5002213" y="4381500"/>
            <a:ext cx="2665412" cy="1384995"/>
          </a:xfrm>
          <a:prstGeom prst="rect">
            <a:avLst/>
          </a:prstGeom>
          <a:noFill/>
          <a:ln w="9525">
            <a:noFill/>
            <a:miter lim="800000"/>
            <a:headEnd/>
            <a:tailEnd/>
          </a:ln>
        </p:spPr>
        <p:txBody>
          <a:bodyPr>
            <a:spAutoFit/>
          </a:bodyPr>
          <a:lstStyle/>
          <a:p>
            <a:pPr algn="ctr">
              <a:spcBef>
                <a:spcPct val="50000"/>
              </a:spcBef>
            </a:pPr>
            <a:r>
              <a:rPr lang="en-US" sz="2800" dirty="0">
                <a:solidFill>
                  <a:srgbClr val="0000FF"/>
                </a:solidFill>
              </a:rPr>
              <a:t>Leans toward </a:t>
            </a:r>
            <a:r>
              <a:rPr lang="en-US" sz="2800" dirty="0" smtClean="0">
                <a:solidFill>
                  <a:srgbClr val="0000FF"/>
                </a:solidFill>
              </a:rPr>
              <a:t>agreement</a:t>
            </a:r>
            <a:r>
              <a:rPr lang="en-US" sz="2800" dirty="0">
                <a:solidFill>
                  <a:srgbClr val="0000FF"/>
                </a:solidFill>
              </a:rPr>
              <a:t/>
            </a:r>
            <a:br>
              <a:rPr lang="en-US" sz="2800" dirty="0">
                <a:solidFill>
                  <a:srgbClr val="0000FF"/>
                </a:solidFill>
              </a:rPr>
            </a:br>
            <a:r>
              <a:rPr lang="en-US" sz="2800" dirty="0">
                <a:solidFill>
                  <a:srgbClr val="0000FF"/>
                </a:solidFill>
              </a:rPr>
              <a:t>(“buy”)</a:t>
            </a:r>
          </a:p>
        </p:txBody>
      </p:sp>
      <p:sp>
        <p:nvSpPr>
          <p:cNvPr id="28683" name="Text Box 11"/>
          <p:cNvSpPr txBox="1">
            <a:spLocks noChangeArrowheads="1"/>
          </p:cNvSpPr>
          <p:nvPr/>
        </p:nvSpPr>
        <p:spPr bwMode="auto">
          <a:xfrm>
            <a:off x="1979613" y="6186488"/>
            <a:ext cx="5400675" cy="366712"/>
          </a:xfrm>
          <a:prstGeom prst="rect">
            <a:avLst/>
          </a:prstGeom>
          <a:noFill/>
          <a:ln w="9525">
            <a:noFill/>
            <a:miter lim="800000"/>
            <a:headEnd/>
            <a:tailEnd/>
          </a:ln>
        </p:spPr>
        <p:txBody>
          <a:bodyPr>
            <a:spAutoFit/>
          </a:bodyPr>
          <a:lstStyle/>
          <a:p>
            <a:pPr algn="ctr">
              <a:spcBef>
                <a:spcPct val="50000"/>
              </a:spcBef>
            </a:pPr>
            <a:r>
              <a:rPr lang="en-US"/>
              <a:t>Low Buyer/Supplier Power</a:t>
            </a:r>
          </a:p>
        </p:txBody>
      </p:sp>
      <p:sp>
        <p:nvSpPr>
          <p:cNvPr id="14" name="Slide Number Placeholder 13"/>
          <p:cNvSpPr>
            <a:spLocks noGrp="1"/>
          </p:cNvSpPr>
          <p:nvPr>
            <p:ph type="sldNum" sz="quarter" idx="11"/>
          </p:nvPr>
        </p:nvSpPr>
        <p:spPr/>
        <p:txBody>
          <a:bodyPr/>
          <a:lstStyle/>
          <a:p>
            <a:pPr>
              <a:defRPr/>
            </a:pPr>
            <a:fld id="{F9AAB18E-A66B-4895-8985-6DA97D4ECC28}" type="slidenum">
              <a:rPr lang="en-US" smtClean="0"/>
              <a:pPr>
                <a:defRPr/>
              </a:pPr>
              <a:t>43</a:t>
            </a:fld>
            <a:endParaRPr lang="en-US"/>
          </a:p>
        </p:txBody>
      </p:sp>
      <p:sp>
        <p:nvSpPr>
          <p:cNvPr id="15" name="Footer Placeholder 14"/>
          <p:cNvSpPr>
            <a:spLocks noGrp="1"/>
          </p:cNvSpPr>
          <p:nvPr>
            <p:ph type="ftr" sz="quarter" idx="10"/>
          </p:nvPr>
        </p:nvSpPr>
        <p:spPr/>
        <p:txBody>
          <a:bodyPr/>
          <a:lstStyle/>
          <a:p>
            <a:pPr>
              <a:defRPr/>
            </a:pPr>
            <a:r>
              <a:rPr lang="en-US" smtClean="0"/>
              <a:t>© Amitai Aviram.  All rights reserved.</a:t>
            </a:r>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Oval 2"/>
          <p:cNvSpPr>
            <a:spLocks noChangeArrowheads="1"/>
          </p:cNvSpPr>
          <p:nvPr/>
        </p:nvSpPr>
        <p:spPr bwMode="auto">
          <a:xfrm>
            <a:off x="1692275" y="5045075"/>
            <a:ext cx="7056438" cy="1081088"/>
          </a:xfrm>
          <a:prstGeom prst="ellipse">
            <a:avLst/>
          </a:prstGeom>
          <a:solidFill>
            <a:schemeClr val="hlink"/>
          </a:solidFill>
          <a:ln w="9525">
            <a:solidFill>
              <a:schemeClr val="tx1"/>
            </a:solidFill>
            <a:round/>
            <a:headEnd/>
            <a:tailEnd/>
          </a:ln>
        </p:spPr>
        <p:txBody>
          <a:bodyPr wrap="none" anchor="ctr"/>
          <a:lstStyle/>
          <a:p>
            <a:endParaRPr lang="en-US"/>
          </a:p>
        </p:txBody>
      </p:sp>
      <p:sp>
        <p:nvSpPr>
          <p:cNvPr id="29699" name="Line 3"/>
          <p:cNvSpPr>
            <a:spLocks noChangeShapeType="1"/>
          </p:cNvSpPr>
          <p:nvPr/>
        </p:nvSpPr>
        <p:spPr bwMode="auto">
          <a:xfrm flipH="1">
            <a:off x="755650" y="1804988"/>
            <a:ext cx="7632700" cy="4248150"/>
          </a:xfrm>
          <a:prstGeom prst="line">
            <a:avLst/>
          </a:prstGeom>
          <a:noFill/>
          <a:ln w="38100">
            <a:solidFill>
              <a:schemeClr val="tx1"/>
            </a:solidFill>
            <a:prstDash val="dash"/>
            <a:round/>
            <a:headEnd/>
            <a:tailEnd/>
          </a:ln>
        </p:spPr>
        <p:txBody>
          <a:bodyPr/>
          <a:lstStyle/>
          <a:p>
            <a:endParaRPr lang="en-US"/>
          </a:p>
        </p:txBody>
      </p:sp>
      <p:sp>
        <p:nvSpPr>
          <p:cNvPr id="29700" name="Oval 4"/>
          <p:cNvSpPr>
            <a:spLocks noChangeArrowheads="1"/>
          </p:cNvSpPr>
          <p:nvPr/>
        </p:nvSpPr>
        <p:spPr bwMode="auto">
          <a:xfrm>
            <a:off x="5724525" y="2668588"/>
            <a:ext cx="2305050" cy="1800225"/>
          </a:xfrm>
          <a:prstGeom prst="ellipse">
            <a:avLst/>
          </a:prstGeom>
          <a:solidFill>
            <a:srgbClr val="A858AA"/>
          </a:solidFill>
          <a:ln w="9525">
            <a:solidFill>
              <a:schemeClr val="tx1"/>
            </a:solidFill>
            <a:round/>
            <a:headEnd/>
            <a:tailEnd/>
          </a:ln>
        </p:spPr>
        <p:txBody>
          <a:bodyPr wrap="none" anchor="ctr"/>
          <a:lstStyle/>
          <a:p>
            <a:endParaRPr lang="en-US"/>
          </a:p>
        </p:txBody>
      </p:sp>
      <p:sp>
        <p:nvSpPr>
          <p:cNvPr id="29701" name="Oval 5"/>
          <p:cNvSpPr>
            <a:spLocks noChangeArrowheads="1"/>
          </p:cNvSpPr>
          <p:nvPr/>
        </p:nvSpPr>
        <p:spPr bwMode="auto">
          <a:xfrm>
            <a:off x="3635375" y="4110038"/>
            <a:ext cx="3024188" cy="935037"/>
          </a:xfrm>
          <a:prstGeom prst="ellipse">
            <a:avLst/>
          </a:prstGeom>
          <a:solidFill>
            <a:srgbClr val="74F2F2"/>
          </a:solidFill>
          <a:ln w="9525">
            <a:solidFill>
              <a:schemeClr val="tx1"/>
            </a:solidFill>
            <a:round/>
            <a:headEnd/>
            <a:tailEnd/>
          </a:ln>
        </p:spPr>
        <p:txBody>
          <a:bodyPr wrap="none" anchor="ctr"/>
          <a:lstStyle/>
          <a:p>
            <a:pPr algn="ctr"/>
            <a:endParaRPr lang="en-US">
              <a:solidFill>
                <a:schemeClr val="hlink"/>
              </a:solidFill>
            </a:endParaRPr>
          </a:p>
        </p:txBody>
      </p:sp>
      <p:sp>
        <p:nvSpPr>
          <p:cNvPr id="29702" name="Oval 6"/>
          <p:cNvSpPr>
            <a:spLocks noChangeArrowheads="1"/>
          </p:cNvSpPr>
          <p:nvPr/>
        </p:nvSpPr>
        <p:spPr bwMode="auto">
          <a:xfrm>
            <a:off x="1116013" y="1733550"/>
            <a:ext cx="4535487" cy="2519363"/>
          </a:xfrm>
          <a:prstGeom prst="ellipse">
            <a:avLst/>
          </a:prstGeom>
          <a:solidFill>
            <a:srgbClr val="FF0000"/>
          </a:solidFill>
          <a:ln w="9525">
            <a:solidFill>
              <a:schemeClr val="tx1"/>
            </a:solidFill>
            <a:round/>
            <a:headEnd/>
            <a:tailEnd/>
          </a:ln>
        </p:spPr>
        <p:txBody>
          <a:bodyPr wrap="none" anchor="ctr"/>
          <a:lstStyle/>
          <a:p>
            <a:endParaRPr lang="en-US"/>
          </a:p>
        </p:txBody>
      </p:sp>
      <p:sp>
        <p:nvSpPr>
          <p:cNvPr id="29703" name="Rectangle 70"/>
          <p:cNvSpPr>
            <a:spLocks noGrp="1" noChangeArrowheads="1"/>
          </p:cNvSpPr>
          <p:nvPr>
            <p:ph type="title" idx="4294967295"/>
          </p:nvPr>
        </p:nvSpPr>
        <p:spPr/>
        <p:txBody>
          <a:bodyPr/>
          <a:lstStyle/>
          <a:p>
            <a:pPr eaLnBrk="1" hangingPunct="1"/>
            <a:r>
              <a:rPr lang="en-US" dirty="0" smtClean="0"/>
              <a:t>Vertical coordination</a:t>
            </a:r>
            <a:br>
              <a:rPr lang="en-US" dirty="0" smtClean="0"/>
            </a:br>
            <a:r>
              <a:rPr lang="en-US" sz="3400" dirty="0" smtClean="0"/>
              <a:t>Optimal form of combining activities</a:t>
            </a:r>
          </a:p>
        </p:txBody>
      </p:sp>
      <p:sp>
        <p:nvSpPr>
          <p:cNvPr id="29704" name="Line 8"/>
          <p:cNvSpPr>
            <a:spLocks noChangeShapeType="1"/>
          </p:cNvSpPr>
          <p:nvPr/>
        </p:nvSpPr>
        <p:spPr bwMode="auto">
          <a:xfrm>
            <a:off x="4572000" y="1804988"/>
            <a:ext cx="0" cy="4464050"/>
          </a:xfrm>
          <a:prstGeom prst="line">
            <a:avLst/>
          </a:prstGeom>
          <a:noFill/>
          <a:ln w="38100">
            <a:solidFill>
              <a:schemeClr val="tx1"/>
            </a:solidFill>
            <a:round/>
            <a:headEnd type="triangle" w="med" len="med"/>
            <a:tailEnd type="triangle" w="med" len="med"/>
          </a:ln>
        </p:spPr>
        <p:txBody>
          <a:bodyPr/>
          <a:lstStyle/>
          <a:p>
            <a:endParaRPr lang="en-US"/>
          </a:p>
        </p:txBody>
      </p:sp>
      <p:sp>
        <p:nvSpPr>
          <p:cNvPr id="29705" name="Line 9"/>
          <p:cNvSpPr>
            <a:spLocks noChangeShapeType="1"/>
          </p:cNvSpPr>
          <p:nvPr/>
        </p:nvSpPr>
        <p:spPr bwMode="auto">
          <a:xfrm flipH="1" flipV="1">
            <a:off x="1116013" y="3892550"/>
            <a:ext cx="6911975" cy="73025"/>
          </a:xfrm>
          <a:prstGeom prst="line">
            <a:avLst/>
          </a:prstGeom>
          <a:noFill/>
          <a:ln w="38100">
            <a:solidFill>
              <a:schemeClr val="tx1"/>
            </a:solidFill>
            <a:round/>
            <a:headEnd type="triangle" w="med" len="med"/>
            <a:tailEnd type="triangle" w="med" len="med"/>
          </a:ln>
        </p:spPr>
        <p:txBody>
          <a:bodyPr/>
          <a:lstStyle/>
          <a:p>
            <a:endParaRPr lang="en-US"/>
          </a:p>
        </p:txBody>
      </p:sp>
      <p:sp>
        <p:nvSpPr>
          <p:cNvPr id="29706" name="Text Box 10"/>
          <p:cNvSpPr txBox="1">
            <a:spLocks noChangeArrowheads="1"/>
          </p:cNvSpPr>
          <p:nvPr/>
        </p:nvSpPr>
        <p:spPr bwMode="auto">
          <a:xfrm>
            <a:off x="3924300" y="6269038"/>
            <a:ext cx="1223963" cy="369887"/>
          </a:xfrm>
          <a:prstGeom prst="rect">
            <a:avLst/>
          </a:prstGeom>
          <a:noFill/>
          <a:ln w="9525">
            <a:noFill/>
            <a:miter lim="800000"/>
            <a:headEnd/>
            <a:tailEnd/>
          </a:ln>
        </p:spPr>
        <p:txBody>
          <a:bodyPr>
            <a:spAutoFit/>
          </a:bodyPr>
          <a:lstStyle/>
          <a:p>
            <a:pPr algn="ctr">
              <a:spcBef>
                <a:spcPct val="50000"/>
              </a:spcBef>
            </a:pPr>
            <a:r>
              <a:rPr lang="en-US"/>
              <a:t>Low B/SP</a:t>
            </a:r>
          </a:p>
        </p:txBody>
      </p:sp>
      <p:sp>
        <p:nvSpPr>
          <p:cNvPr id="29707" name="Text Box 11"/>
          <p:cNvSpPr txBox="1">
            <a:spLocks noChangeArrowheads="1"/>
          </p:cNvSpPr>
          <p:nvPr/>
        </p:nvSpPr>
        <p:spPr bwMode="auto">
          <a:xfrm>
            <a:off x="3924300" y="1509713"/>
            <a:ext cx="1368425" cy="369887"/>
          </a:xfrm>
          <a:prstGeom prst="rect">
            <a:avLst/>
          </a:prstGeom>
          <a:noFill/>
          <a:ln w="9525">
            <a:noFill/>
            <a:miter lim="800000"/>
            <a:headEnd/>
            <a:tailEnd/>
          </a:ln>
        </p:spPr>
        <p:txBody>
          <a:bodyPr>
            <a:spAutoFit/>
          </a:bodyPr>
          <a:lstStyle/>
          <a:p>
            <a:pPr algn="ctr">
              <a:spcBef>
                <a:spcPct val="50000"/>
              </a:spcBef>
            </a:pPr>
            <a:r>
              <a:rPr lang="en-US"/>
              <a:t>High B/SP</a:t>
            </a:r>
          </a:p>
        </p:txBody>
      </p:sp>
      <p:sp>
        <p:nvSpPr>
          <p:cNvPr id="29708" name="Text Box 12"/>
          <p:cNvSpPr txBox="1">
            <a:spLocks noChangeArrowheads="1"/>
          </p:cNvSpPr>
          <p:nvPr/>
        </p:nvSpPr>
        <p:spPr bwMode="auto">
          <a:xfrm>
            <a:off x="34925" y="3743325"/>
            <a:ext cx="1152525" cy="366713"/>
          </a:xfrm>
          <a:prstGeom prst="rect">
            <a:avLst/>
          </a:prstGeom>
          <a:noFill/>
          <a:ln w="9525">
            <a:noFill/>
            <a:miter lim="800000"/>
            <a:headEnd/>
            <a:tailEnd/>
          </a:ln>
        </p:spPr>
        <p:txBody>
          <a:bodyPr>
            <a:spAutoFit/>
          </a:bodyPr>
          <a:lstStyle/>
          <a:p>
            <a:pPr algn="ctr">
              <a:spcBef>
                <a:spcPct val="50000"/>
              </a:spcBef>
            </a:pPr>
            <a:r>
              <a:rPr lang="en-US"/>
              <a:t>Low AC</a:t>
            </a:r>
          </a:p>
        </p:txBody>
      </p:sp>
      <p:sp>
        <p:nvSpPr>
          <p:cNvPr id="29709" name="Text Box 13"/>
          <p:cNvSpPr txBox="1">
            <a:spLocks noChangeArrowheads="1"/>
          </p:cNvSpPr>
          <p:nvPr/>
        </p:nvSpPr>
        <p:spPr bwMode="auto">
          <a:xfrm>
            <a:off x="7956550" y="3749675"/>
            <a:ext cx="1152525" cy="366713"/>
          </a:xfrm>
          <a:prstGeom prst="rect">
            <a:avLst/>
          </a:prstGeom>
          <a:noFill/>
          <a:ln w="9525">
            <a:noFill/>
            <a:miter lim="800000"/>
            <a:headEnd/>
            <a:tailEnd/>
          </a:ln>
        </p:spPr>
        <p:txBody>
          <a:bodyPr>
            <a:spAutoFit/>
          </a:bodyPr>
          <a:lstStyle/>
          <a:p>
            <a:pPr algn="ctr">
              <a:spcBef>
                <a:spcPct val="50000"/>
              </a:spcBef>
            </a:pPr>
            <a:r>
              <a:rPr lang="en-US"/>
              <a:t>High AC</a:t>
            </a:r>
          </a:p>
        </p:txBody>
      </p:sp>
      <p:sp>
        <p:nvSpPr>
          <p:cNvPr id="29710" name="Text Box 14"/>
          <p:cNvSpPr txBox="1">
            <a:spLocks noChangeArrowheads="1"/>
          </p:cNvSpPr>
          <p:nvPr/>
        </p:nvSpPr>
        <p:spPr bwMode="auto">
          <a:xfrm>
            <a:off x="4572000" y="5159375"/>
            <a:ext cx="1439863" cy="822325"/>
          </a:xfrm>
          <a:prstGeom prst="rect">
            <a:avLst/>
          </a:prstGeom>
          <a:noFill/>
          <a:ln w="9525">
            <a:noFill/>
            <a:miter lim="800000"/>
            <a:headEnd/>
            <a:tailEnd/>
          </a:ln>
        </p:spPr>
        <p:txBody>
          <a:bodyPr>
            <a:spAutoFit/>
          </a:bodyPr>
          <a:lstStyle/>
          <a:p>
            <a:pPr algn="ctr">
              <a:spcBef>
                <a:spcPct val="50000"/>
              </a:spcBef>
            </a:pPr>
            <a:r>
              <a:rPr lang="en-US" sz="2400"/>
              <a:t>Spot Contract</a:t>
            </a:r>
          </a:p>
        </p:txBody>
      </p:sp>
      <p:sp>
        <p:nvSpPr>
          <p:cNvPr id="29711" name="Text Box 15"/>
          <p:cNvSpPr txBox="1">
            <a:spLocks noChangeArrowheads="1"/>
          </p:cNvSpPr>
          <p:nvPr/>
        </p:nvSpPr>
        <p:spPr bwMode="auto">
          <a:xfrm>
            <a:off x="2484438" y="2452688"/>
            <a:ext cx="1798637" cy="669925"/>
          </a:xfrm>
          <a:prstGeom prst="rect">
            <a:avLst/>
          </a:prstGeom>
          <a:noFill/>
          <a:ln w="9525">
            <a:noFill/>
            <a:miter lim="800000"/>
            <a:headEnd/>
            <a:tailEnd/>
          </a:ln>
        </p:spPr>
        <p:txBody>
          <a:bodyPr>
            <a:spAutoFit/>
          </a:bodyPr>
          <a:lstStyle/>
          <a:p>
            <a:pPr algn="ctr">
              <a:spcBef>
                <a:spcPct val="50000"/>
              </a:spcBef>
            </a:pPr>
            <a:r>
              <a:rPr lang="en-US" sz="2400"/>
              <a:t>Firm</a:t>
            </a:r>
            <a:br>
              <a:rPr lang="en-US" sz="2400"/>
            </a:br>
            <a:r>
              <a:rPr lang="en-US" sz="1400"/>
              <a:t>(Difficult to dissolve)</a:t>
            </a:r>
          </a:p>
        </p:txBody>
      </p:sp>
      <p:sp>
        <p:nvSpPr>
          <p:cNvPr id="29712" name="Text Box 16"/>
          <p:cNvSpPr txBox="1">
            <a:spLocks noChangeArrowheads="1"/>
          </p:cNvSpPr>
          <p:nvPr/>
        </p:nvSpPr>
        <p:spPr bwMode="auto">
          <a:xfrm>
            <a:off x="4500563" y="4110038"/>
            <a:ext cx="1584325" cy="822325"/>
          </a:xfrm>
          <a:prstGeom prst="rect">
            <a:avLst/>
          </a:prstGeom>
          <a:noFill/>
          <a:ln w="9525">
            <a:noFill/>
            <a:miter lim="800000"/>
            <a:headEnd/>
            <a:tailEnd/>
          </a:ln>
        </p:spPr>
        <p:txBody>
          <a:bodyPr>
            <a:spAutoFit/>
          </a:bodyPr>
          <a:lstStyle/>
          <a:p>
            <a:pPr algn="ctr">
              <a:spcBef>
                <a:spcPct val="50000"/>
              </a:spcBef>
            </a:pPr>
            <a:r>
              <a:rPr lang="en-US" sz="2400"/>
              <a:t>Long-term Contract</a:t>
            </a:r>
          </a:p>
        </p:txBody>
      </p:sp>
      <p:sp>
        <p:nvSpPr>
          <p:cNvPr id="29713" name="Text Box 17"/>
          <p:cNvSpPr txBox="1">
            <a:spLocks noChangeArrowheads="1"/>
          </p:cNvSpPr>
          <p:nvPr/>
        </p:nvSpPr>
        <p:spPr bwMode="auto">
          <a:xfrm>
            <a:off x="6084888" y="3100388"/>
            <a:ext cx="1584325" cy="822325"/>
          </a:xfrm>
          <a:prstGeom prst="rect">
            <a:avLst/>
          </a:prstGeom>
          <a:noFill/>
          <a:ln w="9525">
            <a:noFill/>
            <a:miter lim="800000"/>
            <a:headEnd/>
            <a:tailEnd/>
          </a:ln>
        </p:spPr>
        <p:txBody>
          <a:bodyPr>
            <a:spAutoFit/>
          </a:bodyPr>
          <a:lstStyle/>
          <a:p>
            <a:pPr algn="ctr">
              <a:spcBef>
                <a:spcPct val="50000"/>
              </a:spcBef>
            </a:pPr>
            <a:r>
              <a:rPr lang="en-US" sz="2400"/>
              <a:t>Relational Contract</a:t>
            </a:r>
          </a:p>
        </p:txBody>
      </p:sp>
      <p:sp>
        <p:nvSpPr>
          <p:cNvPr id="29714" name="Oval 18"/>
          <p:cNvSpPr>
            <a:spLocks noChangeArrowheads="1"/>
          </p:cNvSpPr>
          <p:nvPr/>
        </p:nvSpPr>
        <p:spPr bwMode="auto">
          <a:xfrm>
            <a:off x="6084888" y="1517650"/>
            <a:ext cx="2016125" cy="1152525"/>
          </a:xfrm>
          <a:prstGeom prst="ellipse">
            <a:avLst/>
          </a:prstGeom>
          <a:solidFill>
            <a:srgbClr val="FFCC66"/>
          </a:solidFill>
          <a:ln w="9525">
            <a:solidFill>
              <a:schemeClr val="tx1"/>
            </a:solidFill>
            <a:round/>
            <a:headEnd/>
            <a:tailEnd/>
          </a:ln>
        </p:spPr>
        <p:txBody>
          <a:bodyPr wrap="none" anchor="ctr"/>
          <a:lstStyle/>
          <a:p>
            <a:endParaRPr lang="en-US"/>
          </a:p>
        </p:txBody>
      </p:sp>
      <p:sp>
        <p:nvSpPr>
          <p:cNvPr id="29715" name="Text Box 19"/>
          <p:cNvSpPr txBox="1">
            <a:spLocks noChangeArrowheads="1"/>
          </p:cNvSpPr>
          <p:nvPr/>
        </p:nvSpPr>
        <p:spPr bwMode="auto">
          <a:xfrm>
            <a:off x="6300788" y="1774825"/>
            <a:ext cx="1584325" cy="669925"/>
          </a:xfrm>
          <a:prstGeom prst="rect">
            <a:avLst/>
          </a:prstGeom>
          <a:noFill/>
          <a:ln w="9525">
            <a:noFill/>
            <a:miter lim="800000"/>
            <a:headEnd/>
            <a:tailEnd/>
          </a:ln>
        </p:spPr>
        <p:txBody>
          <a:bodyPr>
            <a:spAutoFit/>
          </a:bodyPr>
          <a:lstStyle/>
          <a:p>
            <a:pPr algn="ctr">
              <a:spcBef>
                <a:spcPct val="50000"/>
              </a:spcBef>
            </a:pPr>
            <a:r>
              <a:rPr lang="en-US" sz="2400"/>
              <a:t>Family</a:t>
            </a:r>
            <a:br>
              <a:rPr lang="en-US" sz="2400"/>
            </a:br>
            <a:r>
              <a:rPr lang="en-US" sz="1400"/>
              <a:t>(Relational Firm)</a:t>
            </a:r>
          </a:p>
        </p:txBody>
      </p:sp>
      <p:sp>
        <p:nvSpPr>
          <p:cNvPr id="29716" name="Text Box 20"/>
          <p:cNvSpPr txBox="1">
            <a:spLocks noChangeArrowheads="1"/>
          </p:cNvSpPr>
          <p:nvPr/>
        </p:nvSpPr>
        <p:spPr bwMode="auto">
          <a:xfrm>
            <a:off x="0" y="1517650"/>
            <a:ext cx="2232025" cy="641350"/>
          </a:xfrm>
          <a:prstGeom prst="rect">
            <a:avLst/>
          </a:prstGeom>
          <a:noFill/>
          <a:ln w="9525">
            <a:noFill/>
            <a:miter lim="800000"/>
            <a:headEnd/>
            <a:tailEnd/>
          </a:ln>
        </p:spPr>
        <p:txBody>
          <a:bodyPr>
            <a:spAutoFit/>
          </a:bodyPr>
          <a:lstStyle/>
          <a:p>
            <a:pPr algn="ctr">
              <a:spcBef>
                <a:spcPct val="50000"/>
              </a:spcBef>
            </a:pPr>
            <a:r>
              <a:rPr lang="en-US" dirty="0">
                <a:solidFill>
                  <a:srgbClr val="FF0000"/>
                </a:solidFill>
              </a:rPr>
              <a:t>Leans toward integration</a:t>
            </a:r>
          </a:p>
        </p:txBody>
      </p:sp>
      <p:sp>
        <p:nvSpPr>
          <p:cNvPr id="29717" name="Text Box 21"/>
          <p:cNvSpPr txBox="1">
            <a:spLocks noChangeArrowheads="1"/>
          </p:cNvSpPr>
          <p:nvPr/>
        </p:nvSpPr>
        <p:spPr bwMode="auto">
          <a:xfrm>
            <a:off x="6877050" y="6059488"/>
            <a:ext cx="2232025" cy="646331"/>
          </a:xfrm>
          <a:prstGeom prst="rect">
            <a:avLst/>
          </a:prstGeom>
          <a:noFill/>
          <a:ln w="9525">
            <a:noFill/>
            <a:miter lim="800000"/>
            <a:headEnd/>
            <a:tailEnd/>
          </a:ln>
        </p:spPr>
        <p:txBody>
          <a:bodyPr>
            <a:spAutoFit/>
          </a:bodyPr>
          <a:lstStyle/>
          <a:p>
            <a:pPr algn="ctr">
              <a:spcBef>
                <a:spcPct val="50000"/>
              </a:spcBef>
            </a:pPr>
            <a:r>
              <a:rPr lang="en-US" dirty="0">
                <a:solidFill>
                  <a:srgbClr val="0000FF"/>
                </a:solidFill>
              </a:rPr>
              <a:t>Leans toward </a:t>
            </a:r>
            <a:r>
              <a:rPr lang="en-US" dirty="0" smtClean="0">
                <a:solidFill>
                  <a:srgbClr val="0000FF"/>
                </a:solidFill>
              </a:rPr>
              <a:t>agreement</a:t>
            </a:r>
            <a:endParaRPr lang="en-US" dirty="0">
              <a:solidFill>
                <a:srgbClr val="0000FF"/>
              </a:solidFill>
            </a:endParaRPr>
          </a:p>
        </p:txBody>
      </p:sp>
      <p:sp>
        <p:nvSpPr>
          <p:cNvPr id="29718" name="Oval 22"/>
          <p:cNvSpPr>
            <a:spLocks noChangeArrowheads="1"/>
          </p:cNvSpPr>
          <p:nvPr/>
        </p:nvSpPr>
        <p:spPr bwMode="auto">
          <a:xfrm>
            <a:off x="250825" y="3963988"/>
            <a:ext cx="2233613" cy="1657350"/>
          </a:xfrm>
          <a:prstGeom prst="ellipse">
            <a:avLst/>
          </a:prstGeom>
          <a:solidFill>
            <a:srgbClr val="46CF15"/>
          </a:solidFill>
          <a:ln w="9525">
            <a:solidFill>
              <a:schemeClr val="tx1"/>
            </a:solidFill>
            <a:round/>
            <a:headEnd/>
            <a:tailEnd/>
          </a:ln>
        </p:spPr>
        <p:txBody>
          <a:bodyPr wrap="none" anchor="ctr"/>
          <a:lstStyle/>
          <a:p>
            <a:endParaRPr lang="en-US"/>
          </a:p>
        </p:txBody>
      </p:sp>
      <p:sp>
        <p:nvSpPr>
          <p:cNvPr id="29719" name="Text Box 23"/>
          <p:cNvSpPr txBox="1">
            <a:spLocks noChangeArrowheads="1"/>
          </p:cNvSpPr>
          <p:nvPr/>
        </p:nvSpPr>
        <p:spPr bwMode="auto">
          <a:xfrm>
            <a:off x="539750" y="4397375"/>
            <a:ext cx="1584325" cy="669925"/>
          </a:xfrm>
          <a:prstGeom prst="rect">
            <a:avLst/>
          </a:prstGeom>
          <a:noFill/>
          <a:ln w="9525">
            <a:noFill/>
            <a:miter lim="800000"/>
            <a:headEnd/>
            <a:tailEnd/>
          </a:ln>
        </p:spPr>
        <p:txBody>
          <a:bodyPr>
            <a:spAutoFit/>
          </a:bodyPr>
          <a:lstStyle/>
          <a:p>
            <a:pPr algn="ctr">
              <a:spcBef>
                <a:spcPct val="50000"/>
              </a:spcBef>
            </a:pPr>
            <a:r>
              <a:rPr lang="en-US" sz="2400"/>
              <a:t>Firm</a:t>
            </a:r>
            <a:br>
              <a:rPr lang="en-US" sz="2400"/>
            </a:br>
            <a:r>
              <a:rPr lang="en-US" sz="1400"/>
              <a:t>(Easy to dissolve)</a:t>
            </a:r>
          </a:p>
        </p:txBody>
      </p:sp>
      <p:sp>
        <p:nvSpPr>
          <p:cNvPr id="26" name="Slide Number Placeholder 25"/>
          <p:cNvSpPr>
            <a:spLocks noGrp="1"/>
          </p:cNvSpPr>
          <p:nvPr>
            <p:ph type="sldNum" sz="quarter" idx="11"/>
          </p:nvPr>
        </p:nvSpPr>
        <p:spPr/>
        <p:txBody>
          <a:bodyPr/>
          <a:lstStyle/>
          <a:p>
            <a:pPr>
              <a:defRPr/>
            </a:pPr>
            <a:fld id="{88B180F1-8D5E-408C-8673-DCB71CB28F17}" type="slidenum">
              <a:rPr lang="en-US" smtClean="0"/>
              <a:pPr>
                <a:defRPr/>
              </a:pPr>
              <a:t>44</a:t>
            </a:fld>
            <a:endParaRPr lang="en-US"/>
          </a:p>
        </p:txBody>
      </p:sp>
      <p:sp>
        <p:nvSpPr>
          <p:cNvPr id="27" name="Footer Placeholder 26"/>
          <p:cNvSpPr>
            <a:spLocks noGrp="1"/>
          </p:cNvSpPr>
          <p:nvPr>
            <p:ph type="ftr" sz="quarter" idx="10"/>
          </p:nvPr>
        </p:nvSpPr>
        <p:spPr/>
        <p:txBody>
          <a:bodyPr/>
          <a:lstStyle/>
          <a:p>
            <a:pPr>
              <a:defRPr/>
            </a:pPr>
            <a:r>
              <a:rPr lang="en-US" smtClean="0"/>
              <a:t>© Amitai Aviram.  All rights reserved.</a:t>
            </a:r>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0" y="0"/>
            <a:ext cx="9144000" cy="1300163"/>
          </a:xfrm>
        </p:spPr>
        <p:txBody>
          <a:bodyPr/>
          <a:lstStyle/>
          <a:p>
            <a:pPr eaLnBrk="1" hangingPunct="1"/>
            <a:r>
              <a:rPr lang="en-US" dirty="0" smtClean="0"/>
              <a:t>Coordination</a:t>
            </a:r>
            <a:br>
              <a:rPr lang="en-US" dirty="0" smtClean="0"/>
            </a:br>
            <a:r>
              <a:rPr lang="en-US" sz="3500" dirty="0" smtClean="0"/>
              <a:t>Deterrence</a:t>
            </a:r>
          </a:p>
        </p:txBody>
      </p:sp>
      <p:sp>
        <p:nvSpPr>
          <p:cNvPr id="47107" name="Rectangle 3"/>
          <p:cNvSpPr>
            <a:spLocks noGrp="1" noChangeArrowheads="1"/>
          </p:cNvSpPr>
          <p:nvPr>
            <p:ph type="body" sz="half" idx="2"/>
          </p:nvPr>
        </p:nvSpPr>
        <p:spPr>
          <a:xfrm>
            <a:off x="0" y="1447800"/>
            <a:ext cx="9144000" cy="5181600"/>
          </a:xfrm>
        </p:spPr>
        <p:txBody>
          <a:bodyPr/>
          <a:lstStyle/>
          <a:p>
            <a:pPr marL="495300" indent="-495300" eaLnBrk="1" hangingPunct="1">
              <a:lnSpc>
                <a:spcPct val="90000"/>
              </a:lnSpc>
              <a:spcBef>
                <a:spcPct val="0"/>
              </a:spcBef>
            </a:pPr>
            <a:r>
              <a:rPr lang="en-US" sz="2400" dirty="0" smtClean="0"/>
              <a:t>Deterrence is a hostile form of coordination, in which a firm (F) sends a credible signal that a rival’s (R) unacceptable behavior (“trigger”) will bring a response from F that will cost R more than the benefit from the triggering event</a:t>
            </a:r>
          </a:p>
          <a:p>
            <a:pPr marL="844550" lvl="1" indent="-495300" eaLnBrk="1" hangingPunct="1">
              <a:lnSpc>
                <a:spcPct val="90000"/>
              </a:lnSpc>
              <a:spcBef>
                <a:spcPct val="0"/>
              </a:spcBef>
            </a:pPr>
            <a:r>
              <a:rPr lang="en-US" sz="2000" dirty="0" smtClean="0"/>
              <a:t>Element 1: credibility – F must persuade R that F will respond even if the response would be costly to it (e.g., losing money in a price war)</a:t>
            </a:r>
          </a:p>
          <a:p>
            <a:pPr marL="1139825" lvl="2" indent="-495300" eaLnBrk="1" hangingPunct="1">
              <a:lnSpc>
                <a:spcPct val="90000"/>
              </a:lnSpc>
              <a:spcBef>
                <a:spcPct val="0"/>
              </a:spcBef>
            </a:pPr>
            <a:r>
              <a:rPr lang="en-US" sz="1900" dirty="0" smtClean="0"/>
              <a:t>To maintain credibility, either the response must not be costly to F (rare), or F must have “strategic inflexibility” (unable to avoid responding even if the response is costly)</a:t>
            </a:r>
          </a:p>
          <a:p>
            <a:pPr marL="1433513" lvl="3" indent="-495300" eaLnBrk="1" hangingPunct="1">
              <a:lnSpc>
                <a:spcPct val="90000"/>
              </a:lnSpc>
              <a:spcBef>
                <a:spcPct val="0"/>
              </a:spcBef>
            </a:pPr>
            <a:r>
              <a:rPr lang="en-US" sz="1800" dirty="0" smtClean="0"/>
              <a:t>E.g., throwing steering wheel out of the window in a game of “chicken”</a:t>
            </a:r>
          </a:p>
          <a:p>
            <a:pPr marL="844550" lvl="1" indent="-495300" eaLnBrk="1" hangingPunct="1">
              <a:lnSpc>
                <a:spcPct val="90000"/>
              </a:lnSpc>
              <a:spcBef>
                <a:spcPct val="0"/>
              </a:spcBef>
            </a:pPr>
            <a:r>
              <a:rPr lang="en-US" sz="2000" dirty="0" smtClean="0"/>
              <a:t>Element 2: force – response must cost R more than benefit from trigger</a:t>
            </a:r>
          </a:p>
          <a:p>
            <a:pPr marL="1139825" lvl="2" indent="-495300" eaLnBrk="1" hangingPunct="1">
              <a:lnSpc>
                <a:spcPct val="90000"/>
              </a:lnSpc>
              <a:spcBef>
                <a:spcPct val="0"/>
              </a:spcBef>
            </a:pPr>
            <a:r>
              <a:rPr lang="en-US" sz="1900" dirty="0" smtClean="0"/>
              <a:t>Tension with credibility (higher cost to R related to high cost to F)</a:t>
            </a:r>
          </a:p>
          <a:p>
            <a:pPr marL="1139825" lvl="2" indent="-495300" eaLnBrk="1" hangingPunct="1">
              <a:lnSpc>
                <a:spcPct val="90000"/>
              </a:lnSpc>
              <a:spcBef>
                <a:spcPct val="0"/>
              </a:spcBef>
            </a:pPr>
            <a:r>
              <a:rPr lang="en-US" sz="1900" dirty="0" smtClean="0"/>
              <a:t>Response may be any action that imposes a cost on R (foreclosure or attrition, but likely attrition because F has to signal response, allowing R to better defend the target)</a:t>
            </a:r>
          </a:p>
          <a:p>
            <a:pPr marL="844550" lvl="1" indent="-495300" eaLnBrk="1" hangingPunct="1">
              <a:lnSpc>
                <a:spcPct val="90000"/>
              </a:lnSpc>
              <a:spcBef>
                <a:spcPct val="0"/>
              </a:spcBef>
            </a:pPr>
            <a:r>
              <a:rPr lang="en-US" sz="2000" dirty="0" smtClean="0"/>
              <a:t>Element 3: signal – </a:t>
            </a:r>
            <a:r>
              <a:rPr lang="en-US" sz="1900" dirty="0" smtClean="0"/>
              <a:t>trigger &amp; response must be clearly communicated to R</a:t>
            </a:r>
          </a:p>
          <a:p>
            <a:pPr marL="495300" indent="-495300" eaLnBrk="1" hangingPunct="1">
              <a:lnSpc>
                <a:spcPct val="90000"/>
              </a:lnSpc>
              <a:spcBef>
                <a:spcPct val="0"/>
              </a:spcBef>
            </a:pPr>
            <a:r>
              <a:rPr lang="en-US" sz="2000" i="1" dirty="0" smtClean="0"/>
              <a:t>Dr. Strangelove or: How I Learned to Stop Worrying and Love the Bomb</a:t>
            </a:r>
            <a:r>
              <a:rPr lang="en-US" sz="2000" dirty="0" smtClean="0"/>
              <a:t> (1964) (</a:t>
            </a:r>
            <a:r>
              <a:rPr lang="en-US" sz="2000" dirty="0" smtClean="0">
                <a:hlinkClick r:id="rId2"/>
              </a:rPr>
              <a:t>http://www.youtube.com/watch?v=cmCKJi3CKGE</a:t>
            </a:r>
            <a:r>
              <a:rPr lang="en-US" sz="2000" dirty="0" smtClean="0"/>
              <a:t>) – US president discusses with Soviet ambassador the Doomsday machine</a:t>
            </a:r>
          </a:p>
        </p:txBody>
      </p:sp>
      <p:sp>
        <p:nvSpPr>
          <p:cNvPr id="6" name="Slide Number Placeholder 5"/>
          <p:cNvSpPr>
            <a:spLocks noGrp="1"/>
          </p:cNvSpPr>
          <p:nvPr>
            <p:ph type="sldNum" sz="quarter" idx="11"/>
          </p:nvPr>
        </p:nvSpPr>
        <p:spPr/>
        <p:txBody>
          <a:bodyPr/>
          <a:lstStyle/>
          <a:p>
            <a:pPr>
              <a:defRPr/>
            </a:pPr>
            <a:fld id="{57157BE3-31AF-4851-9EEB-D946F085B8D5}" type="slidenum">
              <a:rPr lang="en-US" altLang="en-US" smtClean="0"/>
              <a:pPr>
                <a:defRPr/>
              </a:pPr>
              <a:t>45</a:t>
            </a:fld>
            <a:endParaRPr lang="en-US" altLang="en-US"/>
          </a:p>
        </p:txBody>
      </p:sp>
      <p:sp>
        <p:nvSpPr>
          <p:cNvPr id="7" name="Footer Placeholder 6"/>
          <p:cNvSpPr>
            <a:spLocks noGrp="1"/>
          </p:cNvSpPr>
          <p:nvPr>
            <p:ph type="ftr" sz="quarter" idx="10"/>
          </p:nvPr>
        </p:nvSpPr>
        <p:spPr/>
        <p:txBody>
          <a:bodyPr/>
          <a:lstStyle/>
          <a:p>
            <a:pPr>
              <a:defRPr/>
            </a:pPr>
            <a:r>
              <a:rPr lang="en-US" altLang="en-US"/>
              <a:t>© Amitai Aviram.  All rights reserved.</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0" y="0"/>
            <a:ext cx="9144000" cy="1300163"/>
          </a:xfrm>
        </p:spPr>
        <p:txBody>
          <a:bodyPr/>
          <a:lstStyle/>
          <a:p>
            <a:pPr eaLnBrk="1" hangingPunct="1"/>
            <a:r>
              <a:rPr lang="en-US" dirty="0"/>
              <a:t>Coordination</a:t>
            </a:r>
            <a:r>
              <a:rPr lang="en-US" dirty="0" smtClean="0"/>
              <a:t/>
            </a:r>
            <a:br>
              <a:rPr lang="en-US" dirty="0" smtClean="0"/>
            </a:br>
            <a:r>
              <a:rPr lang="en-US" sz="3500" dirty="0" smtClean="0"/>
              <a:t>Deterrence</a:t>
            </a:r>
          </a:p>
        </p:txBody>
      </p:sp>
      <p:sp>
        <p:nvSpPr>
          <p:cNvPr id="48131" name="Rectangle 3"/>
          <p:cNvSpPr>
            <a:spLocks noGrp="1" noChangeArrowheads="1"/>
          </p:cNvSpPr>
          <p:nvPr>
            <p:ph type="body" sz="half" idx="2"/>
          </p:nvPr>
        </p:nvSpPr>
        <p:spPr>
          <a:xfrm>
            <a:off x="0" y="1447800"/>
            <a:ext cx="9144000" cy="5181600"/>
          </a:xfrm>
        </p:spPr>
        <p:txBody>
          <a:bodyPr/>
          <a:lstStyle/>
          <a:p>
            <a:pPr marL="495300" indent="-495300" eaLnBrk="1" hangingPunct="1">
              <a:spcBef>
                <a:spcPct val="0"/>
              </a:spcBef>
            </a:pPr>
            <a:r>
              <a:rPr lang="en-US" sz="2400" dirty="0" smtClean="0"/>
              <a:t>Deterrence in business is often created by investing in production assets with high fixed costs &amp; low variable costs</a:t>
            </a:r>
          </a:p>
          <a:p>
            <a:pPr marL="844550" lvl="1" indent="-495300" eaLnBrk="1" hangingPunct="1">
              <a:spcBef>
                <a:spcPct val="0"/>
              </a:spcBef>
            </a:pPr>
            <a:r>
              <a:rPr lang="en-US" sz="2000" dirty="0" smtClean="0"/>
              <a:t>Element 1 – credibility: Once the asset (e.g., new production plant) is purchased, firm has an incentive to operate it to full capacity, even if this lowers price below ATC, as long as it price is above VC</a:t>
            </a:r>
          </a:p>
          <a:p>
            <a:pPr marL="1139825" lvl="2" indent="-495300" eaLnBrk="1" hangingPunct="1">
              <a:spcBef>
                <a:spcPct val="0"/>
              </a:spcBef>
            </a:pPr>
            <a:r>
              <a:rPr lang="en-US" sz="1900" dirty="0" smtClean="0"/>
              <a:t>Credibility is improved if the asset has no use in other lines of production &amp; can’t be sold to others, so it can’t be sold or diverted to another market</a:t>
            </a:r>
          </a:p>
          <a:p>
            <a:pPr marL="844550" lvl="1" indent="-495300" eaLnBrk="1" hangingPunct="1">
              <a:spcBef>
                <a:spcPct val="0"/>
              </a:spcBef>
            </a:pPr>
            <a:r>
              <a:rPr lang="en-US" sz="2000" dirty="0" smtClean="0"/>
              <a:t>Element 2 – force: if F operates the productive asset in full capacity &amp; lowers prices below ATC, firms operating in the market will lose money</a:t>
            </a:r>
          </a:p>
          <a:p>
            <a:pPr marL="1139825" lvl="2" indent="-495300" eaLnBrk="1" hangingPunct="1">
              <a:spcBef>
                <a:spcPct val="0"/>
              </a:spcBef>
            </a:pPr>
            <a:r>
              <a:rPr lang="en-US" sz="1800" dirty="0" smtClean="0"/>
              <a:t>May not deter incumbent rivals (since exiting will cost them their investment in the market), but likely to deter potential rivals, since they lose nothing from not entering</a:t>
            </a:r>
          </a:p>
          <a:p>
            <a:pPr marL="844550" lvl="1" indent="-495300" eaLnBrk="1" hangingPunct="1">
              <a:spcBef>
                <a:spcPct val="0"/>
              </a:spcBef>
            </a:pPr>
            <a:r>
              <a:rPr lang="en-US" sz="2000" dirty="0" smtClean="0"/>
              <a:t>Element 3 – signal: F publicizes acquisition of new capacity</a:t>
            </a:r>
          </a:p>
        </p:txBody>
      </p:sp>
      <p:sp>
        <p:nvSpPr>
          <p:cNvPr id="6" name="Slide Number Placeholder 5"/>
          <p:cNvSpPr>
            <a:spLocks noGrp="1"/>
          </p:cNvSpPr>
          <p:nvPr>
            <p:ph type="sldNum" sz="quarter" idx="11"/>
          </p:nvPr>
        </p:nvSpPr>
        <p:spPr/>
        <p:txBody>
          <a:bodyPr/>
          <a:lstStyle/>
          <a:p>
            <a:pPr>
              <a:defRPr/>
            </a:pPr>
            <a:fld id="{3F647BA9-4BFD-47C7-A9D4-F385100A6799}" type="slidenum">
              <a:rPr lang="en-US" altLang="en-US" smtClean="0"/>
              <a:pPr>
                <a:defRPr/>
              </a:pPr>
              <a:t>46</a:t>
            </a:fld>
            <a:endParaRPr lang="en-US" altLang="en-US"/>
          </a:p>
        </p:txBody>
      </p:sp>
      <p:sp>
        <p:nvSpPr>
          <p:cNvPr id="7" name="Footer Placeholder 6"/>
          <p:cNvSpPr>
            <a:spLocks noGrp="1"/>
          </p:cNvSpPr>
          <p:nvPr>
            <p:ph type="ftr" sz="quarter" idx="10"/>
          </p:nvPr>
        </p:nvSpPr>
        <p:spPr/>
        <p:txBody>
          <a:bodyPr/>
          <a:lstStyle/>
          <a:p>
            <a:pPr>
              <a:defRPr/>
            </a:pPr>
            <a:r>
              <a:rPr lang="en-US" altLang="en-US"/>
              <a:t>© Amitai Aviram.  All rights reserved.</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0" y="0"/>
            <a:ext cx="9144000" cy="1295400"/>
          </a:xfrm>
        </p:spPr>
        <p:txBody>
          <a:bodyPr/>
          <a:lstStyle/>
          <a:p>
            <a:pPr eaLnBrk="1" hangingPunct="1"/>
            <a:r>
              <a:rPr lang="en-US" dirty="0"/>
              <a:t>Coordination</a:t>
            </a:r>
            <a:r>
              <a:rPr lang="en-US" dirty="0" smtClean="0"/>
              <a:t/>
            </a:r>
            <a:br>
              <a:rPr lang="en-US" dirty="0" smtClean="0"/>
            </a:br>
            <a:r>
              <a:rPr lang="en-US" sz="3500" dirty="0" smtClean="0"/>
              <a:t>Deterrence</a:t>
            </a:r>
          </a:p>
        </p:txBody>
      </p:sp>
      <p:sp>
        <p:nvSpPr>
          <p:cNvPr id="49155" name="Rectangle 3"/>
          <p:cNvSpPr>
            <a:spLocks noGrp="1" noChangeArrowheads="1"/>
          </p:cNvSpPr>
          <p:nvPr>
            <p:ph type="body" sz="half" idx="2"/>
          </p:nvPr>
        </p:nvSpPr>
        <p:spPr>
          <a:xfrm>
            <a:off x="0" y="1447800"/>
            <a:ext cx="9144000" cy="5181600"/>
          </a:xfrm>
        </p:spPr>
        <p:txBody>
          <a:bodyPr/>
          <a:lstStyle/>
          <a:p>
            <a:pPr marL="495300" indent="-495300" eaLnBrk="1" hangingPunct="1">
              <a:spcBef>
                <a:spcPct val="0"/>
              </a:spcBef>
            </a:pPr>
            <a:r>
              <a:rPr lang="en-US" sz="2400" dirty="0" smtClean="0"/>
              <a:t>R’s possible responses</a:t>
            </a:r>
          </a:p>
          <a:p>
            <a:pPr marL="763588" lvl="1" indent="-419100" eaLnBrk="1" hangingPunct="1">
              <a:spcBef>
                <a:spcPct val="0"/>
              </a:spcBef>
            </a:pPr>
            <a:r>
              <a:rPr lang="en-US" sz="2000" dirty="0" smtClean="0"/>
              <a:t>Challenge </a:t>
            </a:r>
            <a:r>
              <a:rPr lang="en-US" sz="2000" dirty="0"/>
              <a:t>credibility </a:t>
            </a:r>
            <a:r>
              <a:rPr lang="en-US" sz="2000" dirty="0" smtClean="0"/>
              <a:t>by</a:t>
            </a:r>
          </a:p>
          <a:p>
            <a:pPr marL="1163638" lvl="2" indent="-419100" eaLnBrk="1" hangingPunct="1">
              <a:spcBef>
                <a:spcPct val="0"/>
              </a:spcBef>
            </a:pPr>
            <a:r>
              <a:rPr lang="en-US" sz="1900" dirty="0" smtClean="0"/>
              <a:t>Making </a:t>
            </a:r>
            <a:r>
              <a:rPr lang="en-US" sz="1900" dirty="0"/>
              <a:t>small incremental provocations that just barely cross the trigger (each of which seems minor compared to cost of F’s action); </a:t>
            </a:r>
            <a:r>
              <a:rPr lang="en-US" sz="1900" dirty="0" smtClean="0"/>
              <a:t>or</a:t>
            </a:r>
          </a:p>
          <a:p>
            <a:pPr marL="1163638" lvl="2" indent="-419100" eaLnBrk="1" hangingPunct="1">
              <a:spcBef>
                <a:spcPct val="0"/>
              </a:spcBef>
            </a:pPr>
            <a:r>
              <a:rPr lang="en-US" sz="1900" dirty="0" smtClean="0"/>
              <a:t>Counter-threatening </a:t>
            </a:r>
            <a:r>
              <a:rPr lang="en-US" sz="1900" dirty="0"/>
              <a:t>(which increases the cost to F from </a:t>
            </a:r>
            <a:r>
              <a:rPr lang="en-US" sz="1900" dirty="0" smtClean="0"/>
              <a:t>confrontation)</a:t>
            </a:r>
          </a:p>
          <a:p>
            <a:pPr marL="763588" lvl="1" indent="-419100" eaLnBrk="1" hangingPunct="1">
              <a:spcBef>
                <a:spcPct val="0"/>
              </a:spcBef>
            </a:pPr>
            <a:r>
              <a:rPr lang="en-US" sz="2000" dirty="0" smtClean="0"/>
              <a:t>Challenge </a:t>
            </a:r>
            <a:r>
              <a:rPr lang="en-US" sz="2000" dirty="0"/>
              <a:t>force by reducing the harm from F’s response (e.g., reducing costs so that R can profit even if F employs additional capacity)</a:t>
            </a:r>
          </a:p>
          <a:p>
            <a:pPr marL="495300" lvl="2" indent="-495300" eaLnBrk="1" hangingPunct="1">
              <a:spcBef>
                <a:spcPct val="0"/>
              </a:spcBef>
            </a:pPr>
            <a:endParaRPr lang="en-US" dirty="0" smtClean="0"/>
          </a:p>
          <a:p>
            <a:pPr marL="495300" lvl="2" indent="-495300" eaLnBrk="1" hangingPunct="1">
              <a:spcBef>
                <a:spcPct val="0"/>
              </a:spcBef>
            </a:pPr>
            <a:r>
              <a:rPr lang="en-US" dirty="0" smtClean="0"/>
              <a:t>Failed </a:t>
            </a:r>
            <a:r>
              <a:rPr lang="en-US" dirty="0"/>
              <a:t>deterrence </a:t>
            </a:r>
            <a:r>
              <a:rPr lang="en-US" dirty="0" smtClean="0"/>
              <a:t>results </a:t>
            </a:r>
            <a:r>
              <a:rPr lang="en-US" dirty="0"/>
              <a:t>in costly </a:t>
            </a:r>
            <a:r>
              <a:rPr lang="en-US" dirty="0" smtClean="0"/>
              <a:t>confrontation; the </a:t>
            </a:r>
            <a:r>
              <a:rPr lang="en-US" dirty="0"/>
              <a:t>commitment required for credible deterrence reduces F’s flexibility in such </a:t>
            </a:r>
            <a:r>
              <a:rPr lang="en-US" dirty="0" smtClean="0"/>
              <a:t>confrontations</a:t>
            </a:r>
          </a:p>
        </p:txBody>
      </p:sp>
      <p:sp>
        <p:nvSpPr>
          <p:cNvPr id="6" name="Slide Number Placeholder 5"/>
          <p:cNvSpPr>
            <a:spLocks noGrp="1"/>
          </p:cNvSpPr>
          <p:nvPr>
            <p:ph type="sldNum" sz="quarter" idx="11"/>
          </p:nvPr>
        </p:nvSpPr>
        <p:spPr/>
        <p:txBody>
          <a:bodyPr/>
          <a:lstStyle/>
          <a:p>
            <a:pPr>
              <a:defRPr/>
            </a:pPr>
            <a:fld id="{CF13AA33-C43C-41A2-ABCD-675356E0BF22}" type="slidenum">
              <a:rPr lang="en-US" altLang="en-US" smtClean="0"/>
              <a:pPr>
                <a:defRPr/>
              </a:pPr>
              <a:t>47</a:t>
            </a:fld>
            <a:endParaRPr lang="en-US" altLang="en-US"/>
          </a:p>
        </p:txBody>
      </p:sp>
      <p:sp>
        <p:nvSpPr>
          <p:cNvPr id="7" name="Footer Placeholder 6"/>
          <p:cNvSpPr>
            <a:spLocks noGrp="1"/>
          </p:cNvSpPr>
          <p:nvPr>
            <p:ph type="ftr" sz="quarter" idx="10"/>
          </p:nvPr>
        </p:nvSpPr>
        <p:spPr/>
        <p:txBody>
          <a:bodyPr/>
          <a:lstStyle/>
          <a:p>
            <a:pPr>
              <a:defRPr/>
            </a:pPr>
            <a:r>
              <a:rPr lang="en-US" altLang="en-US"/>
              <a:t>© Amitai Aviram.  All rights reserved.</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3"/>
          <p:cNvSpPr>
            <a:spLocks noGrp="1" noChangeArrowheads="1"/>
          </p:cNvSpPr>
          <p:nvPr>
            <p:ph type="body" idx="1"/>
          </p:nvPr>
        </p:nvSpPr>
        <p:spPr>
          <a:xfrm>
            <a:off x="0" y="1447800"/>
            <a:ext cx="9144000" cy="5181600"/>
          </a:xfrm>
        </p:spPr>
        <p:txBody>
          <a:bodyPr/>
          <a:lstStyle/>
          <a:p>
            <a:pPr marL="514350" indent="-514350" eaLnBrk="1" hangingPunct="1">
              <a:spcBef>
                <a:spcPct val="0"/>
              </a:spcBef>
              <a:buFont typeface="+mj-lt"/>
              <a:buAutoNum type="alphaLcParenR"/>
            </a:pPr>
            <a:r>
              <a:rPr lang="en-US" altLang="en-US" sz="2800" dirty="0" smtClean="0"/>
              <a:t>Strategic traits</a:t>
            </a:r>
          </a:p>
          <a:p>
            <a:pPr marL="514350" indent="-514350" eaLnBrk="1" hangingPunct="1">
              <a:spcBef>
                <a:spcPct val="0"/>
              </a:spcBef>
              <a:buFont typeface="Calibri" pitchFamily="34" charset="0"/>
              <a:buAutoNum type="alphaLcParenR"/>
            </a:pPr>
            <a:r>
              <a:rPr lang="en-US" altLang="en-US" sz="2800" dirty="0" smtClean="0"/>
              <a:t>Differentiation</a:t>
            </a:r>
          </a:p>
          <a:p>
            <a:pPr marL="514350" indent="-514350" eaLnBrk="1" hangingPunct="1">
              <a:spcBef>
                <a:spcPct val="0"/>
              </a:spcBef>
              <a:buFont typeface="Calibri" pitchFamily="34" charset="0"/>
              <a:buAutoNum type="alphaLcParenR"/>
            </a:pPr>
            <a:r>
              <a:rPr lang="en-US" altLang="en-US" sz="2800" dirty="0" smtClean="0"/>
              <a:t>Coordination</a:t>
            </a:r>
          </a:p>
          <a:p>
            <a:pPr marL="514350" indent="-514350" eaLnBrk="1" hangingPunct="1">
              <a:spcBef>
                <a:spcPct val="0"/>
              </a:spcBef>
              <a:buFont typeface="Calibri" pitchFamily="34" charset="0"/>
              <a:buAutoNum type="alphaLcParenR"/>
            </a:pPr>
            <a:r>
              <a:rPr lang="en-US" altLang="en-US" sz="2800" dirty="0" smtClean="0">
                <a:solidFill>
                  <a:srgbClr val="0070C0"/>
                </a:solidFill>
              </a:rPr>
              <a:t>Confrontation</a:t>
            </a:r>
          </a:p>
          <a:p>
            <a:pPr marL="514350" indent="-514350" eaLnBrk="1" hangingPunct="1">
              <a:spcBef>
                <a:spcPct val="0"/>
              </a:spcBef>
              <a:buFont typeface="Calibri" pitchFamily="34" charset="0"/>
              <a:buAutoNum type="alphaLcParenR"/>
            </a:pPr>
            <a:r>
              <a:rPr lang="en-US" altLang="en-US" sz="2800" dirty="0" smtClean="0"/>
              <a:t>Review</a:t>
            </a:r>
          </a:p>
        </p:txBody>
      </p:sp>
      <p:sp>
        <p:nvSpPr>
          <p:cNvPr id="2" name="Footer Placeholder 1"/>
          <p:cNvSpPr>
            <a:spLocks noGrp="1"/>
          </p:cNvSpPr>
          <p:nvPr>
            <p:ph type="ftr" sz="quarter" idx="10"/>
          </p:nvPr>
        </p:nvSpPr>
        <p:spPr/>
        <p:txBody>
          <a:bodyPr/>
          <a:lstStyle/>
          <a:p>
            <a:pPr>
              <a:defRPr/>
            </a:pPr>
            <a:r>
              <a:rPr lang="en-US"/>
              <a:t>© Amitai Aviram.  All rights reserved.</a:t>
            </a:r>
            <a:endParaRPr lang="en-US" dirty="0"/>
          </a:p>
        </p:txBody>
      </p:sp>
      <p:sp>
        <p:nvSpPr>
          <p:cNvPr id="3" name="Slide Number Placeholder 2"/>
          <p:cNvSpPr>
            <a:spLocks noGrp="1"/>
          </p:cNvSpPr>
          <p:nvPr>
            <p:ph type="sldNum" sz="quarter" idx="11"/>
          </p:nvPr>
        </p:nvSpPr>
        <p:spPr/>
        <p:txBody>
          <a:bodyPr/>
          <a:lstStyle/>
          <a:p>
            <a:pPr>
              <a:defRPr/>
            </a:pPr>
            <a:fld id="{8FC3542A-0195-40F1-897C-ECDD4879D314}" type="slidenum">
              <a:rPr lang="en-US"/>
              <a:pPr>
                <a:defRPr/>
              </a:pPr>
              <a:t>48</a:t>
            </a:fld>
            <a:endParaRPr lang="en-US" dirty="0"/>
          </a:p>
        </p:txBody>
      </p:sp>
      <p:pic>
        <p:nvPicPr>
          <p:cNvPr id="40966" name="Picture 3" descr="spy-vs-spy"/>
          <p:cNvPicPr>
            <a:picLocks noChangeAspect="1" noChangeArrowheads="1"/>
          </p:cNvPicPr>
          <p:nvPr/>
        </p:nvPicPr>
        <p:blipFill>
          <a:blip r:embed="rId2" cstate="print"/>
          <a:srcRect/>
          <a:stretch>
            <a:fillRect/>
          </a:stretch>
        </p:blipFill>
        <p:spPr bwMode="auto">
          <a:xfrm>
            <a:off x="4648200" y="1524000"/>
            <a:ext cx="4419600" cy="2709863"/>
          </a:xfrm>
          <a:prstGeom prst="rect">
            <a:avLst/>
          </a:prstGeom>
          <a:noFill/>
          <a:ln w="9525">
            <a:noFill/>
            <a:miter lim="800000"/>
            <a:headEnd/>
            <a:tailEnd/>
          </a:ln>
        </p:spPr>
      </p:pic>
      <p:sp>
        <p:nvSpPr>
          <p:cNvPr id="8" name="Rectangle 2"/>
          <p:cNvSpPr>
            <a:spLocks noGrp="1" noChangeArrowheads="1"/>
          </p:cNvSpPr>
          <p:nvPr>
            <p:ph type="title"/>
          </p:nvPr>
        </p:nvSpPr>
        <p:spPr>
          <a:xfrm>
            <a:off x="0" y="0"/>
            <a:ext cx="9144000" cy="1295400"/>
          </a:xfrm>
        </p:spPr>
        <p:txBody>
          <a:bodyPr/>
          <a:lstStyle/>
          <a:p>
            <a:pPr eaLnBrk="1" hangingPunct="1"/>
            <a:r>
              <a:rPr lang="en-US" altLang="en-US" dirty="0" smtClean="0"/>
              <a:t>The individual firm (strategic actions)</a:t>
            </a:r>
            <a:br>
              <a:rPr lang="en-US" altLang="en-US" dirty="0" smtClean="0"/>
            </a:br>
            <a:r>
              <a:rPr lang="en-US" altLang="en-US" sz="3500" dirty="0" smtClean="0"/>
              <a:t>Overview of Chapter 3</a:t>
            </a:r>
            <a:endParaRPr lang="en-US" altLang="en-US" dirty="0" smtClean="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idx="4294967295"/>
          </p:nvPr>
        </p:nvSpPr>
        <p:spPr/>
        <p:txBody>
          <a:bodyPr/>
          <a:lstStyle/>
          <a:p>
            <a:pPr eaLnBrk="1" hangingPunct="1"/>
            <a:r>
              <a:rPr lang="en-US" dirty="0" smtClean="0"/>
              <a:t>Confrontation</a:t>
            </a:r>
            <a:r>
              <a:rPr lang="en-US" sz="3500" dirty="0" smtClean="0"/>
              <a:t/>
            </a:r>
            <a:br>
              <a:rPr lang="en-US" sz="3500" dirty="0" smtClean="0"/>
            </a:br>
            <a:r>
              <a:rPr lang="en-US" sz="3500" dirty="0" smtClean="0"/>
              <a:t>Definitions</a:t>
            </a:r>
          </a:p>
        </p:txBody>
      </p:sp>
      <p:sp>
        <p:nvSpPr>
          <p:cNvPr id="43011" name="Rectangle 3"/>
          <p:cNvSpPr>
            <a:spLocks noGrp="1" noChangeArrowheads="1"/>
          </p:cNvSpPr>
          <p:nvPr>
            <p:ph type="body" idx="4294967295"/>
          </p:nvPr>
        </p:nvSpPr>
        <p:spPr>
          <a:xfrm>
            <a:off x="0" y="1447800"/>
            <a:ext cx="9144000" cy="5181600"/>
          </a:xfrm>
        </p:spPr>
        <p:txBody>
          <a:bodyPr/>
          <a:lstStyle/>
          <a:p>
            <a:pPr eaLnBrk="1" hangingPunct="1">
              <a:spcBef>
                <a:spcPct val="0"/>
              </a:spcBef>
            </a:pPr>
            <a:r>
              <a:rPr lang="en-US" sz="2400" b="1" dirty="0" smtClean="0"/>
              <a:t>Players</a:t>
            </a:r>
            <a:endParaRPr lang="en-US" sz="2400" dirty="0" smtClean="0"/>
          </a:p>
          <a:p>
            <a:pPr lvl="1" eaLnBrk="1" hangingPunct="1">
              <a:spcBef>
                <a:spcPct val="0"/>
              </a:spcBef>
            </a:pPr>
            <a:r>
              <a:rPr lang="en-US" sz="2000" dirty="0" smtClean="0"/>
              <a:t>Confronting firm (F)</a:t>
            </a:r>
          </a:p>
          <a:p>
            <a:pPr lvl="1" eaLnBrk="1" hangingPunct="1">
              <a:spcBef>
                <a:spcPct val="0"/>
              </a:spcBef>
            </a:pPr>
            <a:r>
              <a:rPr lang="en-US" sz="2000" dirty="0" smtClean="0"/>
              <a:t>Rival targeted for confrontation (R)</a:t>
            </a:r>
          </a:p>
          <a:p>
            <a:pPr lvl="1" eaLnBrk="1" hangingPunct="1">
              <a:spcBef>
                <a:spcPct val="0"/>
              </a:spcBef>
            </a:pPr>
            <a:r>
              <a:rPr lang="en-US" sz="2000" dirty="0" smtClean="0"/>
              <a:t>Another rival of F (R</a:t>
            </a:r>
            <a:r>
              <a:rPr lang="en-US" sz="2000" baseline="-25000" dirty="0" smtClean="0"/>
              <a:t>2</a:t>
            </a:r>
            <a:r>
              <a:rPr lang="en-US" sz="2000" dirty="0" smtClean="0"/>
              <a:t>)</a:t>
            </a:r>
          </a:p>
          <a:p>
            <a:pPr eaLnBrk="1" hangingPunct="1">
              <a:spcBef>
                <a:spcPct val="0"/>
              </a:spcBef>
            </a:pPr>
            <a:r>
              <a:rPr lang="en-US" sz="2400" b="1" dirty="0" smtClean="0"/>
              <a:t>Terms</a:t>
            </a:r>
            <a:endParaRPr lang="en-US" sz="2400" dirty="0" smtClean="0"/>
          </a:p>
          <a:p>
            <a:pPr lvl="1" eaLnBrk="1" hangingPunct="1">
              <a:spcBef>
                <a:spcPct val="0"/>
              </a:spcBef>
            </a:pPr>
            <a:r>
              <a:rPr lang="en-US" sz="2000" dirty="0"/>
              <a:t>Actions: F’s actions or omissions that use </a:t>
            </a:r>
            <a:r>
              <a:rPr lang="en-US" sz="2000" dirty="0" smtClean="0"/>
              <a:t>F’s resources </a:t>
            </a:r>
            <a:r>
              <a:rPr lang="en-US" sz="2000" dirty="0"/>
              <a:t>to impose costs on R </a:t>
            </a:r>
            <a:r>
              <a:rPr lang="en-US" sz="1900" dirty="0"/>
              <a:t>(e.g., cutting prices, “stealing” R’s customers, blocking R’s access to complements)</a:t>
            </a:r>
          </a:p>
          <a:p>
            <a:pPr lvl="1" eaLnBrk="1" hangingPunct="1">
              <a:spcBef>
                <a:spcPct val="0"/>
              </a:spcBef>
            </a:pPr>
            <a:r>
              <a:rPr lang="en-US" sz="2000" dirty="0" smtClean="0"/>
              <a:t>Resources: </a:t>
            </a:r>
            <a:r>
              <a:rPr lang="en-US" sz="2000" dirty="0"/>
              <a:t>money and other assets that F’s actions </a:t>
            </a:r>
            <a:r>
              <a:rPr lang="en-US" sz="2000" dirty="0" smtClean="0"/>
              <a:t>require</a:t>
            </a:r>
          </a:p>
          <a:p>
            <a:pPr lvl="1" eaLnBrk="1" hangingPunct="1">
              <a:spcBef>
                <a:spcPct val="0"/>
              </a:spcBef>
            </a:pPr>
            <a:r>
              <a:rPr lang="en-US" sz="2000" dirty="0" smtClean="0"/>
              <a:t>Capitulation: R’s acceptance of F’s goals in return for stopping the confrontation</a:t>
            </a:r>
          </a:p>
          <a:p>
            <a:pPr eaLnBrk="1" hangingPunct="1">
              <a:spcBef>
                <a:spcPct val="0"/>
              </a:spcBef>
            </a:pPr>
            <a:r>
              <a:rPr lang="en-US" sz="2400" b="1" dirty="0" smtClean="0"/>
              <a:t>Variables</a:t>
            </a:r>
            <a:endParaRPr lang="en-US" sz="2400" dirty="0" smtClean="0"/>
          </a:p>
          <a:p>
            <a:pPr lvl="1" eaLnBrk="1" hangingPunct="1">
              <a:spcBef>
                <a:spcPct val="0"/>
              </a:spcBef>
            </a:pPr>
            <a:r>
              <a:rPr lang="en-US" sz="2000" dirty="0" smtClean="0"/>
              <a:t>Cost </a:t>
            </a:r>
            <a:r>
              <a:rPr lang="en-US" sz="2000" dirty="0"/>
              <a:t>of confrontation to </a:t>
            </a:r>
            <a:r>
              <a:rPr lang="en-US" sz="2000" dirty="0" smtClean="0"/>
              <a:t>F (C</a:t>
            </a:r>
            <a:r>
              <a:rPr lang="en-US" sz="2000" baseline="-25000" dirty="0" smtClean="0"/>
              <a:t>F</a:t>
            </a:r>
            <a:r>
              <a:rPr lang="en-US" sz="2000" dirty="0" smtClean="0"/>
              <a:t>): this includes cost of resources plus harm to F’s business activities as a result of the confrontation</a:t>
            </a:r>
            <a:endParaRPr lang="en-US" sz="2000" dirty="0"/>
          </a:p>
          <a:p>
            <a:pPr lvl="1" eaLnBrk="1" hangingPunct="1">
              <a:spcBef>
                <a:spcPct val="0"/>
              </a:spcBef>
            </a:pPr>
            <a:r>
              <a:rPr lang="en-US" sz="2000" dirty="0" smtClean="0"/>
              <a:t>Cost that F </a:t>
            </a:r>
            <a:r>
              <a:rPr lang="en-US" sz="2000" dirty="0"/>
              <a:t>imposes on </a:t>
            </a:r>
            <a:r>
              <a:rPr lang="en-US" sz="2000" dirty="0" smtClean="0"/>
              <a:t>R if confrontation is successful (C</a:t>
            </a:r>
            <a:r>
              <a:rPr lang="en-US" sz="2000" baseline="-25000" dirty="0" smtClean="0"/>
              <a:t>R</a:t>
            </a:r>
            <a:r>
              <a:rPr lang="en-US" sz="2000" dirty="0" smtClean="0"/>
              <a:t>)</a:t>
            </a:r>
          </a:p>
          <a:p>
            <a:pPr lvl="1" eaLnBrk="1" hangingPunct="1">
              <a:spcBef>
                <a:spcPct val="0"/>
              </a:spcBef>
            </a:pPr>
            <a:r>
              <a:rPr lang="en-US" sz="2000" dirty="0" smtClean="0"/>
              <a:t>Benefit that F perceives it will receive from its goal (G</a:t>
            </a:r>
            <a:r>
              <a:rPr lang="en-US" sz="2000" baseline="-25000" dirty="0" smtClean="0"/>
              <a:t>F</a:t>
            </a:r>
            <a:r>
              <a:rPr lang="en-US" sz="2000" dirty="0" smtClean="0"/>
              <a:t>)</a:t>
            </a:r>
          </a:p>
          <a:p>
            <a:pPr lvl="1" eaLnBrk="1" hangingPunct="1">
              <a:spcBef>
                <a:spcPct val="0"/>
              </a:spcBef>
            </a:pPr>
            <a:r>
              <a:rPr lang="en-US" sz="2000" dirty="0" smtClean="0"/>
              <a:t>Cost that R perceives it will suffer if it capitulates </a:t>
            </a:r>
            <a:r>
              <a:rPr lang="en-US" sz="2000" dirty="0"/>
              <a:t>to F’s </a:t>
            </a:r>
            <a:r>
              <a:rPr lang="en-US" sz="2000" dirty="0" smtClean="0"/>
              <a:t>goal (G</a:t>
            </a:r>
            <a:r>
              <a:rPr lang="en-US" sz="2000" baseline="-25000" dirty="0" smtClean="0"/>
              <a:t>R</a:t>
            </a:r>
            <a:r>
              <a:rPr lang="en-US" sz="2000" dirty="0" smtClean="0"/>
              <a:t>)</a:t>
            </a:r>
          </a:p>
          <a:p>
            <a:pPr lvl="1" eaLnBrk="1" hangingPunct="1">
              <a:spcBef>
                <a:spcPct val="0"/>
              </a:spcBef>
            </a:pPr>
            <a:r>
              <a:rPr lang="en-US" sz="2000" dirty="0" smtClean="0"/>
              <a:t>Probability that F’s confrontation is successful (G</a:t>
            </a:r>
            <a:r>
              <a:rPr lang="en-US" sz="2000" baseline="-25000" dirty="0" smtClean="0"/>
              <a:t>P</a:t>
            </a:r>
            <a:r>
              <a:rPr lang="en-US" sz="2000" dirty="0" smtClean="0"/>
              <a:t>)</a:t>
            </a:r>
            <a:endParaRPr lang="en-US" sz="2000" dirty="0"/>
          </a:p>
        </p:txBody>
      </p:sp>
      <p:sp>
        <p:nvSpPr>
          <p:cNvPr id="6" name="Slide Number Placeholder 5"/>
          <p:cNvSpPr>
            <a:spLocks noGrp="1"/>
          </p:cNvSpPr>
          <p:nvPr>
            <p:ph type="sldNum" sz="quarter" idx="11"/>
          </p:nvPr>
        </p:nvSpPr>
        <p:spPr/>
        <p:txBody>
          <a:bodyPr/>
          <a:lstStyle/>
          <a:p>
            <a:pPr>
              <a:defRPr/>
            </a:pPr>
            <a:fld id="{47208AC3-84AC-4C36-9EEA-611A3BCC0874}" type="slidenum">
              <a:rPr lang="en-US" smtClean="0"/>
              <a:pPr>
                <a:defRPr/>
              </a:pPr>
              <a:t>49</a:t>
            </a:fld>
            <a:endParaRPr lang="en-US"/>
          </a:p>
        </p:txBody>
      </p:sp>
      <p:sp>
        <p:nvSpPr>
          <p:cNvPr id="7" name="Footer Placeholder 6"/>
          <p:cNvSpPr>
            <a:spLocks noGrp="1"/>
          </p:cNvSpPr>
          <p:nvPr>
            <p:ph type="ftr" sz="quarter" idx="10"/>
          </p:nvPr>
        </p:nvSpPr>
        <p:spPr/>
        <p:txBody>
          <a:bodyPr/>
          <a:lstStyle/>
          <a:p>
            <a:pPr>
              <a:defRPr/>
            </a:pPr>
            <a:r>
              <a:rPr lang="en-US" smtClean="0"/>
              <a:t>© Amitai Aviram.  All rights reserved.</a:t>
            </a:r>
            <a:endParaRPr lang="en-US"/>
          </a:p>
        </p:txBody>
      </p:sp>
    </p:spTree>
    <p:extLst>
      <p:ext uri="{BB962C8B-B14F-4D97-AF65-F5344CB8AC3E}">
        <p14:creationId xmlns:p14="http://schemas.microsoft.com/office/powerpoint/2010/main" val="41984069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2"/>
          <p:cNvSpPr>
            <a:spLocks noGrp="1" noChangeArrowheads="1"/>
          </p:cNvSpPr>
          <p:nvPr>
            <p:ph type="title" idx="4294967295"/>
          </p:nvPr>
        </p:nvSpPr>
        <p:spPr>
          <a:xfrm>
            <a:off x="0" y="0"/>
            <a:ext cx="9144000" cy="1295400"/>
          </a:xfrm>
        </p:spPr>
        <p:txBody>
          <a:bodyPr/>
          <a:lstStyle/>
          <a:p>
            <a:pPr algn="ctr" eaLnBrk="1" hangingPunct="1"/>
            <a:r>
              <a:rPr lang="en-US" dirty="0" smtClean="0"/>
              <a:t>Strategic competences</a:t>
            </a:r>
            <a:r>
              <a:rPr lang="en-US" sz="3500" dirty="0" smtClean="0"/>
              <a:t/>
            </a:r>
            <a:br>
              <a:rPr lang="en-US" sz="3500" dirty="0" smtClean="0"/>
            </a:br>
            <a:r>
              <a:rPr lang="en-US" sz="3500" dirty="0" smtClean="0"/>
              <a:t>Elements of a strategic competence (VRIO)</a:t>
            </a:r>
          </a:p>
        </p:txBody>
      </p:sp>
      <p:sp>
        <p:nvSpPr>
          <p:cNvPr id="7173" name="Rectangle 3"/>
          <p:cNvSpPr>
            <a:spLocks noGrp="1" noChangeArrowheads="1"/>
          </p:cNvSpPr>
          <p:nvPr>
            <p:ph type="body" idx="4294967295"/>
          </p:nvPr>
        </p:nvSpPr>
        <p:spPr>
          <a:xfrm>
            <a:off x="0" y="1447800"/>
            <a:ext cx="9144000" cy="5181599"/>
          </a:xfrm>
        </p:spPr>
        <p:txBody>
          <a:bodyPr/>
          <a:lstStyle/>
          <a:p>
            <a:pPr eaLnBrk="1" hangingPunct="1">
              <a:spcBef>
                <a:spcPct val="0"/>
              </a:spcBef>
            </a:pPr>
            <a:r>
              <a:rPr lang="en-US" sz="2400" b="1" dirty="0" smtClean="0"/>
              <a:t>Value</a:t>
            </a:r>
            <a:r>
              <a:rPr lang="en-US" sz="2400" dirty="0" smtClean="0"/>
              <a:t> </a:t>
            </a:r>
            <a:r>
              <a:rPr lang="en-US" sz="2000" dirty="0" smtClean="0"/>
              <a:t>[facilitates a strategic act that exploits an opportunity/neutralizes a threat]</a:t>
            </a:r>
          </a:p>
          <a:p>
            <a:pPr lvl="1" eaLnBrk="1" hangingPunct="1">
              <a:spcBef>
                <a:spcPct val="0"/>
              </a:spcBef>
            </a:pPr>
            <a:r>
              <a:rPr lang="en-US" sz="2000" dirty="0" smtClean="0"/>
              <a:t>A </a:t>
            </a:r>
            <a:r>
              <a:rPr lang="en-US" sz="2000" u="sng" dirty="0" smtClean="0"/>
              <a:t>benefit</a:t>
            </a:r>
            <a:r>
              <a:rPr lang="en-US" sz="2000" dirty="0" smtClean="0"/>
              <a:t> that facilitates a strategic act</a:t>
            </a:r>
          </a:p>
          <a:p>
            <a:pPr lvl="2" algn="just" eaLnBrk="1" hangingPunct="1">
              <a:spcBef>
                <a:spcPct val="0"/>
              </a:spcBef>
            </a:pPr>
            <a:r>
              <a:rPr lang="en-US" sz="1900" dirty="0" smtClean="0"/>
              <a:t>For differentiation: value to customers (one of the bases of competition)</a:t>
            </a:r>
          </a:p>
          <a:p>
            <a:pPr lvl="2" algn="just" eaLnBrk="1" hangingPunct="1">
              <a:spcBef>
                <a:spcPct val="0"/>
              </a:spcBef>
            </a:pPr>
            <a:r>
              <a:rPr lang="en-US" sz="1900" dirty="0" smtClean="0"/>
              <a:t>For confrontation: ability to impose costs on rivals</a:t>
            </a:r>
          </a:p>
          <a:p>
            <a:pPr lvl="2" algn="just" eaLnBrk="1" hangingPunct="1">
              <a:spcBef>
                <a:spcPct val="0"/>
              </a:spcBef>
            </a:pPr>
            <a:r>
              <a:rPr lang="en-US" sz="1900" dirty="0" smtClean="0"/>
              <a:t>For coordination: low coordination costs</a:t>
            </a:r>
          </a:p>
          <a:p>
            <a:pPr lvl="2" algn="just" eaLnBrk="1" hangingPunct="1">
              <a:spcBef>
                <a:spcPct val="0"/>
              </a:spcBef>
            </a:pPr>
            <a:r>
              <a:rPr lang="en-US" sz="1900" dirty="0" smtClean="0"/>
              <a:t>Value through benefitting others</a:t>
            </a:r>
          </a:p>
          <a:p>
            <a:pPr lvl="3" algn="just" eaLnBrk="1" hangingPunct="1">
              <a:spcBef>
                <a:spcPct val="0"/>
              </a:spcBef>
            </a:pPr>
            <a:r>
              <a:rPr lang="en-US" sz="1800" dirty="0" smtClean="0"/>
              <a:t>Competence that benefits another firm can facilitate coordination w/that firm</a:t>
            </a:r>
          </a:p>
          <a:p>
            <a:pPr lvl="3" algn="just" eaLnBrk="1" hangingPunct="1">
              <a:spcBef>
                <a:spcPct val="0"/>
              </a:spcBef>
            </a:pPr>
            <a:r>
              <a:rPr lang="en-US" sz="1800" dirty="0" smtClean="0"/>
              <a:t>Competence that </a:t>
            </a:r>
            <a:r>
              <a:rPr lang="en-US" sz="1800" dirty="0"/>
              <a:t>benefits politicians or their </a:t>
            </a:r>
            <a:r>
              <a:rPr lang="en-US" sz="1800" dirty="0" smtClean="0"/>
              <a:t>constituents can facilitate regulation</a:t>
            </a:r>
            <a:r>
              <a:rPr lang="en-US" sz="1800" dirty="0"/>
              <a:t> </a:t>
            </a:r>
            <a:r>
              <a:rPr lang="en-US" sz="1800" dirty="0" smtClean="0"/>
              <a:t>(for the purposes of confrontation, coordination or differentiation)</a:t>
            </a:r>
          </a:p>
          <a:p>
            <a:pPr lvl="1" eaLnBrk="1" hangingPunct="1">
              <a:spcBef>
                <a:spcPct val="0"/>
              </a:spcBef>
            </a:pPr>
            <a:r>
              <a:rPr lang="en-US" sz="2000" dirty="0"/>
              <a:t>Benefit must be </a:t>
            </a:r>
            <a:r>
              <a:rPr lang="en-US" sz="2000" u="sng" dirty="0"/>
              <a:t>competitively superior</a:t>
            </a:r>
            <a:r>
              <a:rPr lang="en-US" sz="2000" dirty="0"/>
              <a:t> (difficult for rivals to substitute)</a:t>
            </a:r>
          </a:p>
          <a:p>
            <a:pPr eaLnBrk="1" hangingPunct="1">
              <a:spcBef>
                <a:spcPct val="0"/>
              </a:spcBef>
            </a:pPr>
            <a:r>
              <a:rPr lang="en-US" sz="2400" b="1" dirty="0" smtClean="0"/>
              <a:t>Rarity</a:t>
            </a:r>
            <a:r>
              <a:rPr lang="en-US" sz="2400" dirty="0" smtClean="0"/>
              <a:t> </a:t>
            </a:r>
            <a:r>
              <a:rPr lang="en-US" sz="2000" dirty="0"/>
              <a:t>[unavailable to rivals]</a:t>
            </a:r>
          </a:p>
          <a:p>
            <a:pPr lvl="1" eaLnBrk="1" hangingPunct="1">
              <a:spcBef>
                <a:spcPct val="0"/>
              </a:spcBef>
            </a:pPr>
            <a:r>
              <a:rPr lang="en-US" sz="2000" dirty="0" smtClean="0"/>
              <a:t>Competence </a:t>
            </a:r>
            <a:r>
              <a:rPr lang="en-US" sz="2000" dirty="0"/>
              <a:t>is </a:t>
            </a:r>
            <a:r>
              <a:rPr lang="en-US" sz="2000" u="sng" dirty="0"/>
              <a:t>scarce</a:t>
            </a:r>
            <a:r>
              <a:rPr lang="en-US" sz="2000" dirty="0"/>
              <a:t> (currently available only to one/few competing firms)</a:t>
            </a:r>
            <a:endParaRPr lang="en-US" sz="2000" b="1" u="sng" dirty="0"/>
          </a:p>
          <a:p>
            <a:pPr lvl="1" eaLnBrk="1" hangingPunct="1">
              <a:spcBef>
                <a:spcPct val="0"/>
              </a:spcBef>
            </a:pPr>
            <a:r>
              <a:rPr lang="en-US" sz="2000" dirty="0"/>
              <a:t>Competence is </a:t>
            </a:r>
            <a:r>
              <a:rPr lang="en-US" sz="2000" u="sng" dirty="0"/>
              <a:t>difficult to imitate</a:t>
            </a:r>
            <a:r>
              <a:rPr lang="en-US" sz="2000" dirty="0"/>
              <a:t> </a:t>
            </a:r>
            <a:r>
              <a:rPr lang="en-US" sz="1700" dirty="0"/>
              <a:t>(rivals face cost/disadvantage to acquire/develop it)</a:t>
            </a:r>
          </a:p>
          <a:p>
            <a:pPr eaLnBrk="1" hangingPunct="1">
              <a:spcBef>
                <a:spcPct val="0"/>
              </a:spcBef>
            </a:pPr>
            <a:r>
              <a:rPr lang="en-US" sz="2400" b="1" dirty="0" smtClean="0"/>
              <a:t>Organization</a:t>
            </a:r>
            <a:r>
              <a:rPr lang="en-US" sz="2000" dirty="0" smtClean="0"/>
              <a:t> [firm is able to capture the value of the competence]</a:t>
            </a:r>
          </a:p>
          <a:p>
            <a:pPr lvl="1" eaLnBrk="1" hangingPunct="1">
              <a:spcBef>
                <a:spcPct val="0"/>
              </a:spcBef>
            </a:pPr>
            <a:r>
              <a:rPr lang="en-US" sz="2000" dirty="0" smtClean="0"/>
              <a:t>Value </a:t>
            </a:r>
            <a:r>
              <a:rPr lang="en-US" sz="2000" dirty="0"/>
              <a:t>must be </a:t>
            </a:r>
            <a:r>
              <a:rPr lang="en-US" sz="2000" u="sng" dirty="0"/>
              <a:t>appropriable</a:t>
            </a:r>
            <a:r>
              <a:rPr lang="en-US" sz="2000" dirty="0"/>
              <a:t> (i.e., firm </a:t>
            </a:r>
            <a:r>
              <a:rPr lang="en-US" sz="2000" dirty="0" smtClean="0"/>
              <a:t>can capture </a:t>
            </a:r>
            <a:r>
              <a:rPr lang="en-US" sz="2000" dirty="0"/>
              <a:t>the </a:t>
            </a:r>
            <a:r>
              <a:rPr lang="en-US" sz="2000" dirty="0" smtClean="0"/>
              <a:t>value)</a:t>
            </a:r>
            <a:endParaRPr lang="en-US" sz="2000" dirty="0"/>
          </a:p>
          <a:p>
            <a:pPr lvl="1" eaLnBrk="1" hangingPunct="1">
              <a:spcBef>
                <a:spcPct val="0"/>
              </a:spcBef>
            </a:pPr>
            <a:r>
              <a:rPr lang="en-US" sz="2000" dirty="0" smtClean="0"/>
              <a:t>Firm’s policies &amp; procedures must support exploitation of the competence</a:t>
            </a:r>
          </a:p>
        </p:txBody>
      </p:sp>
      <p:sp>
        <p:nvSpPr>
          <p:cNvPr id="6" name="Slide Number Placeholder 5"/>
          <p:cNvSpPr>
            <a:spLocks noGrp="1"/>
          </p:cNvSpPr>
          <p:nvPr>
            <p:ph type="sldNum" sz="quarter" idx="11"/>
          </p:nvPr>
        </p:nvSpPr>
        <p:spPr/>
        <p:txBody>
          <a:bodyPr/>
          <a:lstStyle/>
          <a:p>
            <a:pPr>
              <a:defRPr/>
            </a:pPr>
            <a:fld id="{6DBE3EDB-5AB7-40BB-B2E0-769045A2A4D0}" type="slidenum">
              <a:rPr lang="en-US" smtClean="0"/>
              <a:pPr>
                <a:defRPr/>
              </a:pPr>
              <a:t>5</a:t>
            </a:fld>
            <a:endParaRPr lang="en-US"/>
          </a:p>
        </p:txBody>
      </p:sp>
      <p:sp>
        <p:nvSpPr>
          <p:cNvPr id="7" name="Footer Placeholder 6"/>
          <p:cNvSpPr>
            <a:spLocks noGrp="1"/>
          </p:cNvSpPr>
          <p:nvPr>
            <p:ph type="ftr" sz="quarter" idx="10"/>
          </p:nvPr>
        </p:nvSpPr>
        <p:spPr/>
        <p:txBody>
          <a:bodyPr/>
          <a:lstStyle/>
          <a:p>
            <a:pPr>
              <a:defRPr/>
            </a:pPr>
            <a:r>
              <a:rPr lang="en-US" smtClean="0"/>
              <a:t>© Amitai Aviram.  All rights reserved.</a:t>
            </a:r>
            <a:endParaRPr 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idx="4294967295"/>
          </p:nvPr>
        </p:nvSpPr>
        <p:spPr/>
        <p:txBody>
          <a:bodyPr/>
          <a:lstStyle/>
          <a:p>
            <a:pPr eaLnBrk="1" hangingPunct="1"/>
            <a:r>
              <a:rPr lang="en-US" dirty="0" smtClean="0"/>
              <a:t>Confrontation</a:t>
            </a:r>
            <a:r>
              <a:rPr lang="en-US" sz="3500" dirty="0" smtClean="0"/>
              <a:t/>
            </a:r>
            <a:br>
              <a:rPr lang="en-US" sz="3500" dirty="0" smtClean="0"/>
            </a:br>
            <a:r>
              <a:rPr lang="en-US" sz="3500" dirty="0" smtClean="0"/>
              <a:t>Key elements of confrontation plans</a:t>
            </a:r>
          </a:p>
        </p:txBody>
      </p:sp>
      <p:sp>
        <p:nvSpPr>
          <p:cNvPr id="43011" name="Rectangle 3"/>
          <p:cNvSpPr>
            <a:spLocks noGrp="1" noChangeArrowheads="1"/>
          </p:cNvSpPr>
          <p:nvPr>
            <p:ph type="body" idx="4294967295"/>
          </p:nvPr>
        </p:nvSpPr>
        <p:spPr>
          <a:xfrm>
            <a:off x="0" y="1447800"/>
            <a:ext cx="9144000" cy="5181600"/>
          </a:xfrm>
        </p:spPr>
        <p:txBody>
          <a:bodyPr/>
          <a:lstStyle/>
          <a:p>
            <a:pPr eaLnBrk="1" hangingPunct="1">
              <a:spcBef>
                <a:spcPct val="0"/>
              </a:spcBef>
            </a:pPr>
            <a:r>
              <a:rPr lang="en-US" sz="2400" b="1" dirty="0" smtClean="0"/>
              <a:t>Goal</a:t>
            </a:r>
            <a:r>
              <a:rPr lang="en-US" sz="2400" dirty="0" smtClean="0"/>
              <a:t>: purpose of the confrontation</a:t>
            </a:r>
          </a:p>
          <a:p>
            <a:pPr eaLnBrk="1" hangingPunct="1">
              <a:spcBef>
                <a:spcPct val="0"/>
              </a:spcBef>
            </a:pPr>
            <a:r>
              <a:rPr lang="en-US" sz="2400" b="1" dirty="0" smtClean="0"/>
              <a:t>Competitive advantage</a:t>
            </a:r>
            <a:r>
              <a:rPr lang="en-US" sz="2400" dirty="0" smtClean="0"/>
              <a:t>:</a:t>
            </a:r>
            <a:r>
              <a:rPr lang="en-US" sz="2200" dirty="0" smtClean="0"/>
              <a:t> F’s strategic competences exploited to impose C</a:t>
            </a:r>
            <a:r>
              <a:rPr lang="en-US" sz="2200" baseline="-25000" dirty="0" smtClean="0"/>
              <a:t>R</a:t>
            </a:r>
            <a:endParaRPr lang="en-US" sz="2200" dirty="0" smtClean="0"/>
          </a:p>
          <a:p>
            <a:pPr lvl="1" eaLnBrk="1" hangingPunct="1">
              <a:spcBef>
                <a:spcPct val="0"/>
              </a:spcBef>
            </a:pPr>
            <a:r>
              <a:rPr lang="en-US" sz="2000" dirty="0" smtClean="0"/>
              <a:t>Usually same as BTEs: restricting access </a:t>
            </a:r>
            <a:r>
              <a:rPr lang="en-US" sz="2000" dirty="0"/>
              <a:t>to </a:t>
            </a:r>
            <a:r>
              <a:rPr lang="en-US" sz="2000" dirty="0" smtClean="0"/>
              <a:t>complements or to economies of scale/scope, or otherwise imposing disproportional costs</a:t>
            </a:r>
          </a:p>
          <a:p>
            <a:pPr eaLnBrk="1" hangingPunct="1">
              <a:spcBef>
                <a:spcPct val="0"/>
              </a:spcBef>
            </a:pPr>
            <a:r>
              <a:rPr lang="en-US" sz="2400" b="1" dirty="0" smtClean="0"/>
              <a:t>Scope</a:t>
            </a:r>
            <a:r>
              <a:rPr lang="en-US" sz="2400" dirty="0"/>
              <a:t>: extent of R’s activities that are targeted by F &amp; extent of F’s </a:t>
            </a:r>
            <a:r>
              <a:rPr lang="en-US" sz="2400" dirty="0" smtClean="0"/>
              <a:t>resources </a:t>
            </a:r>
            <a:r>
              <a:rPr lang="en-US" sz="2400" dirty="0"/>
              <a:t>devoted to confrontation</a:t>
            </a:r>
          </a:p>
          <a:p>
            <a:pPr lvl="1" eaLnBrk="1" hangingPunct="1">
              <a:spcBef>
                <a:spcPct val="0"/>
              </a:spcBef>
            </a:pPr>
            <a:r>
              <a:rPr lang="en-US" sz="2000" dirty="0"/>
              <a:t>3-way tradeoff between C</a:t>
            </a:r>
            <a:r>
              <a:rPr lang="en-US" sz="2000" baseline="-25000" dirty="0"/>
              <a:t>R</a:t>
            </a:r>
            <a:r>
              <a:rPr lang="en-US" sz="2000" dirty="0"/>
              <a:t>, G</a:t>
            </a:r>
            <a:r>
              <a:rPr lang="en-US" sz="2000" baseline="-25000" dirty="0"/>
              <a:t>P</a:t>
            </a:r>
            <a:r>
              <a:rPr lang="en-US" sz="2000" dirty="0"/>
              <a:t> &amp; </a:t>
            </a:r>
            <a:r>
              <a:rPr lang="en-US" sz="2000" dirty="0" smtClean="0"/>
              <a:t>flexibility</a:t>
            </a:r>
          </a:p>
          <a:p>
            <a:pPr marL="342900" lvl="1" indent="-342900" eaLnBrk="1" hangingPunct="1">
              <a:spcBef>
                <a:spcPct val="0"/>
              </a:spcBef>
              <a:buFont typeface="Arial" charset="0"/>
              <a:buChar char="•"/>
            </a:pPr>
            <a:endParaRPr lang="en-US" sz="2000" dirty="0"/>
          </a:p>
          <a:p>
            <a:pPr marL="342900" lvl="1" indent="-342900" eaLnBrk="1" hangingPunct="1">
              <a:spcBef>
                <a:spcPct val="0"/>
              </a:spcBef>
              <a:buFont typeface="Arial" charset="0"/>
              <a:buChar char="•"/>
            </a:pPr>
            <a:r>
              <a:rPr lang="en-US" sz="2400" dirty="0" smtClean="0"/>
              <a:t>Example</a:t>
            </a:r>
            <a:endParaRPr lang="en-US" sz="2000" b="1" dirty="0"/>
          </a:p>
          <a:p>
            <a:pPr lvl="1" eaLnBrk="1" hangingPunct="1">
              <a:spcBef>
                <a:spcPct val="0"/>
              </a:spcBef>
            </a:pPr>
            <a:r>
              <a:rPr lang="en-US" sz="2000" dirty="0" smtClean="0"/>
              <a:t>F’s </a:t>
            </a:r>
            <a:r>
              <a:rPr lang="en-US" sz="2000" dirty="0"/>
              <a:t>goal is to get R to raise its prices </a:t>
            </a:r>
            <a:r>
              <a:rPr lang="en-US" sz="2000" dirty="0" smtClean="0"/>
              <a:t>of widgets by </a:t>
            </a:r>
            <a:r>
              <a:rPr lang="en-US" sz="2000" dirty="0"/>
              <a:t>20</a:t>
            </a:r>
            <a:r>
              <a:rPr lang="en-US" sz="2000" dirty="0" smtClean="0"/>
              <a:t>%</a:t>
            </a:r>
          </a:p>
          <a:p>
            <a:pPr lvl="1" eaLnBrk="1" hangingPunct="1">
              <a:spcBef>
                <a:spcPct val="0"/>
              </a:spcBef>
            </a:pPr>
            <a:r>
              <a:rPr lang="en-US" sz="2000" dirty="0"/>
              <a:t>F has competitive advantage of lower production </a:t>
            </a:r>
            <a:r>
              <a:rPr lang="en-US" sz="2000" dirty="0" smtClean="0"/>
              <a:t>costs</a:t>
            </a:r>
          </a:p>
          <a:p>
            <a:pPr lvl="1" eaLnBrk="1" hangingPunct="1">
              <a:spcBef>
                <a:spcPct val="0"/>
              </a:spcBef>
            </a:pPr>
            <a:r>
              <a:rPr lang="en-US" sz="2000" dirty="0" smtClean="0"/>
              <a:t>F decides to target only value (low-price) widgets (scope)</a:t>
            </a:r>
          </a:p>
          <a:p>
            <a:pPr lvl="1" eaLnBrk="1" hangingPunct="1">
              <a:spcBef>
                <a:spcPct val="0"/>
              </a:spcBef>
            </a:pPr>
            <a:r>
              <a:rPr lang="en-US" sz="2000" dirty="0" smtClean="0"/>
              <a:t>F </a:t>
            </a:r>
            <a:r>
              <a:rPr lang="en-US" sz="2000" dirty="0"/>
              <a:t>cuts </a:t>
            </a:r>
            <a:r>
              <a:rPr lang="en-US" sz="2000" dirty="0" smtClean="0"/>
              <a:t>the prices of its value widgets (action), taking </a:t>
            </a:r>
            <a:r>
              <a:rPr lang="en-US" sz="2000" dirty="0"/>
              <a:t>away sales from R </a:t>
            </a:r>
            <a:r>
              <a:rPr lang="en-US" sz="2000" dirty="0" smtClean="0"/>
              <a:t>and </a:t>
            </a:r>
            <a:r>
              <a:rPr lang="en-US" sz="2000" dirty="0"/>
              <a:t>reducing R’s economies of </a:t>
            </a:r>
            <a:r>
              <a:rPr lang="en-US" sz="2000" dirty="0" smtClean="0"/>
              <a:t>scale (market for premium widgets unaffected)</a:t>
            </a:r>
          </a:p>
          <a:p>
            <a:pPr lvl="1" eaLnBrk="1" hangingPunct="1">
              <a:spcBef>
                <a:spcPct val="0"/>
              </a:spcBef>
            </a:pPr>
            <a:r>
              <a:rPr lang="en-US" sz="2000" dirty="0"/>
              <a:t>Due to F’s cost advantage, R does not expect to win a price war against F, so R </a:t>
            </a:r>
            <a:r>
              <a:rPr lang="en-US" sz="2000" dirty="0" smtClean="0"/>
              <a:t>raises </a:t>
            </a:r>
            <a:r>
              <a:rPr lang="en-US" sz="2000" dirty="0"/>
              <a:t>its prices by 20</a:t>
            </a:r>
            <a:r>
              <a:rPr lang="en-US" sz="2000" dirty="0" smtClean="0"/>
              <a:t>% and F ends the confrontation</a:t>
            </a:r>
          </a:p>
        </p:txBody>
      </p:sp>
      <p:sp>
        <p:nvSpPr>
          <p:cNvPr id="6" name="Slide Number Placeholder 5"/>
          <p:cNvSpPr>
            <a:spLocks noGrp="1"/>
          </p:cNvSpPr>
          <p:nvPr>
            <p:ph type="sldNum" sz="quarter" idx="11"/>
          </p:nvPr>
        </p:nvSpPr>
        <p:spPr/>
        <p:txBody>
          <a:bodyPr/>
          <a:lstStyle/>
          <a:p>
            <a:pPr>
              <a:defRPr/>
            </a:pPr>
            <a:fld id="{47208AC3-84AC-4C36-9EEA-611A3BCC0874}" type="slidenum">
              <a:rPr lang="en-US" smtClean="0"/>
              <a:pPr>
                <a:defRPr/>
              </a:pPr>
              <a:t>50</a:t>
            </a:fld>
            <a:endParaRPr lang="en-US"/>
          </a:p>
        </p:txBody>
      </p:sp>
      <p:sp>
        <p:nvSpPr>
          <p:cNvPr id="7" name="Footer Placeholder 6"/>
          <p:cNvSpPr>
            <a:spLocks noGrp="1"/>
          </p:cNvSpPr>
          <p:nvPr>
            <p:ph type="ftr" sz="quarter" idx="10"/>
          </p:nvPr>
        </p:nvSpPr>
        <p:spPr/>
        <p:txBody>
          <a:bodyPr/>
          <a:lstStyle/>
          <a:p>
            <a:pPr>
              <a:defRPr/>
            </a:pPr>
            <a:r>
              <a:rPr lang="en-US" dirty="0" smtClean="0"/>
              <a:t>© Amitai Aviram.  All rights reserved.</a:t>
            </a:r>
            <a:endParaRPr 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idx="4294967295"/>
          </p:nvPr>
        </p:nvSpPr>
        <p:spPr/>
        <p:txBody>
          <a:bodyPr/>
          <a:lstStyle/>
          <a:p>
            <a:pPr eaLnBrk="1" hangingPunct="1"/>
            <a:r>
              <a:rPr lang="en-US" dirty="0" smtClean="0"/>
              <a:t>Confrontation</a:t>
            </a:r>
            <a:r>
              <a:rPr lang="en-US" sz="3500" dirty="0" smtClean="0"/>
              <a:t/>
            </a:r>
            <a:br>
              <a:rPr lang="en-US" sz="3500" dirty="0" smtClean="0"/>
            </a:br>
            <a:r>
              <a:rPr lang="en-US" sz="3500" dirty="0" smtClean="0"/>
              <a:t>Goal: general purpose</a:t>
            </a:r>
          </a:p>
        </p:txBody>
      </p:sp>
      <p:sp>
        <p:nvSpPr>
          <p:cNvPr id="41987" name="Rectangle 3"/>
          <p:cNvSpPr>
            <a:spLocks noGrp="1" noChangeArrowheads="1"/>
          </p:cNvSpPr>
          <p:nvPr>
            <p:ph type="body" idx="4294967295"/>
          </p:nvPr>
        </p:nvSpPr>
        <p:spPr>
          <a:xfrm>
            <a:off x="0" y="1447800"/>
            <a:ext cx="9144000" cy="5181600"/>
          </a:xfrm>
        </p:spPr>
        <p:txBody>
          <a:bodyPr/>
          <a:lstStyle/>
          <a:p>
            <a:pPr eaLnBrk="1" hangingPunct="1">
              <a:spcBef>
                <a:spcPct val="0"/>
              </a:spcBef>
            </a:pPr>
            <a:r>
              <a:rPr lang="en-US" sz="2400" dirty="0" smtClean="0"/>
              <a:t>Usually: compel R to coordinate with F, on terms desirable to F</a:t>
            </a:r>
          </a:p>
          <a:p>
            <a:pPr lvl="1" eaLnBrk="1" hangingPunct="1">
              <a:spcBef>
                <a:spcPct val="0"/>
              </a:spcBef>
            </a:pPr>
            <a:r>
              <a:rPr lang="en-US" sz="2000" dirty="0" smtClean="0"/>
              <a:t>The conflict signals to R and/or other rivals F’s ability to retaliate for undesirable behavior, which makes rivals conform to F’s wishes</a:t>
            </a:r>
          </a:p>
          <a:p>
            <a:pPr lvl="1" eaLnBrk="1" hangingPunct="1">
              <a:spcBef>
                <a:spcPct val="0"/>
              </a:spcBef>
            </a:pPr>
            <a:r>
              <a:rPr lang="en-US" sz="2000" dirty="0" smtClean="0"/>
              <a:t>This is usually the most sensible goal: renegotiating the balance of power between F &amp; R, or denying R’s attempt to renegotiate the balance of power</a:t>
            </a:r>
          </a:p>
          <a:p>
            <a:pPr eaLnBrk="1" hangingPunct="1">
              <a:spcBef>
                <a:spcPct val="0"/>
              </a:spcBef>
            </a:pPr>
            <a:r>
              <a:rPr lang="en-US" sz="2400" dirty="0" smtClean="0"/>
              <a:t>In rare circumstances, confrontation has other goals:</a:t>
            </a:r>
          </a:p>
          <a:p>
            <a:pPr lvl="1" eaLnBrk="1" hangingPunct="1">
              <a:spcBef>
                <a:spcPct val="0"/>
              </a:spcBef>
            </a:pPr>
            <a:r>
              <a:rPr lang="en-US" sz="2000" dirty="0" smtClean="0"/>
              <a:t>Eliminate R</a:t>
            </a:r>
          </a:p>
          <a:p>
            <a:pPr lvl="2" eaLnBrk="1" hangingPunct="1">
              <a:spcBef>
                <a:spcPct val="0"/>
              </a:spcBef>
            </a:pPr>
            <a:r>
              <a:rPr lang="en-US" sz="1900" dirty="0" smtClean="0"/>
              <a:t>F causes R to exit the market</a:t>
            </a:r>
          </a:p>
          <a:p>
            <a:pPr lvl="2" eaLnBrk="1" hangingPunct="1">
              <a:spcBef>
                <a:spcPct val="0"/>
              </a:spcBef>
            </a:pPr>
            <a:r>
              <a:rPr lang="en-US" sz="1900" dirty="0" smtClean="0"/>
              <a:t>Risky &amp; often wrong goal: extremely costly &amp; eliminating R often strengthens other rivals or opens way for new entrant</a:t>
            </a:r>
          </a:p>
          <a:p>
            <a:pPr lvl="1" eaLnBrk="1" hangingPunct="1">
              <a:spcBef>
                <a:spcPct val="0"/>
              </a:spcBef>
            </a:pPr>
            <a:r>
              <a:rPr lang="en-US" sz="2000" dirty="0" smtClean="0"/>
              <a:t>Reduce R’s ability to compete</a:t>
            </a:r>
          </a:p>
          <a:p>
            <a:pPr lvl="2" eaLnBrk="1" hangingPunct="1">
              <a:spcBef>
                <a:spcPct val="0"/>
              </a:spcBef>
            </a:pPr>
            <a:r>
              <a:rPr lang="en-US" sz="1900" dirty="0" smtClean="0"/>
              <a:t>F denies R strategic competences (e.g., sufficient scale of operations)</a:t>
            </a:r>
          </a:p>
          <a:p>
            <a:pPr lvl="2" eaLnBrk="1" hangingPunct="1">
              <a:spcBef>
                <a:spcPct val="0"/>
              </a:spcBef>
            </a:pPr>
            <a:r>
              <a:rPr lang="en-US" sz="1900" dirty="0" smtClean="0"/>
              <a:t>Also risky goal: effect is often temporary (R finds ways to recover) &amp; weakening R often strengthens other rivals or opens way for new entrant</a:t>
            </a:r>
          </a:p>
        </p:txBody>
      </p:sp>
      <p:sp>
        <p:nvSpPr>
          <p:cNvPr id="6" name="Slide Number Placeholder 5"/>
          <p:cNvSpPr>
            <a:spLocks noGrp="1"/>
          </p:cNvSpPr>
          <p:nvPr>
            <p:ph type="sldNum" sz="quarter" idx="11"/>
          </p:nvPr>
        </p:nvSpPr>
        <p:spPr/>
        <p:txBody>
          <a:bodyPr/>
          <a:lstStyle/>
          <a:p>
            <a:pPr>
              <a:defRPr/>
            </a:pPr>
            <a:fld id="{5A5739B7-AA5E-415F-8AE9-84616B674521}" type="slidenum">
              <a:rPr lang="en-US" smtClean="0"/>
              <a:pPr>
                <a:defRPr/>
              </a:pPr>
              <a:t>51</a:t>
            </a:fld>
            <a:endParaRPr lang="en-US"/>
          </a:p>
        </p:txBody>
      </p:sp>
      <p:sp>
        <p:nvSpPr>
          <p:cNvPr id="7" name="Footer Placeholder 6"/>
          <p:cNvSpPr>
            <a:spLocks noGrp="1"/>
          </p:cNvSpPr>
          <p:nvPr>
            <p:ph type="ftr" sz="quarter" idx="10"/>
          </p:nvPr>
        </p:nvSpPr>
        <p:spPr/>
        <p:txBody>
          <a:bodyPr/>
          <a:lstStyle/>
          <a:p>
            <a:pPr>
              <a:defRPr/>
            </a:pPr>
            <a:r>
              <a:rPr lang="en-US" smtClean="0"/>
              <a:t>© Amitai Aviram.  All rights reserved.</a:t>
            </a:r>
            <a:endParaRPr lang="en-US"/>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idx="4294967295"/>
          </p:nvPr>
        </p:nvSpPr>
        <p:spPr/>
        <p:txBody>
          <a:bodyPr/>
          <a:lstStyle/>
          <a:p>
            <a:pPr eaLnBrk="1" hangingPunct="1"/>
            <a:r>
              <a:rPr lang="en-US" dirty="0" smtClean="0"/>
              <a:t>Confrontation</a:t>
            </a:r>
            <a:r>
              <a:rPr lang="en-US" sz="3500" dirty="0" smtClean="0"/>
              <a:t/>
            </a:r>
            <a:br>
              <a:rPr lang="en-US" sz="3500" dirty="0" smtClean="0"/>
            </a:br>
            <a:r>
              <a:rPr lang="en-US" sz="3500" dirty="0" smtClean="0"/>
              <a:t>Goal: requirements for the specific goal</a:t>
            </a:r>
          </a:p>
        </p:txBody>
      </p:sp>
      <p:sp>
        <p:nvSpPr>
          <p:cNvPr id="46083" name="Rectangle 3"/>
          <p:cNvSpPr>
            <a:spLocks noGrp="1" noChangeArrowheads="1"/>
          </p:cNvSpPr>
          <p:nvPr>
            <p:ph type="body" idx="4294967295"/>
          </p:nvPr>
        </p:nvSpPr>
        <p:spPr>
          <a:xfrm>
            <a:off x="0" y="1447800"/>
            <a:ext cx="9144000" cy="5181600"/>
          </a:xfrm>
        </p:spPr>
        <p:txBody>
          <a:bodyPr/>
          <a:lstStyle/>
          <a:p>
            <a:pPr eaLnBrk="1" hangingPunct="1">
              <a:spcBef>
                <a:spcPct val="0"/>
              </a:spcBef>
            </a:pPr>
            <a:r>
              <a:rPr lang="en-US" sz="2400" dirty="0" smtClean="0"/>
              <a:t>Valuable: only if F can recoup C</a:t>
            </a:r>
            <a:r>
              <a:rPr lang="en-US" sz="2400" baseline="-25000" dirty="0" smtClean="0"/>
              <a:t>F</a:t>
            </a:r>
            <a:r>
              <a:rPr lang="en-US" sz="2400" dirty="0" smtClean="0"/>
              <a:t> after goal was achieved</a:t>
            </a:r>
          </a:p>
          <a:p>
            <a:pPr lvl="1" eaLnBrk="1" hangingPunct="1">
              <a:spcBef>
                <a:spcPct val="0"/>
              </a:spcBef>
            </a:pPr>
            <a:r>
              <a:rPr lang="en-US" sz="2000" dirty="0"/>
              <a:t>Recoupment (</a:t>
            </a:r>
            <a:r>
              <a:rPr lang="en-US" sz="2000" dirty="0" smtClean="0"/>
              <a:t>G</a:t>
            </a:r>
            <a:r>
              <a:rPr lang="en-US" sz="2000" baseline="-25000" dirty="0" smtClean="0"/>
              <a:t>F</a:t>
            </a:r>
            <a:r>
              <a:rPr lang="en-US" sz="2000" dirty="0" smtClean="0"/>
              <a:t>) depends on market structure after confrontation ends</a:t>
            </a:r>
          </a:p>
          <a:p>
            <a:pPr lvl="1" eaLnBrk="1" hangingPunct="1">
              <a:spcBef>
                <a:spcPct val="0"/>
              </a:spcBef>
            </a:pPr>
            <a:r>
              <a:rPr lang="en-US" sz="2000" dirty="0" smtClean="0"/>
              <a:t>E.g., low BTEs prevent recoupment because once F tries to raise prices to recoup confrontation costs, new entrants capture sales &amp; lower prices</a:t>
            </a:r>
          </a:p>
          <a:p>
            <a:pPr lvl="1" eaLnBrk="1" hangingPunct="1">
              <a:spcBef>
                <a:spcPct val="0"/>
              </a:spcBef>
            </a:pPr>
            <a:r>
              <a:rPr lang="en-US" sz="2000" dirty="0" smtClean="0"/>
              <a:t>E.g., other rivals’ relative position – if R was a threat to R</a:t>
            </a:r>
            <a:r>
              <a:rPr lang="en-US" sz="2000" baseline="-25000" dirty="0" smtClean="0"/>
              <a:t>2</a:t>
            </a:r>
            <a:r>
              <a:rPr lang="en-US" sz="2000" dirty="0" smtClean="0"/>
              <a:t>, then R</a:t>
            </a:r>
            <a:r>
              <a:rPr lang="en-US" sz="2000" baseline="-25000" dirty="0" smtClean="0"/>
              <a:t>2</a:t>
            </a:r>
            <a:r>
              <a:rPr lang="en-US" sz="2000" dirty="0" smtClean="0"/>
              <a:t> may become a bigger threat to F after R is eliminated</a:t>
            </a:r>
          </a:p>
          <a:p>
            <a:pPr eaLnBrk="1" hangingPunct="1">
              <a:spcBef>
                <a:spcPct val="0"/>
              </a:spcBef>
            </a:pPr>
            <a:r>
              <a:rPr lang="en-US" sz="2400" dirty="0" smtClean="0"/>
              <a:t>Achievable</a:t>
            </a:r>
            <a:r>
              <a:rPr lang="en-US" sz="2400" dirty="0"/>
              <a:t>: only if F is successful</a:t>
            </a:r>
          </a:p>
          <a:p>
            <a:pPr lvl="1" eaLnBrk="1" hangingPunct="1">
              <a:spcBef>
                <a:spcPct val="0"/>
              </a:spcBef>
            </a:pPr>
            <a:r>
              <a:rPr lang="en-US" sz="2000" dirty="0"/>
              <a:t>Ability to inflict C</a:t>
            </a:r>
            <a:r>
              <a:rPr lang="en-US" sz="2000" baseline="-25000" dirty="0"/>
              <a:t>R</a:t>
            </a:r>
            <a:r>
              <a:rPr lang="en-US" sz="2000" dirty="0"/>
              <a:t> &gt; G</a:t>
            </a:r>
            <a:r>
              <a:rPr lang="en-US" sz="2000" baseline="-25000" dirty="0"/>
              <a:t>R</a:t>
            </a:r>
          </a:p>
          <a:p>
            <a:pPr lvl="1" eaLnBrk="1" hangingPunct="1">
              <a:spcBef>
                <a:spcPct val="0"/>
              </a:spcBef>
            </a:pPr>
            <a:r>
              <a:rPr lang="en-US" sz="2000" dirty="0" smtClean="0"/>
              <a:t>Tolerance for attrition (ability </a:t>
            </a:r>
            <a:r>
              <a:rPr lang="en-US" sz="2000" dirty="0"/>
              <a:t>to sustain confrontation long enough to </a:t>
            </a:r>
            <a:r>
              <a:rPr lang="en-US" sz="2000" dirty="0" smtClean="0"/>
              <a:t>win)</a:t>
            </a:r>
          </a:p>
          <a:p>
            <a:pPr marL="1139825" lvl="2" indent="-495300" eaLnBrk="1" hangingPunct="1">
              <a:lnSpc>
                <a:spcPct val="80000"/>
              </a:lnSpc>
              <a:spcBef>
                <a:spcPct val="0"/>
              </a:spcBef>
            </a:pPr>
            <a:r>
              <a:rPr lang="en-US" sz="2000" dirty="0"/>
              <a:t>Better access to </a:t>
            </a:r>
            <a:r>
              <a:rPr lang="en-US" sz="2000" dirty="0" smtClean="0"/>
              <a:t>capital</a:t>
            </a:r>
            <a:endParaRPr lang="en-US" sz="2000" dirty="0"/>
          </a:p>
          <a:p>
            <a:pPr marL="1139825" lvl="2" indent="-495300" eaLnBrk="1" hangingPunct="1">
              <a:lnSpc>
                <a:spcPct val="80000"/>
              </a:lnSpc>
              <a:spcBef>
                <a:spcPct val="0"/>
              </a:spcBef>
            </a:pPr>
            <a:r>
              <a:rPr lang="en-US" sz="2000" dirty="0"/>
              <a:t>Management is able to ignore SHs’ </a:t>
            </a:r>
            <a:r>
              <a:rPr lang="en-US" sz="2000" dirty="0" smtClean="0"/>
              <a:t>desires (corporate governance)</a:t>
            </a:r>
            <a:endParaRPr lang="en-US" sz="2000" dirty="0"/>
          </a:p>
          <a:p>
            <a:pPr marL="1139825" lvl="2" indent="-495300" eaLnBrk="1" hangingPunct="1">
              <a:lnSpc>
                <a:spcPct val="80000"/>
              </a:lnSpc>
              <a:spcBef>
                <a:spcPct val="0"/>
              </a:spcBef>
            </a:pPr>
            <a:r>
              <a:rPr lang="en-US" sz="2000" dirty="0"/>
              <a:t>SHs have goals other than profits </a:t>
            </a:r>
            <a:r>
              <a:rPr lang="en-US" sz="1500" dirty="0"/>
              <a:t>(or have longer-term horizons for achieving profitability)</a:t>
            </a:r>
          </a:p>
          <a:p>
            <a:pPr eaLnBrk="1" hangingPunct="1">
              <a:spcBef>
                <a:spcPct val="0"/>
              </a:spcBef>
            </a:pPr>
            <a:r>
              <a:rPr lang="en-US" sz="2400" dirty="0" smtClean="0"/>
              <a:t>If </a:t>
            </a:r>
            <a:r>
              <a:rPr lang="en-US" sz="2400" dirty="0"/>
              <a:t>C</a:t>
            </a:r>
            <a:r>
              <a:rPr lang="en-US" sz="2400" baseline="-25000" dirty="0"/>
              <a:t>R</a:t>
            </a:r>
            <a:r>
              <a:rPr lang="en-US" sz="2400" dirty="0"/>
              <a:t> is </a:t>
            </a:r>
            <a:r>
              <a:rPr lang="en-US" sz="2400" dirty="0" smtClean="0"/>
              <a:t>insufficient to make the goal achievable, </a:t>
            </a:r>
            <a:r>
              <a:rPr lang="en-US" sz="2400" dirty="0"/>
              <a:t>need </a:t>
            </a:r>
            <a:r>
              <a:rPr lang="en-US" sz="2400" dirty="0" smtClean="0"/>
              <a:t>to:</a:t>
            </a:r>
          </a:p>
          <a:p>
            <a:pPr lvl="1" eaLnBrk="1" hangingPunct="1">
              <a:spcBef>
                <a:spcPct val="0"/>
              </a:spcBef>
            </a:pPr>
            <a:r>
              <a:rPr lang="en-US" sz="1800" dirty="0" smtClean="0"/>
              <a:t>Define </a:t>
            </a:r>
            <a:r>
              <a:rPr lang="en-US" sz="1800" dirty="0"/>
              <a:t>a more modest goal </a:t>
            </a:r>
            <a:r>
              <a:rPr lang="en-US" sz="1800" dirty="0" smtClean="0"/>
              <a:t>(reduces G</a:t>
            </a:r>
            <a:r>
              <a:rPr lang="en-US" sz="1800" baseline="-25000" dirty="0" smtClean="0"/>
              <a:t>R</a:t>
            </a:r>
            <a:r>
              <a:rPr lang="en-US" sz="1800" dirty="0" smtClean="0"/>
              <a:t>, but also reduces </a:t>
            </a:r>
            <a:r>
              <a:rPr lang="en-US" sz="1800" dirty="0"/>
              <a:t>G</a:t>
            </a:r>
            <a:r>
              <a:rPr lang="en-US" sz="1800" baseline="-25000" dirty="0"/>
              <a:t>F</a:t>
            </a:r>
            <a:r>
              <a:rPr lang="en-US" sz="1800" dirty="0" smtClean="0"/>
              <a:t>)</a:t>
            </a:r>
          </a:p>
          <a:p>
            <a:pPr lvl="1" eaLnBrk="1" hangingPunct="1">
              <a:spcBef>
                <a:spcPct val="0"/>
              </a:spcBef>
            </a:pPr>
            <a:r>
              <a:rPr lang="en-US" sz="1800" dirty="0" smtClean="0"/>
              <a:t>Increase </a:t>
            </a:r>
            <a:r>
              <a:rPr lang="en-US" sz="1800" dirty="0"/>
              <a:t>confrontation </a:t>
            </a:r>
            <a:r>
              <a:rPr lang="en-US" sz="1800" dirty="0" smtClean="0"/>
              <a:t>scope (increases C</a:t>
            </a:r>
            <a:r>
              <a:rPr lang="en-US" sz="1800" baseline="-25000" dirty="0" smtClean="0"/>
              <a:t>R</a:t>
            </a:r>
            <a:r>
              <a:rPr lang="en-US" sz="1800" dirty="0" smtClean="0"/>
              <a:t>, but also increases C</a:t>
            </a:r>
            <a:r>
              <a:rPr lang="en-US" sz="1800" baseline="-25000" dirty="0" smtClean="0"/>
              <a:t>F</a:t>
            </a:r>
            <a:r>
              <a:rPr lang="en-US" sz="1800" dirty="0" smtClean="0"/>
              <a:t> and/or reduces </a:t>
            </a:r>
            <a:r>
              <a:rPr lang="en-US" sz="1800" dirty="0"/>
              <a:t>G</a:t>
            </a:r>
            <a:r>
              <a:rPr lang="en-US" sz="1800" baseline="-25000" dirty="0"/>
              <a:t>P</a:t>
            </a:r>
            <a:r>
              <a:rPr lang="en-US" sz="1800" dirty="0" smtClean="0"/>
              <a:t>)</a:t>
            </a:r>
          </a:p>
          <a:p>
            <a:pPr lvl="1" eaLnBrk="1" hangingPunct="1">
              <a:spcBef>
                <a:spcPct val="0"/>
              </a:spcBef>
            </a:pPr>
            <a:r>
              <a:rPr lang="en-US" sz="1800" dirty="0" smtClean="0"/>
              <a:t>Develop </a:t>
            </a:r>
            <a:r>
              <a:rPr lang="en-US" sz="1800" dirty="0"/>
              <a:t>greater competitive </a:t>
            </a:r>
            <a:r>
              <a:rPr lang="en-US" sz="1800" dirty="0" smtClean="0"/>
              <a:t>advantage (increases C</a:t>
            </a:r>
            <a:r>
              <a:rPr lang="en-US" sz="1800" baseline="-25000" dirty="0" smtClean="0"/>
              <a:t>R</a:t>
            </a:r>
            <a:r>
              <a:rPr lang="en-US" sz="1800" dirty="0" smtClean="0"/>
              <a:t>, but hard to do &amp; temporary)</a:t>
            </a:r>
          </a:p>
        </p:txBody>
      </p:sp>
      <p:sp>
        <p:nvSpPr>
          <p:cNvPr id="6" name="Slide Number Placeholder 5"/>
          <p:cNvSpPr>
            <a:spLocks noGrp="1"/>
          </p:cNvSpPr>
          <p:nvPr>
            <p:ph type="sldNum" sz="quarter" idx="11"/>
          </p:nvPr>
        </p:nvSpPr>
        <p:spPr/>
        <p:txBody>
          <a:bodyPr/>
          <a:lstStyle/>
          <a:p>
            <a:pPr>
              <a:defRPr/>
            </a:pPr>
            <a:fld id="{EDE074FE-F6E0-4424-B2C1-BA4529DF87CA}" type="slidenum">
              <a:rPr lang="en-US" smtClean="0"/>
              <a:pPr>
                <a:defRPr/>
              </a:pPr>
              <a:t>52</a:t>
            </a:fld>
            <a:endParaRPr lang="en-US"/>
          </a:p>
        </p:txBody>
      </p:sp>
      <p:sp>
        <p:nvSpPr>
          <p:cNvPr id="7" name="Footer Placeholder 6"/>
          <p:cNvSpPr>
            <a:spLocks noGrp="1"/>
          </p:cNvSpPr>
          <p:nvPr>
            <p:ph type="ftr" sz="quarter" idx="10"/>
          </p:nvPr>
        </p:nvSpPr>
        <p:spPr/>
        <p:txBody>
          <a:bodyPr/>
          <a:lstStyle/>
          <a:p>
            <a:pPr>
              <a:defRPr/>
            </a:pPr>
            <a:r>
              <a:rPr lang="en-US" smtClean="0"/>
              <a:t>© Amitai Aviram.  All rights reserved.</a:t>
            </a:r>
            <a:endParaRPr lang="en-US"/>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idx="4294967295"/>
          </p:nvPr>
        </p:nvSpPr>
        <p:spPr/>
        <p:txBody>
          <a:bodyPr/>
          <a:lstStyle/>
          <a:p>
            <a:pPr eaLnBrk="1" hangingPunct="1"/>
            <a:r>
              <a:rPr lang="en-US" dirty="0" smtClean="0"/>
              <a:t>Confrontation</a:t>
            </a:r>
            <a:r>
              <a:rPr lang="en-US" sz="3500" dirty="0" smtClean="0"/>
              <a:t/>
            </a:r>
            <a:br>
              <a:rPr lang="en-US" sz="3500" dirty="0" smtClean="0"/>
            </a:br>
            <a:r>
              <a:rPr lang="en-US" sz="3500" dirty="0" smtClean="0"/>
              <a:t>Goal: common misperception</a:t>
            </a:r>
          </a:p>
        </p:txBody>
      </p:sp>
      <p:sp>
        <p:nvSpPr>
          <p:cNvPr id="44035" name="Rectangle 3"/>
          <p:cNvSpPr>
            <a:spLocks noGrp="1" noChangeArrowheads="1"/>
          </p:cNvSpPr>
          <p:nvPr>
            <p:ph type="body" idx="4294967295"/>
          </p:nvPr>
        </p:nvSpPr>
        <p:spPr>
          <a:xfrm>
            <a:off x="0" y="1447800"/>
            <a:ext cx="9144000" cy="5181600"/>
          </a:xfrm>
        </p:spPr>
        <p:txBody>
          <a:bodyPr/>
          <a:lstStyle/>
          <a:p>
            <a:pPr eaLnBrk="1" hangingPunct="1">
              <a:lnSpc>
                <a:spcPct val="80000"/>
              </a:lnSpc>
              <a:spcBef>
                <a:spcPct val="0"/>
              </a:spcBef>
            </a:pPr>
            <a:r>
              <a:rPr lang="en-US" sz="2400" dirty="0" smtClean="0"/>
              <a:t>Knee-jerk confrontation plans (in business &amp; war)</a:t>
            </a:r>
          </a:p>
          <a:p>
            <a:pPr lvl="1" eaLnBrk="1" hangingPunct="1">
              <a:lnSpc>
                <a:spcPct val="80000"/>
              </a:lnSpc>
              <a:spcBef>
                <a:spcPct val="0"/>
              </a:spcBef>
            </a:pPr>
            <a:r>
              <a:rPr lang="en-US" sz="2000" dirty="0" smtClean="0"/>
              <a:t>Trigger for confrontation: R intentionally acts unfairly/immorally</a:t>
            </a:r>
          </a:p>
          <a:p>
            <a:pPr lvl="1" eaLnBrk="1" hangingPunct="1">
              <a:lnSpc>
                <a:spcPct val="80000"/>
              </a:lnSpc>
              <a:spcBef>
                <a:spcPct val="0"/>
              </a:spcBef>
            </a:pPr>
            <a:r>
              <a:rPr lang="en-US" sz="2000" dirty="0" smtClean="0"/>
              <a:t>Goal of confrontation: destruction of R’s fighting capability (unconditional surrender)</a:t>
            </a:r>
          </a:p>
          <a:p>
            <a:pPr eaLnBrk="1" hangingPunct="1">
              <a:lnSpc>
                <a:spcPct val="80000"/>
              </a:lnSpc>
              <a:spcBef>
                <a:spcPct val="0"/>
              </a:spcBef>
            </a:pPr>
            <a:r>
              <a:rPr lang="en-US" sz="2400" dirty="0"/>
              <a:t>This makes no strategic sense</a:t>
            </a:r>
          </a:p>
          <a:p>
            <a:pPr lvl="1" eaLnBrk="1" hangingPunct="1">
              <a:lnSpc>
                <a:spcPct val="80000"/>
              </a:lnSpc>
              <a:spcBef>
                <a:spcPct val="0"/>
              </a:spcBef>
            </a:pPr>
            <a:r>
              <a:rPr lang="en-US" sz="2000" dirty="0"/>
              <a:t>Utility of confrontation not limited to addressing intentional or immoral acts</a:t>
            </a:r>
          </a:p>
          <a:p>
            <a:pPr lvl="1" eaLnBrk="1" hangingPunct="1">
              <a:lnSpc>
                <a:spcPct val="80000"/>
              </a:lnSpc>
              <a:spcBef>
                <a:spcPct val="0"/>
              </a:spcBef>
            </a:pPr>
            <a:r>
              <a:rPr lang="en-US" sz="2000" dirty="0"/>
              <a:t>No connection to ability to win the confrontation</a:t>
            </a:r>
          </a:p>
          <a:p>
            <a:pPr lvl="1" eaLnBrk="1" hangingPunct="1">
              <a:lnSpc>
                <a:spcPct val="80000"/>
              </a:lnSpc>
              <a:spcBef>
                <a:spcPct val="0"/>
              </a:spcBef>
            </a:pPr>
            <a:r>
              <a:rPr lang="en-US" sz="2000" dirty="0"/>
              <a:t>Destroying R may hurt you (e.g., strengthen R</a:t>
            </a:r>
            <a:r>
              <a:rPr lang="en-US" sz="2000" baseline="-25000" dirty="0"/>
              <a:t>2</a:t>
            </a:r>
            <a:r>
              <a:rPr lang="en-US" sz="2000" dirty="0"/>
              <a:t>)</a:t>
            </a:r>
          </a:p>
          <a:p>
            <a:pPr eaLnBrk="1" hangingPunct="1">
              <a:lnSpc>
                <a:spcPct val="80000"/>
              </a:lnSpc>
              <a:spcBef>
                <a:spcPct val="0"/>
              </a:spcBef>
            </a:pPr>
            <a:r>
              <a:rPr lang="en-US" sz="2400" dirty="0"/>
              <a:t>So why is this approach so common?</a:t>
            </a:r>
          </a:p>
          <a:p>
            <a:pPr lvl="1" eaLnBrk="1" hangingPunct="1">
              <a:lnSpc>
                <a:spcPct val="80000"/>
              </a:lnSpc>
              <a:spcBef>
                <a:spcPct val="0"/>
              </a:spcBef>
            </a:pPr>
            <a:r>
              <a:rPr lang="en-US" sz="2000" dirty="0"/>
              <a:t>Confrontation requires sacrifices; easier to justify sacrifices for</a:t>
            </a:r>
            <a:br>
              <a:rPr lang="en-US" sz="2000" dirty="0"/>
            </a:br>
            <a:r>
              <a:rPr lang="en-US" sz="2000" dirty="0"/>
              <a:t>a total war</a:t>
            </a:r>
          </a:p>
          <a:p>
            <a:pPr lvl="1" eaLnBrk="1" hangingPunct="1">
              <a:lnSpc>
                <a:spcPct val="80000"/>
              </a:lnSpc>
              <a:spcBef>
                <a:spcPct val="0"/>
              </a:spcBef>
            </a:pPr>
            <a:r>
              <a:rPr lang="en-US" sz="2000" dirty="0"/>
              <a:t>Day-to-day interactions require normative constraints on confrontation; need justification to shake off constraints; justifications become the triggers of confrontation</a:t>
            </a:r>
          </a:p>
          <a:p>
            <a:pPr lvl="1" eaLnBrk="1" hangingPunct="1">
              <a:lnSpc>
                <a:spcPct val="80000"/>
              </a:lnSpc>
              <a:spcBef>
                <a:spcPct val="0"/>
              </a:spcBef>
            </a:pPr>
            <a:r>
              <a:rPr lang="en-US" sz="2000" dirty="0"/>
              <a:t>Facilitating deterrence: deterrence is made credible by a social norm that mandates confrontation in response to a norm violation, regardless of the expected outcome</a:t>
            </a:r>
          </a:p>
          <a:p>
            <a:pPr lvl="2" eaLnBrk="1" hangingPunct="1">
              <a:lnSpc>
                <a:spcPct val="80000"/>
              </a:lnSpc>
              <a:spcBef>
                <a:spcPct val="0"/>
              </a:spcBef>
            </a:pPr>
            <a:r>
              <a:rPr lang="en-US" sz="1800" dirty="0"/>
              <a:t>But this can also backfire (e.g., confrontation with R reduces </a:t>
            </a:r>
            <a:r>
              <a:rPr lang="en-US" sz="1800" dirty="0" smtClean="0"/>
              <a:t>resources </a:t>
            </a:r>
            <a:r>
              <a:rPr lang="en-US" sz="1800" dirty="0"/>
              <a:t>available to deter R</a:t>
            </a:r>
            <a:r>
              <a:rPr lang="en-US" sz="1800" baseline="-25000" dirty="0"/>
              <a:t>2</a:t>
            </a:r>
            <a:r>
              <a:rPr lang="en-US" sz="1800" dirty="0"/>
              <a:t>)</a:t>
            </a:r>
          </a:p>
          <a:p>
            <a:pPr lvl="2" eaLnBrk="1" hangingPunct="1">
              <a:lnSpc>
                <a:spcPct val="80000"/>
              </a:lnSpc>
              <a:spcBef>
                <a:spcPct val="0"/>
              </a:spcBef>
            </a:pPr>
            <a:r>
              <a:rPr lang="en-US" sz="1800" dirty="0"/>
              <a:t>Also limits F’s freedom to pick the best action when circumstances </a:t>
            </a:r>
            <a:r>
              <a:rPr lang="en-US" sz="1800" dirty="0" smtClean="0"/>
              <a:t>change</a:t>
            </a:r>
            <a:endParaRPr lang="en-US" sz="2400" dirty="0" smtClean="0"/>
          </a:p>
        </p:txBody>
      </p:sp>
      <p:sp>
        <p:nvSpPr>
          <p:cNvPr id="6" name="Slide Number Placeholder 5"/>
          <p:cNvSpPr>
            <a:spLocks noGrp="1"/>
          </p:cNvSpPr>
          <p:nvPr>
            <p:ph type="sldNum" sz="quarter" idx="11"/>
          </p:nvPr>
        </p:nvSpPr>
        <p:spPr/>
        <p:txBody>
          <a:bodyPr/>
          <a:lstStyle/>
          <a:p>
            <a:pPr>
              <a:defRPr/>
            </a:pPr>
            <a:fld id="{726FD0B7-8588-4B78-A2E5-0969FBC6F914}" type="slidenum">
              <a:rPr lang="en-US" smtClean="0"/>
              <a:pPr>
                <a:defRPr/>
              </a:pPr>
              <a:t>53</a:t>
            </a:fld>
            <a:endParaRPr lang="en-US"/>
          </a:p>
        </p:txBody>
      </p:sp>
      <p:sp>
        <p:nvSpPr>
          <p:cNvPr id="7" name="Footer Placeholder 6"/>
          <p:cNvSpPr>
            <a:spLocks noGrp="1"/>
          </p:cNvSpPr>
          <p:nvPr>
            <p:ph type="ftr" sz="quarter" idx="10"/>
          </p:nvPr>
        </p:nvSpPr>
        <p:spPr/>
        <p:txBody>
          <a:bodyPr/>
          <a:lstStyle/>
          <a:p>
            <a:pPr>
              <a:defRPr/>
            </a:pPr>
            <a:r>
              <a:rPr lang="en-US" smtClean="0"/>
              <a:t>© Amitai Aviram.  All rights reserved.</a:t>
            </a:r>
            <a:endParaRPr lang="en-US"/>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0" y="0"/>
            <a:ext cx="9144000" cy="1295400"/>
          </a:xfrm>
        </p:spPr>
        <p:txBody>
          <a:bodyPr/>
          <a:lstStyle/>
          <a:p>
            <a:pPr eaLnBrk="1" hangingPunct="1"/>
            <a:r>
              <a:rPr lang="en-US" dirty="0" smtClean="0"/>
              <a:t>Confrontation</a:t>
            </a:r>
            <a:br>
              <a:rPr lang="en-US" dirty="0" smtClean="0"/>
            </a:br>
            <a:r>
              <a:rPr lang="en-US" sz="3500" dirty="0" smtClean="0"/>
              <a:t>Competitive advantage</a:t>
            </a:r>
          </a:p>
        </p:txBody>
      </p:sp>
      <p:sp>
        <p:nvSpPr>
          <p:cNvPr id="53251" name="Rectangle 3"/>
          <p:cNvSpPr>
            <a:spLocks noGrp="1" noChangeArrowheads="1"/>
          </p:cNvSpPr>
          <p:nvPr>
            <p:ph type="body" sz="half" idx="2"/>
          </p:nvPr>
        </p:nvSpPr>
        <p:spPr>
          <a:xfrm>
            <a:off x="0" y="1447800"/>
            <a:ext cx="9144000" cy="5181600"/>
          </a:xfrm>
        </p:spPr>
        <p:txBody>
          <a:bodyPr/>
          <a:lstStyle/>
          <a:p>
            <a:pPr eaLnBrk="1" hangingPunct="1">
              <a:spcBef>
                <a:spcPct val="0"/>
              </a:spcBef>
            </a:pPr>
            <a:r>
              <a:rPr lang="en-US" sz="2000" dirty="0" smtClean="0"/>
              <a:t>A competitive advantage is a strategic competence </a:t>
            </a:r>
            <a:r>
              <a:rPr lang="en-US" sz="2000" dirty="0"/>
              <a:t>used by F’s actions to impose C</a:t>
            </a:r>
            <a:r>
              <a:rPr lang="en-US" sz="2000" baseline="-25000" dirty="0"/>
              <a:t>R</a:t>
            </a:r>
            <a:endParaRPr lang="en-US" sz="2000" dirty="0"/>
          </a:p>
          <a:p>
            <a:pPr lvl="1" eaLnBrk="1" hangingPunct="1">
              <a:spcBef>
                <a:spcPct val="0"/>
              </a:spcBef>
            </a:pPr>
            <a:r>
              <a:rPr lang="en-US" sz="2000" dirty="0"/>
              <a:t>Impose C</a:t>
            </a:r>
            <a:r>
              <a:rPr lang="en-US" sz="2000" baseline="-25000" dirty="0"/>
              <a:t>R</a:t>
            </a:r>
            <a:r>
              <a:rPr lang="en-US" sz="2000" dirty="0"/>
              <a:t> &gt; C</a:t>
            </a:r>
            <a:r>
              <a:rPr lang="en-US" sz="2000" baseline="-25000" dirty="0"/>
              <a:t>F</a:t>
            </a:r>
            <a:r>
              <a:rPr lang="en-US" sz="2000" dirty="0"/>
              <a:t> </a:t>
            </a:r>
            <a:r>
              <a:rPr lang="en-US" sz="2000" dirty="0" smtClean="0"/>
              <a:t>(either directly or by allowing </a:t>
            </a:r>
            <a:r>
              <a:rPr lang="en-US" sz="2000" dirty="0"/>
              <a:t>F to “steal” R’s </a:t>
            </a:r>
            <a:r>
              <a:rPr lang="en-US" sz="2000" dirty="0" smtClean="0"/>
              <a:t>customers)</a:t>
            </a:r>
          </a:p>
          <a:p>
            <a:pPr lvl="1" eaLnBrk="1" hangingPunct="1">
              <a:spcBef>
                <a:spcPct val="0"/>
              </a:spcBef>
            </a:pPr>
            <a:r>
              <a:rPr lang="en-US" sz="2000" dirty="0" smtClean="0"/>
              <a:t>Increase F’s (or reduce R’s) tolerance for attrition</a:t>
            </a:r>
            <a:endParaRPr lang="en-US" sz="2000" dirty="0"/>
          </a:p>
          <a:p>
            <a:pPr eaLnBrk="1" hangingPunct="1">
              <a:spcBef>
                <a:spcPct val="0"/>
              </a:spcBef>
            </a:pPr>
            <a:r>
              <a:rPr lang="en-US" sz="2400" dirty="0" smtClean="0"/>
              <a:t>Typically, competitive advantages raise </a:t>
            </a:r>
            <a:r>
              <a:rPr lang="en-US" sz="2400" dirty="0"/>
              <a:t>BTEs for R but not for F </a:t>
            </a:r>
            <a:r>
              <a:rPr lang="en-US" sz="2400" dirty="0" smtClean="0"/>
              <a:t>(in </a:t>
            </a:r>
            <a:r>
              <a:rPr lang="en-US" sz="2400" dirty="0"/>
              <a:t>antitrust terminology, this action is called </a:t>
            </a:r>
            <a:r>
              <a:rPr lang="en-US" sz="2400" b="1" dirty="0" smtClean="0"/>
              <a:t>foreclosure</a:t>
            </a:r>
            <a:r>
              <a:rPr lang="en-US" sz="2400" dirty="0" smtClean="0"/>
              <a:t>)</a:t>
            </a:r>
            <a:endParaRPr lang="en-US" sz="2400" dirty="0"/>
          </a:p>
          <a:p>
            <a:pPr lvl="1" eaLnBrk="1" hangingPunct="1">
              <a:spcBef>
                <a:spcPct val="0"/>
              </a:spcBef>
            </a:pPr>
            <a:r>
              <a:rPr lang="en-US" sz="2000" dirty="0"/>
              <a:t>Limit R’s access to complements</a:t>
            </a:r>
          </a:p>
          <a:p>
            <a:pPr lvl="1" eaLnBrk="1" hangingPunct="1">
              <a:spcBef>
                <a:spcPct val="0"/>
              </a:spcBef>
            </a:pPr>
            <a:r>
              <a:rPr lang="en-US" sz="2000" dirty="0"/>
              <a:t>Limit R’s ability to exploit economies of </a:t>
            </a:r>
            <a:r>
              <a:rPr lang="en-US" sz="2000" dirty="0" smtClean="0"/>
              <a:t>scale/scope</a:t>
            </a:r>
          </a:p>
          <a:p>
            <a:pPr lvl="1" eaLnBrk="1" hangingPunct="1">
              <a:spcBef>
                <a:spcPct val="0"/>
              </a:spcBef>
            </a:pPr>
            <a:r>
              <a:rPr lang="en-US" sz="2000" dirty="0"/>
              <a:t>Otherwise impose disproportional costs on </a:t>
            </a:r>
            <a:r>
              <a:rPr lang="en-US" sz="2000" dirty="0" smtClean="0"/>
              <a:t>R</a:t>
            </a:r>
            <a:endParaRPr lang="en-US" sz="2000" dirty="0"/>
          </a:p>
          <a:p>
            <a:pPr lvl="1" eaLnBrk="1" hangingPunct="1">
              <a:spcBef>
                <a:spcPct val="0"/>
              </a:spcBef>
            </a:pPr>
            <a:r>
              <a:rPr lang="en-US" sz="2000" dirty="0" smtClean="0"/>
              <a:t>E.g., capturing the only, the main, or the early customers of a products (e.g., lobbying the government to be their supplier of fighter jets)</a:t>
            </a:r>
          </a:p>
          <a:p>
            <a:pPr marL="495300" indent="-495300" eaLnBrk="1" hangingPunct="1">
              <a:spcBef>
                <a:spcPct val="0"/>
              </a:spcBef>
            </a:pPr>
            <a:r>
              <a:rPr lang="en-US" sz="2400" dirty="0" smtClean="0"/>
              <a:t>One </a:t>
            </a:r>
            <a:r>
              <a:rPr lang="en-US" sz="2400" dirty="0"/>
              <a:t>way </a:t>
            </a:r>
            <a:r>
              <a:rPr lang="en-US" sz="2400" dirty="0" smtClean="0"/>
              <a:t>that competitive advantage negatively affects </a:t>
            </a:r>
            <a:r>
              <a:rPr lang="en-US" sz="2400" dirty="0"/>
              <a:t>R but not F is for F to use a different business model than R (so that it’s profitable for F to compete in a way that clashes with R’s business model)</a:t>
            </a:r>
          </a:p>
          <a:p>
            <a:pPr marL="895350" lvl="1" indent="-495300" eaLnBrk="1" hangingPunct="1">
              <a:spcBef>
                <a:spcPct val="0"/>
              </a:spcBef>
            </a:pPr>
            <a:r>
              <a:rPr lang="en-US" sz="1900" dirty="0"/>
              <a:t>E.g., Amazon enters the tablet market with business models that expects to profit from a complement (online purchases), so tablets can be sold at cost. This clashes with Apple’s business model, which relies on profits from the tablets</a:t>
            </a:r>
            <a:r>
              <a:rPr lang="en-US" sz="1900" dirty="0" smtClean="0"/>
              <a:t>.</a:t>
            </a:r>
            <a:endParaRPr lang="en-US" sz="2000" dirty="0" smtClean="0"/>
          </a:p>
        </p:txBody>
      </p:sp>
      <p:sp>
        <p:nvSpPr>
          <p:cNvPr id="6" name="Slide Number Placeholder 5"/>
          <p:cNvSpPr>
            <a:spLocks noGrp="1"/>
          </p:cNvSpPr>
          <p:nvPr>
            <p:ph type="sldNum" sz="quarter" idx="11"/>
          </p:nvPr>
        </p:nvSpPr>
        <p:spPr/>
        <p:txBody>
          <a:bodyPr/>
          <a:lstStyle/>
          <a:p>
            <a:pPr>
              <a:defRPr/>
            </a:pPr>
            <a:fld id="{5C6FA4D6-D017-4FB9-A532-60B6BCC52D8C}" type="slidenum">
              <a:rPr lang="en-US" altLang="en-US" smtClean="0"/>
              <a:pPr>
                <a:defRPr/>
              </a:pPr>
              <a:t>54</a:t>
            </a:fld>
            <a:endParaRPr lang="en-US" altLang="en-US"/>
          </a:p>
        </p:txBody>
      </p:sp>
      <p:sp>
        <p:nvSpPr>
          <p:cNvPr id="7" name="Footer Placeholder 6"/>
          <p:cNvSpPr>
            <a:spLocks noGrp="1"/>
          </p:cNvSpPr>
          <p:nvPr>
            <p:ph type="ftr" sz="quarter" idx="10"/>
          </p:nvPr>
        </p:nvSpPr>
        <p:spPr/>
        <p:txBody>
          <a:bodyPr/>
          <a:lstStyle/>
          <a:p>
            <a:pPr>
              <a:defRPr/>
            </a:pPr>
            <a:r>
              <a:rPr lang="en-US" altLang="en-US"/>
              <a:t>© Amitai Aviram.  All rights reserved.</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0" y="0"/>
            <a:ext cx="9144000" cy="1295400"/>
          </a:xfrm>
        </p:spPr>
        <p:txBody>
          <a:bodyPr/>
          <a:lstStyle/>
          <a:p>
            <a:pPr eaLnBrk="1" hangingPunct="1"/>
            <a:r>
              <a:rPr lang="en-US" dirty="0" smtClean="0"/>
              <a:t>Confrontation</a:t>
            </a:r>
            <a:br>
              <a:rPr lang="en-US" dirty="0" smtClean="0"/>
            </a:br>
            <a:r>
              <a:rPr lang="en-US" sz="3500" dirty="0" smtClean="0"/>
              <a:t>Competitive advantage</a:t>
            </a:r>
          </a:p>
        </p:txBody>
      </p:sp>
      <p:sp>
        <p:nvSpPr>
          <p:cNvPr id="53251" name="Rectangle 3"/>
          <p:cNvSpPr>
            <a:spLocks noGrp="1" noChangeArrowheads="1"/>
          </p:cNvSpPr>
          <p:nvPr>
            <p:ph type="body" sz="half" idx="2"/>
          </p:nvPr>
        </p:nvSpPr>
        <p:spPr>
          <a:xfrm>
            <a:off x="0" y="1447800"/>
            <a:ext cx="9144000" cy="5181600"/>
          </a:xfrm>
        </p:spPr>
        <p:txBody>
          <a:bodyPr/>
          <a:lstStyle/>
          <a:p>
            <a:pPr marL="495300" indent="-495300" eaLnBrk="1" hangingPunct="1">
              <a:lnSpc>
                <a:spcPct val="80000"/>
              </a:lnSpc>
              <a:spcBef>
                <a:spcPct val="0"/>
              </a:spcBef>
            </a:pPr>
            <a:r>
              <a:rPr lang="en-US" sz="2400" dirty="0"/>
              <a:t>Example 1 (bottleneck): F controls a unique &amp; necessary complement to the product F &amp; R compete over</a:t>
            </a:r>
          </a:p>
          <a:p>
            <a:pPr marL="763588" lvl="1" indent="-419100" eaLnBrk="1" hangingPunct="1">
              <a:lnSpc>
                <a:spcPct val="80000"/>
              </a:lnSpc>
              <a:spcBef>
                <a:spcPct val="0"/>
              </a:spcBef>
            </a:pPr>
            <a:r>
              <a:rPr lang="en-US" sz="2000" dirty="0"/>
              <a:t>Without the complement, R can’t compete</a:t>
            </a:r>
          </a:p>
          <a:p>
            <a:pPr marL="763588" lvl="1" indent="-419100" eaLnBrk="1" hangingPunct="1">
              <a:lnSpc>
                <a:spcPct val="80000"/>
              </a:lnSpc>
              <a:spcBef>
                <a:spcPct val="0"/>
              </a:spcBef>
            </a:pPr>
            <a:r>
              <a:rPr lang="en-US" sz="2000" dirty="0"/>
              <a:t>Modified example 1 (“real foreclosure” – restriction but not elimination of access to complement): F has exclusive access to the lowest cost/highest quality complements</a:t>
            </a:r>
          </a:p>
          <a:p>
            <a:pPr marL="495300" indent="-495300" eaLnBrk="1" hangingPunct="1">
              <a:lnSpc>
                <a:spcPct val="80000"/>
              </a:lnSpc>
              <a:spcBef>
                <a:spcPct val="0"/>
              </a:spcBef>
              <a:defRPr/>
            </a:pPr>
            <a:r>
              <a:rPr lang="en-US" sz="2400" dirty="0" smtClean="0"/>
              <a:t>Example </a:t>
            </a:r>
            <a:r>
              <a:rPr lang="en-US" sz="2400" dirty="0"/>
              <a:t>2 (cartel ringmaster): F arranges a quid pro quo with the complement producers</a:t>
            </a:r>
          </a:p>
          <a:p>
            <a:pPr marL="763588" lvl="1" indent="-419100" eaLnBrk="1" hangingPunct="1">
              <a:lnSpc>
                <a:spcPct val="80000"/>
              </a:lnSpc>
              <a:spcBef>
                <a:spcPct val="0"/>
              </a:spcBef>
              <a:defRPr/>
            </a:pPr>
            <a:r>
              <a:rPr lang="en-US" sz="2000" dirty="0"/>
              <a:t>F orchestrates a cartel between the complement producers, allowing them to charge higher prices/avoid price cutting</a:t>
            </a:r>
          </a:p>
          <a:p>
            <a:pPr marL="763588" lvl="1" indent="-419100" eaLnBrk="1" hangingPunct="1">
              <a:lnSpc>
                <a:spcPct val="80000"/>
              </a:lnSpc>
              <a:spcBef>
                <a:spcPct val="0"/>
              </a:spcBef>
              <a:defRPr/>
            </a:pPr>
            <a:r>
              <a:rPr lang="en-US" sz="2000" dirty="0"/>
              <a:t>In return, cartel members charge R higher prices than they charge F</a:t>
            </a:r>
          </a:p>
          <a:p>
            <a:pPr marL="1093788" lvl="2" indent="-400050" eaLnBrk="1" hangingPunct="1">
              <a:lnSpc>
                <a:spcPct val="80000"/>
              </a:lnSpc>
              <a:spcBef>
                <a:spcPct val="0"/>
              </a:spcBef>
              <a:defRPr/>
            </a:pPr>
            <a:r>
              <a:rPr lang="en-US" sz="1800" dirty="0"/>
              <a:t>F is in good position to monitor cartel &amp; punish deviation if it has a large market share, so cartel has interest in supporting F against R</a:t>
            </a:r>
          </a:p>
          <a:p>
            <a:pPr marL="763588" lvl="1" indent="-419100" eaLnBrk="1" hangingPunct="1">
              <a:lnSpc>
                <a:spcPct val="80000"/>
              </a:lnSpc>
              <a:spcBef>
                <a:spcPct val="0"/>
              </a:spcBef>
              <a:defRPr/>
            </a:pPr>
            <a:r>
              <a:rPr lang="en-US" sz="2000" dirty="0" smtClean="0"/>
              <a:t>Modified example 2 (Frankenstein monster</a:t>
            </a:r>
            <a:r>
              <a:rPr lang="en-US" sz="2000" dirty="0"/>
              <a:t>): </a:t>
            </a:r>
            <a:r>
              <a:rPr lang="en-US" sz="2000" dirty="0" smtClean="0"/>
              <a:t>instead </a:t>
            </a:r>
            <a:r>
              <a:rPr lang="en-US" sz="2000" dirty="0"/>
              <a:t>of an inferior complement R faces an inferior market for </a:t>
            </a:r>
            <a:r>
              <a:rPr lang="en-US" sz="2000" dirty="0" smtClean="0"/>
              <a:t>complement</a:t>
            </a:r>
          </a:p>
          <a:p>
            <a:pPr marL="1163638" lvl="2" indent="-419100" eaLnBrk="1" hangingPunct="1">
              <a:lnSpc>
                <a:spcPct val="80000"/>
              </a:lnSpc>
              <a:spcBef>
                <a:spcPct val="0"/>
              </a:spcBef>
              <a:defRPr/>
            </a:pPr>
            <a:r>
              <a:rPr lang="en-US" sz="1900" dirty="0" smtClean="0"/>
              <a:t>Example</a:t>
            </a:r>
            <a:r>
              <a:rPr lang="en-US" sz="1900" dirty="0"/>
              <a:t>: </a:t>
            </a:r>
            <a:r>
              <a:rPr lang="en-US" sz="1900" dirty="0" smtClean="0"/>
              <a:t>Firm A &amp; B manufacture widgets.  There are only 3 retailers through which they can sell the widgets.  If Firm A signs </a:t>
            </a:r>
            <a:r>
              <a:rPr lang="en-US" sz="1900" dirty="0"/>
              <a:t>an exclusivity agreement with </a:t>
            </a:r>
            <a:r>
              <a:rPr lang="en-US" sz="1900" dirty="0" smtClean="0"/>
              <a:t>two </a:t>
            </a:r>
            <a:r>
              <a:rPr lang="en-US" sz="1900" dirty="0"/>
              <a:t>of them, </a:t>
            </a:r>
            <a:r>
              <a:rPr lang="en-US" sz="1900" dirty="0" smtClean="0"/>
              <a:t>Firm B can </a:t>
            </a:r>
            <a:r>
              <a:rPr lang="en-US" sz="1900" dirty="0"/>
              <a:t>only work with </a:t>
            </a:r>
            <a:r>
              <a:rPr lang="en-US" sz="1900" dirty="0" smtClean="0"/>
              <a:t>one retailer, who will </a:t>
            </a:r>
            <a:r>
              <a:rPr lang="en-US" sz="1900" dirty="0"/>
              <a:t>charge </a:t>
            </a:r>
            <a:r>
              <a:rPr lang="en-US" sz="1900" dirty="0" smtClean="0"/>
              <a:t>B as </a:t>
            </a:r>
            <a:r>
              <a:rPr lang="en-US" sz="1900" dirty="0"/>
              <a:t>a monopolist (more than </a:t>
            </a:r>
            <a:r>
              <a:rPr lang="en-US" sz="1900" dirty="0" smtClean="0"/>
              <a:t>A </a:t>
            </a:r>
            <a:r>
              <a:rPr lang="en-US" sz="1900" dirty="0"/>
              <a:t>has to pay</a:t>
            </a:r>
            <a:r>
              <a:rPr lang="en-US" sz="1900" dirty="0" smtClean="0"/>
              <a:t>)</a:t>
            </a:r>
          </a:p>
        </p:txBody>
      </p:sp>
      <p:sp>
        <p:nvSpPr>
          <p:cNvPr id="6" name="Slide Number Placeholder 5"/>
          <p:cNvSpPr>
            <a:spLocks noGrp="1"/>
          </p:cNvSpPr>
          <p:nvPr>
            <p:ph type="sldNum" sz="quarter" idx="11"/>
          </p:nvPr>
        </p:nvSpPr>
        <p:spPr/>
        <p:txBody>
          <a:bodyPr/>
          <a:lstStyle/>
          <a:p>
            <a:pPr>
              <a:defRPr/>
            </a:pPr>
            <a:fld id="{5C6FA4D6-D017-4FB9-A532-60B6BCC52D8C}" type="slidenum">
              <a:rPr lang="en-US" altLang="en-US" smtClean="0"/>
              <a:pPr>
                <a:defRPr/>
              </a:pPr>
              <a:t>55</a:t>
            </a:fld>
            <a:endParaRPr lang="en-US" altLang="en-US"/>
          </a:p>
        </p:txBody>
      </p:sp>
      <p:sp>
        <p:nvSpPr>
          <p:cNvPr id="7" name="Footer Placeholder 6"/>
          <p:cNvSpPr>
            <a:spLocks noGrp="1"/>
          </p:cNvSpPr>
          <p:nvPr>
            <p:ph type="ftr" sz="quarter" idx="10"/>
          </p:nvPr>
        </p:nvSpPr>
        <p:spPr/>
        <p:txBody>
          <a:bodyPr/>
          <a:lstStyle/>
          <a:p>
            <a:pPr>
              <a:defRPr/>
            </a:pPr>
            <a:r>
              <a:rPr lang="en-US" altLang="en-US"/>
              <a:t>© Amitai Aviram.  All rights reserved.</a:t>
            </a:r>
          </a:p>
        </p:txBody>
      </p:sp>
    </p:spTree>
    <p:extLst>
      <p:ext uri="{BB962C8B-B14F-4D97-AF65-F5344CB8AC3E}">
        <p14:creationId xmlns:p14="http://schemas.microsoft.com/office/powerpoint/2010/main" val="93711803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0" y="0"/>
            <a:ext cx="9144000" cy="1303338"/>
          </a:xfrm>
        </p:spPr>
        <p:txBody>
          <a:bodyPr/>
          <a:lstStyle/>
          <a:p>
            <a:pPr eaLnBrk="1" hangingPunct="1"/>
            <a:r>
              <a:rPr lang="en-US" dirty="0" smtClean="0"/>
              <a:t>Confrontation</a:t>
            </a:r>
            <a:br>
              <a:rPr lang="en-US" dirty="0" smtClean="0"/>
            </a:br>
            <a:r>
              <a:rPr lang="en-US" sz="3500" dirty="0" smtClean="0"/>
              <a:t>Competitive advantage</a:t>
            </a:r>
          </a:p>
        </p:txBody>
      </p:sp>
      <p:sp>
        <p:nvSpPr>
          <p:cNvPr id="56323" name="Rectangle 3"/>
          <p:cNvSpPr>
            <a:spLocks noGrp="1" noChangeArrowheads="1"/>
          </p:cNvSpPr>
          <p:nvPr>
            <p:ph type="body" sz="half" idx="2"/>
          </p:nvPr>
        </p:nvSpPr>
        <p:spPr>
          <a:xfrm>
            <a:off x="0" y="1447800"/>
            <a:ext cx="9144000" cy="5181600"/>
          </a:xfrm>
        </p:spPr>
        <p:txBody>
          <a:bodyPr/>
          <a:lstStyle/>
          <a:p>
            <a:pPr marL="495300" indent="-495300" eaLnBrk="1" hangingPunct="1">
              <a:spcBef>
                <a:spcPct val="0"/>
              </a:spcBef>
            </a:pPr>
            <a:r>
              <a:rPr lang="en-US" sz="2400" dirty="0" smtClean="0"/>
              <a:t>Sometimes foreclosure can be exercised through F’s “negative control” (e.g., blocking R from accessing the complement)</a:t>
            </a:r>
          </a:p>
          <a:p>
            <a:pPr marL="495300" indent="-495300" eaLnBrk="1" hangingPunct="1">
              <a:spcBef>
                <a:spcPct val="0"/>
              </a:spcBef>
            </a:pPr>
            <a:r>
              <a:rPr lang="en-US" sz="2400" dirty="0" smtClean="0"/>
              <a:t>Example: First railroad bridge over Mississippi River</a:t>
            </a:r>
          </a:p>
          <a:p>
            <a:pPr marL="763588" lvl="1" indent="-419100" eaLnBrk="1" hangingPunct="1">
              <a:spcBef>
                <a:spcPct val="0"/>
              </a:spcBef>
            </a:pPr>
            <a:r>
              <a:rPr lang="en-US" sz="2200" dirty="0" smtClean="0"/>
              <a:t>Government Bridge: Rock Island, IL to Davenport, IA (1856)</a:t>
            </a:r>
          </a:p>
          <a:p>
            <a:pPr marL="763588" lvl="1" indent="-419100" eaLnBrk="1" hangingPunct="1">
              <a:spcBef>
                <a:spcPct val="0"/>
              </a:spcBef>
            </a:pPr>
            <a:r>
              <a:rPr lang="en-US" sz="2200" dirty="0" smtClean="0"/>
              <a:t>Connected the Chicago &amp; Rock Island Railroad (1854) with the Mississippi and Missouri Railroad (1855)</a:t>
            </a:r>
          </a:p>
        </p:txBody>
      </p:sp>
      <p:pic>
        <p:nvPicPr>
          <p:cNvPr id="56324" name="Picture 4" descr="sm_map_of_first_bridge"/>
          <p:cNvPicPr>
            <a:picLocks noChangeAspect="1" noChangeArrowheads="1"/>
          </p:cNvPicPr>
          <p:nvPr/>
        </p:nvPicPr>
        <p:blipFill>
          <a:blip r:embed="rId2" cstate="print"/>
          <a:srcRect/>
          <a:stretch>
            <a:fillRect/>
          </a:stretch>
        </p:blipFill>
        <p:spPr bwMode="auto">
          <a:xfrm>
            <a:off x="2268538" y="4076700"/>
            <a:ext cx="4391025" cy="2346325"/>
          </a:xfrm>
          <a:prstGeom prst="rect">
            <a:avLst/>
          </a:prstGeom>
          <a:noFill/>
          <a:ln w="9525">
            <a:noFill/>
            <a:miter lim="800000"/>
            <a:headEnd/>
            <a:tailEnd/>
          </a:ln>
        </p:spPr>
      </p:pic>
      <p:sp>
        <p:nvSpPr>
          <p:cNvPr id="7" name="Slide Number Placeholder 6"/>
          <p:cNvSpPr>
            <a:spLocks noGrp="1"/>
          </p:cNvSpPr>
          <p:nvPr>
            <p:ph type="sldNum" sz="quarter" idx="11"/>
          </p:nvPr>
        </p:nvSpPr>
        <p:spPr/>
        <p:txBody>
          <a:bodyPr/>
          <a:lstStyle/>
          <a:p>
            <a:pPr>
              <a:defRPr/>
            </a:pPr>
            <a:fld id="{C27E74F0-708B-4BD3-979A-B1B8D5F8E2AC}" type="slidenum">
              <a:rPr lang="en-US" altLang="en-US" smtClean="0"/>
              <a:pPr>
                <a:defRPr/>
              </a:pPr>
              <a:t>56</a:t>
            </a:fld>
            <a:endParaRPr lang="en-US" altLang="en-US"/>
          </a:p>
        </p:txBody>
      </p:sp>
      <p:sp>
        <p:nvSpPr>
          <p:cNvPr id="8" name="Footer Placeholder 7"/>
          <p:cNvSpPr>
            <a:spLocks noGrp="1"/>
          </p:cNvSpPr>
          <p:nvPr>
            <p:ph type="ftr" sz="quarter" idx="10"/>
          </p:nvPr>
        </p:nvSpPr>
        <p:spPr/>
        <p:txBody>
          <a:bodyPr/>
          <a:lstStyle/>
          <a:p>
            <a:pPr>
              <a:defRPr/>
            </a:pPr>
            <a:r>
              <a:rPr lang="en-US" altLang="en-US"/>
              <a:t>© Amitai Aviram.  All rights reserved.</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0" y="0"/>
            <a:ext cx="9144000" cy="1295400"/>
          </a:xfrm>
        </p:spPr>
        <p:txBody>
          <a:bodyPr/>
          <a:lstStyle/>
          <a:p>
            <a:pPr eaLnBrk="1" hangingPunct="1"/>
            <a:r>
              <a:rPr lang="en-US" dirty="0" smtClean="0"/>
              <a:t>Confrontation</a:t>
            </a:r>
            <a:br>
              <a:rPr lang="en-US" dirty="0" smtClean="0"/>
            </a:br>
            <a:r>
              <a:rPr lang="en-US" sz="3500" dirty="0" smtClean="0"/>
              <a:t>Competitive advantage</a:t>
            </a:r>
          </a:p>
        </p:txBody>
      </p:sp>
      <p:sp>
        <p:nvSpPr>
          <p:cNvPr id="57347" name="Rectangle 3"/>
          <p:cNvSpPr>
            <a:spLocks noGrp="1" noChangeArrowheads="1"/>
          </p:cNvSpPr>
          <p:nvPr>
            <p:ph type="body" sz="half" idx="2"/>
          </p:nvPr>
        </p:nvSpPr>
        <p:spPr>
          <a:xfrm>
            <a:off x="0" y="1447800"/>
            <a:ext cx="9144000" cy="5181600"/>
          </a:xfrm>
        </p:spPr>
        <p:txBody>
          <a:bodyPr/>
          <a:lstStyle/>
          <a:p>
            <a:pPr marL="495300" indent="-495300" eaLnBrk="1" hangingPunct="1">
              <a:spcBef>
                <a:spcPct val="0"/>
              </a:spcBef>
            </a:pPr>
            <a:r>
              <a:rPr lang="en-US" sz="2400" dirty="0" smtClean="0"/>
              <a:t>Who is attempting to foreclose whom? (a bit of trivia)</a:t>
            </a:r>
          </a:p>
          <a:p>
            <a:pPr marL="763588" lvl="1" indent="-419100" eaLnBrk="1" hangingPunct="1">
              <a:spcBef>
                <a:spcPct val="0"/>
              </a:spcBef>
            </a:pPr>
            <a:r>
              <a:rPr lang="en-US" sz="2200" dirty="0" smtClean="0"/>
              <a:t>Fort Armstrong was built on Rock Island in 1816 as a frontier defense; closed in 1836</a:t>
            </a:r>
          </a:p>
          <a:p>
            <a:pPr marL="1093788" lvl="2" indent="-400050" eaLnBrk="1" hangingPunct="1">
              <a:spcBef>
                <a:spcPct val="0"/>
              </a:spcBef>
            </a:pPr>
            <a:r>
              <a:rPr lang="en-US" sz="2000" dirty="0" smtClean="0"/>
              <a:t>Nonetheless, U.S. Secretaries of War claimed jurisdiction</a:t>
            </a:r>
            <a:br>
              <a:rPr lang="en-US" sz="2000" dirty="0" smtClean="0"/>
            </a:br>
            <a:r>
              <a:rPr lang="en-US" sz="2000" dirty="0" smtClean="0"/>
              <a:t>over Rock Island</a:t>
            </a:r>
          </a:p>
          <a:p>
            <a:pPr marL="763588" lvl="1" indent="-419100" eaLnBrk="1" hangingPunct="1">
              <a:spcBef>
                <a:spcPct val="0"/>
              </a:spcBef>
            </a:pPr>
            <a:r>
              <a:rPr lang="en-US" sz="2200" dirty="0" smtClean="0"/>
              <a:t>Jefferson Davis (Secretary of War under Franklin Pierce) tried to use his jurisdiction to stop construction of the bridge</a:t>
            </a:r>
          </a:p>
          <a:p>
            <a:pPr marL="1093788" lvl="2" indent="-400050" eaLnBrk="1" hangingPunct="1">
              <a:spcBef>
                <a:spcPct val="0"/>
              </a:spcBef>
            </a:pPr>
            <a:r>
              <a:rPr lang="en-US" sz="2000" dirty="0" smtClean="0"/>
              <a:t>He sued for an injunction, but lost</a:t>
            </a:r>
          </a:p>
          <a:p>
            <a:pPr marL="1093788" lvl="2" indent="-400050" eaLnBrk="1" hangingPunct="1">
              <a:spcBef>
                <a:spcPct val="0"/>
              </a:spcBef>
            </a:pPr>
            <a:r>
              <a:rPr lang="en-US" sz="2000" dirty="0" smtClean="0">
                <a:solidFill>
                  <a:srgbClr val="FF0000"/>
                </a:solidFill>
              </a:rPr>
              <a:t>Why would Davis oppose the bridge?</a:t>
            </a:r>
            <a:br>
              <a:rPr lang="en-US" sz="2000" dirty="0" smtClean="0">
                <a:solidFill>
                  <a:srgbClr val="FF0000"/>
                </a:solidFill>
              </a:rPr>
            </a:br>
            <a:r>
              <a:rPr lang="en-US" sz="2000" dirty="0" smtClean="0"/>
              <a:t>(Consider where commerce could go if</a:t>
            </a:r>
            <a:br>
              <a:rPr lang="en-US" sz="2000" dirty="0" smtClean="0"/>
            </a:br>
            <a:r>
              <a:rPr lang="en-US" sz="2000" dirty="0" smtClean="0"/>
              <a:t>there’s no bridge at Rock Island, IL)</a:t>
            </a:r>
          </a:p>
        </p:txBody>
      </p:sp>
      <p:pic>
        <p:nvPicPr>
          <p:cNvPr id="57348" name="Picture 4" descr="davispeople"/>
          <p:cNvPicPr>
            <a:picLocks noChangeAspect="1" noChangeArrowheads="1"/>
          </p:cNvPicPr>
          <p:nvPr/>
        </p:nvPicPr>
        <p:blipFill>
          <a:blip r:embed="rId2" cstate="print"/>
          <a:srcRect/>
          <a:stretch>
            <a:fillRect/>
          </a:stretch>
        </p:blipFill>
        <p:spPr bwMode="auto">
          <a:xfrm>
            <a:off x="7019925" y="4149725"/>
            <a:ext cx="2052638" cy="2622550"/>
          </a:xfrm>
          <a:prstGeom prst="rect">
            <a:avLst/>
          </a:prstGeom>
          <a:noFill/>
          <a:ln w="9525">
            <a:noFill/>
            <a:miter lim="800000"/>
            <a:headEnd/>
            <a:tailEnd/>
          </a:ln>
        </p:spPr>
      </p:pic>
      <p:sp>
        <p:nvSpPr>
          <p:cNvPr id="7" name="Slide Number Placeholder 6"/>
          <p:cNvSpPr>
            <a:spLocks noGrp="1"/>
          </p:cNvSpPr>
          <p:nvPr>
            <p:ph type="sldNum" sz="quarter" idx="11"/>
          </p:nvPr>
        </p:nvSpPr>
        <p:spPr/>
        <p:txBody>
          <a:bodyPr/>
          <a:lstStyle/>
          <a:p>
            <a:pPr>
              <a:defRPr/>
            </a:pPr>
            <a:fld id="{6A2C5252-44C0-4530-B492-D03427D7E59C}" type="slidenum">
              <a:rPr lang="en-US" altLang="en-US" smtClean="0"/>
              <a:pPr>
                <a:defRPr/>
              </a:pPr>
              <a:t>57</a:t>
            </a:fld>
            <a:endParaRPr lang="en-US" altLang="en-US"/>
          </a:p>
        </p:txBody>
      </p:sp>
      <p:sp>
        <p:nvSpPr>
          <p:cNvPr id="8" name="Footer Placeholder 7"/>
          <p:cNvSpPr>
            <a:spLocks noGrp="1"/>
          </p:cNvSpPr>
          <p:nvPr>
            <p:ph type="ftr" sz="quarter" idx="10"/>
          </p:nvPr>
        </p:nvSpPr>
        <p:spPr/>
        <p:txBody>
          <a:bodyPr/>
          <a:lstStyle/>
          <a:p>
            <a:pPr>
              <a:defRPr/>
            </a:pPr>
            <a:r>
              <a:rPr lang="en-US" altLang="en-US"/>
              <a:t>© Amitai Aviram.  All rights reserved.</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0" y="0"/>
            <a:ext cx="9144000" cy="1295400"/>
          </a:xfrm>
        </p:spPr>
        <p:txBody>
          <a:bodyPr/>
          <a:lstStyle/>
          <a:p>
            <a:pPr eaLnBrk="1" hangingPunct="1"/>
            <a:r>
              <a:rPr lang="en-US" dirty="0" smtClean="0"/>
              <a:t>Confrontation</a:t>
            </a:r>
            <a:br>
              <a:rPr lang="en-US" dirty="0" smtClean="0"/>
            </a:br>
            <a:r>
              <a:rPr lang="en-US" sz="3500" dirty="0" smtClean="0"/>
              <a:t>Competitive advantage</a:t>
            </a:r>
          </a:p>
        </p:txBody>
      </p:sp>
      <p:sp>
        <p:nvSpPr>
          <p:cNvPr id="58371" name="Rectangle 3"/>
          <p:cNvSpPr>
            <a:spLocks noGrp="1" noChangeArrowheads="1"/>
          </p:cNvSpPr>
          <p:nvPr>
            <p:ph type="body" sz="half" idx="2"/>
          </p:nvPr>
        </p:nvSpPr>
        <p:spPr>
          <a:xfrm>
            <a:off x="0" y="1447800"/>
            <a:ext cx="9144000" cy="5181600"/>
          </a:xfrm>
        </p:spPr>
        <p:txBody>
          <a:bodyPr/>
          <a:lstStyle/>
          <a:p>
            <a:pPr marL="495300" indent="-495300" eaLnBrk="1" hangingPunct="1">
              <a:spcBef>
                <a:spcPct val="0"/>
              </a:spcBef>
            </a:pPr>
            <a:r>
              <a:rPr lang="en-US" sz="2400" smtClean="0"/>
              <a:t>Who is attempting to foreclose whom? (a bit of trivia)</a:t>
            </a:r>
          </a:p>
          <a:p>
            <a:pPr marL="763588" lvl="1" indent="-419100" eaLnBrk="1" hangingPunct="1">
              <a:spcBef>
                <a:spcPct val="0"/>
              </a:spcBef>
            </a:pPr>
            <a:r>
              <a:rPr lang="en-US" sz="2200" smtClean="0"/>
              <a:t>Two weeks after the bridge opens, a steamboat collides</a:t>
            </a:r>
            <a:br>
              <a:rPr lang="en-US" sz="2200" smtClean="0"/>
            </a:br>
            <a:r>
              <a:rPr lang="en-US" sz="2200" smtClean="0"/>
              <a:t>with the bridge</a:t>
            </a:r>
          </a:p>
          <a:p>
            <a:pPr marL="763588" lvl="1" indent="-419100" eaLnBrk="1" hangingPunct="1">
              <a:spcBef>
                <a:spcPct val="0"/>
              </a:spcBef>
            </a:pPr>
            <a:r>
              <a:rPr lang="en-US" sz="2200" smtClean="0"/>
              <a:t>Steamboat companies sue to have the bridge dismantled</a:t>
            </a:r>
          </a:p>
          <a:p>
            <a:pPr marL="763588" lvl="1" indent="-419100" eaLnBrk="1" hangingPunct="1">
              <a:spcBef>
                <a:spcPct val="0"/>
              </a:spcBef>
            </a:pPr>
            <a:r>
              <a:rPr lang="en-US" sz="2200" smtClean="0"/>
              <a:t>Railroads hire lawyer Abraham Lincoln to defend them</a:t>
            </a:r>
          </a:p>
          <a:p>
            <a:pPr marL="1093788" lvl="2" indent="-400050" eaLnBrk="1" hangingPunct="1">
              <a:spcBef>
                <a:spcPct val="0"/>
              </a:spcBef>
            </a:pPr>
            <a:r>
              <a:rPr lang="en-US" sz="2000" smtClean="0"/>
              <a:t>In 1862, S.Ct. rules for the railroads</a:t>
            </a:r>
          </a:p>
          <a:p>
            <a:pPr marL="763588" lvl="1" indent="-419100" eaLnBrk="1" hangingPunct="1">
              <a:spcBef>
                <a:spcPct val="0"/>
              </a:spcBef>
            </a:pPr>
            <a:r>
              <a:rPr lang="en-US" sz="2200" smtClean="0">
                <a:solidFill>
                  <a:srgbClr val="FF0000"/>
                </a:solidFill>
              </a:rPr>
              <a:t>What is plaintiff’s motivation in litigating this?</a:t>
            </a:r>
            <a:endParaRPr lang="en-US" sz="2200" smtClean="0"/>
          </a:p>
        </p:txBody>
      </p:sp>
      <p:pic>
        <p:nvPicPr>
          <p:cNvPr id="58372" name="Picture 4" descr="Lincoln-portrait"/>
          <p:cNvPicPr>
            <a:picLocks noChangeAspect="1" noChangeArrowheads="1"/>
          </p:cNvPicPr>
          <p:nvPr/>
        </p:nvPicPr>
        <p:blipFill>
          <a:blip r:embed="rId2" cstate="print"/>
          <a:srcRect/>
          <a:stretch>
            <a:fillRect/>
          </a:stretch>
        </p:blipFill>
        <p:spPr bwMode="auto">
          <a:xfrm>
            <a:off x="7021513" y="4005263"/>
            <a:ext cx="2087562" cy="2665412"/>
          </a:xfrm>
          <a:prstGeom prst="rect">
            <a:avLst/>
          </a:prstGeom>
          <a:noFill/>
          <a:ln w="9525">
            <a:noFill/>
            <a:miter lim="800000"/>
            <a:headEnd/>
            <a:tailEnd/>
          </a:ln>
        </p:spPr>
      </p:pic>
      <p:sp>
        <p:nvSpPr>
          <p:cNvPr id="7" name="Slide Number Placeholder 6"/>
          <p:cNvSpPr>
            <a:spLocks noGrp="1"/>
          </p:cNvSpPr>
          <p:nvPr>
            <p:ph type="sldNum" sz="quarter" idx="11"/>
          </p:nvPr>
        </p:nvSpPr>
        <p:spPr/>
        <p:txBody>
          <a:bodyPr/>
          <a:lstStyle/>
          <a:p>
            <a:pPr>
              <a:defRPr/>
            </a:pPr>
            <a:fld id="{4F92C878-4808-4D6F-ACDF-7D983AD32F3E}" type="slidenum">
              <a:rPr lang="en-US" altLang="en-US" smtClean="0"/>
              <a:pPr>
                <a:defRPr/>
              </a:pPr>
              <a:t>58</a:t>
            </a:fld>
            <a:endParaRPr lang="en-US" altLang="en-US"/>
          </a:p>
        </p:txBody>
      </p:sp>
      <p:sp>
        <p:nvSpPr>
          <p:cNvPr id="8" name="Footer Placeholder 7"/>
          <p:cNvSpPr>
            <a:spLocks noGrp="1"/>
          </p:cNvSpPr>
          <p:nvPr>
            <p:ph type="ftr" sz="quarter" idx="10"/>
          </p:nvPr>
        </p:nvSpPr>
        <p:spPr/>
        <p:txBody>
          <a:bodyPr/>
          <a:lstStyle/>
          <a:p>
            <a:pPr>
              <a:defRPr/>
            </a:pPr>
            <a:r>
              <a:rPr lang="en-US" altLang="en-US"/>
              <a:t>© Amitai Aviram.  All rights reserved.</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0" y="0"/>
            <a:ext cx="9144000" cy="1300163"/>
          </a:xfrm>
        </p:spPr>
        <p:txBody>
          <a:bodyPr/>
          <a:lstStyle/>
          <a:p>
            <a:pPr eaLnBrk="1" hangingPunct="1"/>
            <a:r>
              <a:rPr lang="en-US" dirty="0" smtClean="0"/>
              <a:t>Confrontation</a:t>
            </a:r>
            <a:br>
              <a:rPr lang="en-US" dirty="0" smtClean="0"/>
            </a:br>
            <a:r>
              <a:rPr lang="en-US" sz="3500" dirty="0" smtClean="0"/>
              <a:t>Competitive advantage: foreclosure &amp; attrition</a:t>
            </a:r>
          </a:p>
        </p:txBody>
      </p:sp>
      <p:sp>
        <p:nvSpPr>
          <p:cNvPr id="60419" name="Rectangle 3"/>
          <p:cNvSpPr>
            <a:spLocks noGrp="1" noChangeArrowheads="1"/>
          </p:cNvSpPr>
          <p:nvPr>
            <p:ph type="body" sz="half" idx="2"/>
          </p:nvPr>
        </p:nvSpPr>
        <p:spPr>
          <a:xfrm>
            <a:off x="0" y="1447800"/>
            <a:ext cx="9144000" cy="5181600"/>
          </a:xfrm>
        </p:spPr>
        <p:txBody>
          <a:bodyPr/>
          <a:lstStyle/>
          <a:p>
            <a:pPr marL="495300" indent="-495300" eaLnBrk="1" hangingPunct="1">
              <a:lnSpc>
                <a:spcPct val="90000"/>
              </a:lnSpc>
              <a:spcBef>
                <a:spcPct val="0"/>
              </a:spcBef>
            </a:pPr>
            <a:r>
              <a:rPr lang="en-US" sz="2400" dirty="0" smtClean="0"/>
              <a:t>When F does not have the ability to foreclose </a:t>
            </a:r>
            <a:r>
              <a:rPr lang="en-US" sz="2400" dirty="0"/>
              <a:t>R (make R’s business model </a:t>
            </a:r>
            <a:r>
              <a:rPr lang="en-US" sz="2400" dirty="0" smtClean="0"/>
              <a:t>unsustainable), F might still hope to win through attrition: actions that impose on R unacceptable losses (compared to G</a:t>
            </a:r>
            <a:r>
              <a:rPr lang="en-US" sz="2400" baseline="-25000" dirty="0" smtClean="0"/>
              <a:t>R</a:t>
            </a:r>
            <a:r>
              <a:rPr lang="en-US" sz="2400" dirty="0" smtClean="0"/>
              <a:t>)</a:t>
            </a:r>
          </a:p>
          <a:p>
            <a:pPr marL="844550" lvl="1" indent="-495300" eaLnBrk="1" hangingPunct="1">
              <a:lnSpc>
                <a:spcPct val="90000"/>
              </a:lnSpc>
              <a:spcBef>
                <a:spcPct val="0"/>
              </a:spcBef>
            </a:pPr>
            <a:r>
              <a:rPr lang="en-US" sz="2000" dirty="0" smtClean="0"/>
              <a:t>One common situation involves F entering R’s most profitable market in order to deflate R’s profits, so R is unable to threaten F’s key markets</a:t>
            </a:r>
          </a:p>
          <a:p>
            <a:pPr marL="1139825" lvl="2" indent="-495300" eaLnBrk="1" hangingPunct="1">
              <a:lnSpc>
                <a:spcPct val="90000"/>
              </a:lnSpc>
              <a:spcBef>
                <a:spcPct val="0"/>
              </a:spcBef>
            </a:pPr>
            <a:r>
              <a:rPr lang="en-US" sz="1600" dirty="0" smtClean="0"/>
              <a:t>E.g., Microsoft, threatened by Netscape’s potential to undermine Windows, creates Explorer</a:t>
            </a:r>
          </a:p>
          <a:p>
            <a:pPr marL="844550" lvl="1" indent="-495300" eaLnBrk="1" hangingPunct="1">
              <a:lnSpc>
                <a:spcPct val="90000"/>
              </a:lnSpc>
              <a:spcBef>
                <a:spcPct val="0"/>
              </a:spcBef>
            </a:pPr>
            <a:r>
              <a:rPr lang="en-US" sz="2000" dirty="0" smtClean="0"/>
              <a:t>Common attrition actions: price competition, litigation</a:t>
            </a:r>
          </a:p>
          <a:p>
            <a:pPr marL="495300" indent="-495300" eaLnBrk="1" hangingPunct="1">
              <a:lnSpc>
                <a:spcPct val="90000"/>
              </a:lnSpc>
              <a:spcBef>
                <a:spcPct val="0"/>
              </a:spcBef>
            </a:pPr>
            <a:r>
              <a:rPr lang="en-US" sz="2400" dirty="0"/>
              <a:t>Attrition is usually used when either:</a:t>
            </a:r>
          </a:p>
          <a:p>
            <a:pPr marL="844550" lvl="1" indent="-495300" eaLnBrk="1" hangingPunct="1">
              <a:lnSpc>
                <a:spcPct val="90000"/>
              </a:lnSpc>
              <a:spcBef>
                <a:spcPct val="0"/>
              </a:spcBef>
            </a:pPr>
            <a:r>
              <a:rPr lang="en-US" sz="2000" dirty="0"/>
              <a:t>F has greater </a:t>
            </a:r>
            <a:r>
              <a:rPr lang="en-US" sz="2000" b="1" dirty="0"/>
              <a:t>tolerance for attrition</a:t>
            </a:r>
            <a:r>
              <a:rPr lang="en-US" sz="2000" dirty="0"/>
              <a:t> (F is able to sustain losses better than R)</a:t>
            </a:r>
          </a:p>
          <a:p>
            <a:pPr marL="844550" lvl="1" indent="-495300" eaLnBrk="1" hangingPunct="1">
              <a:lnSpc>
                <a:spcPct val="90000"/>
              </a:lnSpc>
              <a:spcBef>
                <a:spcPct val="0"/>
              </a:spcBef>
            </a:pPr>
            <a:r>
              <a:rPr lang="en-US" sz="2000" dirty="0" smtClean="0"/>
              <a:t>F </a:t>
            </a:r>
            <a:r>
              <a:rPr lang="en-US" sz="2000" dirty="0"/>
              <a:t>has a favorable </a:t>
            </a:r>
            <a:r>
              <a:rPr lang="en-US" sz="2000" b="1" dirty="0"/>
              <a:t>rate of attrition</a:t>
            </a:r>
            <a:r>
              <a:rPr lang="en-US" sz="2000" dirty="0"/>
              <a:t> (inflicts greater loss on R than it costs F)</a:t>
            </a:r>
          </a:p>
          <a:p>
            <a:pPr marL="1139825" lvl="2" indent="-495300" eaLnBrk="1" hangingPunct="1">
              <a:lnSpc>
                <a:spcPct val="90000"/>
              </a:lnSpc>
              <a:spcBef>
                <a:spcPct val="0"/>
              </a:spcBef>
            </a:pPr>
            <a:r>
              <a:rPr lang="en-US" sz="1800" dirty="0"/>
              <a:t>C</a:t>
            </a:r>
            <a:r>
              <a:rPr lang="en-US" sz="1800" baseline="-25000" dirty="0"/>
              <a:t>R</a:t>
            </a:r>
            <a:r>
              <a:rPr lang="en-US" sz="1800" dirty="0"/>
              <a:t> &gt; C</a:t>
            </a:r>
            <a:r>
              <a:rPr lang="en-US" sz="1800" baseline="-25000" dirty="0"/>
              <a:t>F</a:t>
            </a:r>
            <a:r>
              <a:rPr lang="en-US" sz="1800" dirty="0"/>
              <a:t> </a:t>
            </a:r>
            <a:r>
              <a:rPr lang="en-US" sz="1800" dirty="0" smtClean="0"/>
              <a:t>(e.g., price war when </a:t>
            </a:r>
            <a:r>
              <a:rPr lang="en-US" sz="1900" dirty="0" smtClean="0"/>
              <a:t>F </a:t>
            </a:r>
            <a:r>
              <a:rPr lang="en-US" sz="1900" dirty="0"/>
              <a:t>has lower costs than </a:t>
            </a:r>
            <a:r>
              <a:rPr lang="en-US" sz="1900" dirty="0" smtClean="0"/>
              <a:t>R)</a:t>
            </a:r>
            <a:endParaRPr lang="en-US" sz="1900" dirty="0"/>
          </a:p>
          <a:p>
            <a:pPr marL="1139825" lvl="2" indent="-495300" eaLnBrk="1" hangingPunct="1">
              <a:lnSpc>
                <a:spcPct val="90000"/>
              </a:lnSpc>
              <a:spcBef>
                <a:spcPct val="0"/>
              </a:spcBef>
            </a:pPr>
            <a:r>
              <a:rPr lang="en-US" sz="1900" dirty="0"/>
              <a:t>F has </a:t>
            </a:r>
            <a:r>
              <a:rPr lang="en-US" sz="1900" dirty="0" smtClean="0"/>
              <a:t>lower </a:t>
            </a:r>
            <a:r>
              <a:rPr lang="en-US" sz="1900" dirty="0"/>
              <a:t>sales than R, yet can drive down the price R receives</a:t>
            </a:r>
          </a:p>
          <a:p>
            <a:pPr marL="495300" lvl="1" indent="-495300" eaLnBrk="1" hangingPunct="1">
              <a:lnSpc>
                <a:spcPct val="90000"/>
              </a:lnSpc>
              <a:spcBef>
                <a:spcPct val="0"/>
              </a:spcBef>
              <a:buFont typeface="Arial" charset="0"/>
              <a:buChar char="•"/>
            </a:pPr>
            <a:r>
              <a:rPr lang="en-US" sz="2000" dirty="0" smtClean="0"/>
              <a:t>R </a:t>
            </a:r>
            <a:r>
              <a:rPr lang="en-US" sz="2000" dirty="0"/>
              <a:t>may </a:t>
            </a:r>
            <a:r>
              <a:rPr lang="en-US" sz="2000" dirty="0" smtClean="0"/>
              <a:t>respond by reducing confrontation </a:t>
            </a:r>
            <a:r>
              <a:rPr lang="en-US" sz="2000" dirty="0"/>
              <a:t>to reduce attrition (e.g., reduce market share), </a:t>
            </a:r>
            <a:r>
              <a:rPr lang="en-US" sz="2000" dirty="0" smtClean="0"/>
              <a:t>increasing </a:t>
            </a:r>
            <a:r>
              <a:rPr lang="en-US" sz="2000" dirty="0"/>
              <a:t>R’s tolerance for attrition or </a:t>
            </a:r>
            <a:r>
              <a:rPr lang="en-US" sz="2000" dirty="0" smtClean="0"/>
              <a:t>reducing </a:t>
            </a:r>
            <a:r>
              <a:rPr lang="en-US" sz="2000" dirty="0"/>
              <a:t>F’s tolerance for attrition (e.g., get F SHs to rebel); </a:t>
            </a:r>
            <a:r>
              <a:rPr lang="en-US" sz="2000" dirty="0" smtClean="0"/>
              <a:t>counter-attacking </a:t>
            </a:r>
            <a:r>
              <a:rPr lang="en-US" sz="2000" dirty="0"/>
              <a:t>where F is </a:t>
            </a:r>
            <a:r>
              <a:rPr lang="en-US" sz="2000" dirty="0" smtClean="0"/>
              <a:t>vulnerable</a:t>
            </a:r>
          </a:p>
          <a:p>
            <a:pPr marL="495300" lvl="1" indent="-495300" eaLnBrk="1" hangingPunct="1">
              <a:lnSpc>
                <a:spcPct val="90000"/>
              </a:lnSpc>
              <a:spcBef>
                <a:spcPct val="0"/>
              </a:spcBef>
              <a:buFont typeface="Arial" charset="0"/>
              <a:buChar char="•"/>
            </a:pPr>
            <a:r>
              <a:rPr lang="en-US" sz="2000" dirty="0" smtClean="0"/>
              <a:t>Attrition is a risky plan (because it imposes high C</a:t>
            </a:r>
            <a:r>
              <a:rPr lang="en-US" sz="2000" baseline="-25000" dirty="0" smtClean="0"/>
              <a:t>F</a:t>
            </a:r>
            <a:r>
              <a:rPr lang="en-US" sz="2000" dirty="0" smtClean="0"/>
              <a:t> and strengthens R</a:t>
            </a:r>
            <a:r>
              <a:rPr lang="en-US" sz="2000" baseline="-25000" dirty="0" smtClean="0"/>
              <a:t>2</a:t>
            </a:r>
            <a:r>
              <a:rPr lang="en-US" sz="2000" dirty="0" smtClean="0"/>
              <a:t>), and is often the unintended result of a failed foreclosure plan</a:t>
            </a:r>
            <a:endParaRPr lang="en-US" sz="2400" dirty="0" smtClean="0"/>
          </a:p>
        </p:txBody>
      </p:sp>
      <p:sp>
        <p:nvSpPr>
          <p:cNvPr id="6" name="Slide Number Placeholder 5"/>
          <p:cNvSpPr>
            <a:spLocks noGrp="1"/>
          </p:cNvSpPr>
          <p:nvPr>
            <p:ph type="sldNum" sz="quarter" idx="11"/>
          </p:nvPr>
        </p:nvSpPr>
        <p:spPr/>
        <p:txBody>
          <a:bodyPr/>
          <a:lstStyle/>
          <a:p>
            <a:pPr>
              <a:defRPr/>
            </a:pPr>
            <a:fld id="{CBC32920-9322-45DF-B237-719B09C1BB65}" type="slidenum">
              <a:rPr lang="en-US" altLang="en-US" smtClean="0"/>
              <a:pPr>
                <a:defRPr/>
              </a:pPr>
              <a:t>59</a:t>
            </a:fld>
            <a:endParaRPr lang="en-US" altLang="en-US"/>
          </a:p>
        </p:txBody>
      </p:sp>
      <p:sp>
        <p:nvSpPr>
          <p:cNvPr id="7" name="Footer Placeholder 6"/>
          <p:cNvSpPr>
            <a:spLocks noGrp="1"/>
          </p:cNvSpPr>
          <p:nvPr>
            <p:ph type="ftr" sz="quarter" idx="10"/>
          </p:nvPr>
        </p:nvSpPr>
        <p:spPr/>
        <p:txBody>
          <a:bodyPr/>
          <a:lstStyle/>
          <a:p>
            <a:pPr>
              <a:defRPr/>
            </a:pPr>
            <a:r>
              <a:rPr lang="en-US" altLang="en-US"/>
              <a:t>© Amitai Aviram.  All rights reserved.</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2"/>
          <p:cNvSpPr>
            <a:spLocks noGrp="1" noChangeArrowheads="1"/>
          </p:cNvSpPr>
          <p:nvPr>
            <p:ph type="title" idx="4294967295"/>
          </p:nvPr>
        </p:nvSpPr>
        <p:spPr>
          <a:xfrm>
            <a:off x="0" y="0"/>
            <a:ext cx="9144000" cy="1295400"/>
          </a:xfrm>
        </p:spPr>
        <p:txBody>
          <a:bodyPr/>
          <a:lstStyle/>
          <a:p>
            <a:pPr algn="ctr" eaLnBrk="1" hangingPunct="1"/>
            <a:r>
              <a:rPr lang="en-US" dirty="0" smtClean="0"/>
              <a:t>Strategic competences</a:t>
            </a:r>
            <a:r>
              <a:rPr lang="en-US" sz="4000" dirty="0" smtClean="0"/>
              <a:t/>
            </a:r>
            <a:br>
              <a:rPr lang="en-US" sz="4000" dirty="0" smtClean="0"/>
            </a:br>
            <a:r>
              <a:rPr lang="en-US" sz="3500" dirty="0" smtClean="0"/>
              <a:t>Strategic competence: organization</a:t>
            </a:r>
          </a:p>
        </p:txBody>
      </p:sp>
      <p:sp>
        <p:nvSpPr>
          <p:cNvPr id="8197" name="Rectangle 3"/>
          <p:cNvSpPr>
            <a:spLocks noGrp="1" noChangeArrowheads="1"/>
          </p:cNvSpPr>
          <p:nvPr>
            <p:ph type="body" idx="4294967295"/>
          </p:nvPr>
        </p:nvSpPr>
        <p:spPr>
          <a:xfrm>
            <a:off x="0" y="1447800"/>
            <a:ext cx="9144000" cy="5181599"/>
          </a:xfrm>
        </p:spPr>
        <p:txBody>
          <a:bodyPr/>
          <a:lstStyle/>
          <a:p>
            <a:pPr eaLnBrk="1" hangingPunct="1">
              <a:spcBef>
                <a:spcPct val="0"/>
              </a:spcBef>
            </a:pPr>
            <a:r>
              <a:rPr lang="en-US" sz="2400" dirty="0" smtClean="0"/>
              <a:t>Organization element involves support on the following dimensions</a:t>
            </a:r>
          </a:p>
          <a:p>
            <a:pPr lvl="1" eaLnBrk="1" hangingPunct="1">
              <a:spcBef>
                <a:spcPct val="0"/>
              </a:spcBef>
            </a:pPr>
            <a:r>
              <a:rPr lang="en-US" sz="2000" dirty="0" smtClean="0"/>
              <a:t>Skills/knowledge of individual employees</a:t>
            </a:r>
          </a:p>
          <a:p>
            <a:pPr lvl="1" eaLnBrk="1" hangingPunct="1">
              <a:spcBef>
                <a:spcPct val="0"/>
              </a:spcBef>
            </a:pPr>
            <a:r>
              <a:rPr lang="en-US" sz="2000" dirty="0" smtClean="0"/>
              <a:t>Technical systems (proprietary processes &amp; information)</a:t>
            </a:r>
          </a:p>
          <a:p>
            <a:pPr lvl="1" eaLnBrk="1" hangingPunct="1">
              <a:spcBef>
                <a:spcPct val="0"/>
              </a:spcBef>
            </a:pPr>
            <a:r>
              <a:rPr lang="en-US" sz="2000" dirty="0" smtClean="0"/>
              <a:t>Managerial systems (firm policies on employee incentives)</a:t>
            </a:r>
          </a:p>
          <a:p>
            <a:pPr lvl="1" eaLnBrk="1" hangingPunct="1">
              <a:spcBef>
                <a:spcPct val="0"/>
              </a:spcBef>
            </a:pPr>
            <a:r>
              <a:rPr lang="en-US" sz="2000" dirty="0" smtClean="0"/>
              <a:t>Values/norms</a:t>
            </a:r>
          </a:p>
          <a:p>
            <a:pPr eaLnBrk="1" hangingPunct="1">
              <a:spcBef>
                <a:spcPct val="0"/>
              </a:spcBef>
            </a:pPr>
            <a:r>
              <a:rPr lang="en-US" sz="2400" dirty="0" smtClean="0"/>
              <a:t>Example: supporting a competence in handling US-China M&amp;A</a:t>
            </a:r>
          </a:p>
          <a:p>
            <a:pPr lvl="1" eaLnBrk="1" hangingPunct="1">
              <a:spcBef>
                <a:spcPct val="0"/>
              </a:spcBef>
            </a:pPr>
            <a:r>
              <a:rPr lang="en-US" sz="2000" dirty="0" smtClean="0"/>
              <a:t>Skills/knowledge: e.g., attorneys who can speak both English &amp; Chinese and who know both US &amp; Chinese corporate law</a:t>
            </a:r>
          </a:p>
          <a:p>
            <a:pPr lvl="1" eaLnBrk="1" hangingPunct="1">
              <a:spcBef>
                <a:spcPct val="0"/>
              </a:spcBef>
            </a:pPr>
            <a:r>
              <a:rPr lang="en-US" sz="2000" dirty="0" smtClean="0"/>
              <a:t>Technical systems: e.g., timetables, procedures and templates for antitrust review in both US &amp; China</a:t>
            </a:r>
          </a:p>
          <a:p>
            <a:pPr lvl="1" eaLnBrk="1" hangingPunct="1">
              <a:spcBef>
                <a:spcPct val="0"/>
              </a:spcBef>
            </a:pPr>
            <a:r>
              <a:rPr lang="en-US" sz="2000" dirty="0" smtClean="0"/>
              <a:t>Managerial systems: policies that encourage temporary assignments in China; policies that facilitate hiring foreign-trained lawyers</a:t>
            </a:r>
          </a:p>
          <a:p>
            <a:pPr lvl="1" eaLnBrk="1" hangingPunct="1">
              <a:spcBef>
                <a:spcPct val="0"/>
              </a:spcBef>
            </a:pPr>
            <a:r>
              <a:rPr lang="en-US" sz="2000" dirty="0" smtClean="0"/>
              <a:t>Values: e.g., foreign attorneys not disadvantaged in making partner</a:t>
            </a:r>
          </a:p>
        </p:txBody>
      </p:sp>
      <p:sp>
        <p:nvSpPr>
          <p:cNvPr id="6" name="Slide Number Placeholder 5"/>
          <p:cNvSpPr>
            <a:spLocks noGrp="1"/>
          </p:cNvSpPr>
          <p:nvPr>
            <p:ph type="sldNum" sz="quarter" idx="11"/>
          </p:nvPr>
        </p:nvSpPr>
        <p:spPr/>
        <p:txBody>
          <a:bodyPr/>
          <a:lstStyle/>
          <a:p>
            <a:pPr>
              <a:defRPr/>
            </a:pPr>
            <a:fld id="{6DBE3EDB-5AB7-40BB-B2E0-769045A2A4D0}" type="slidenum">
              <a:rPr lang="en-US" smtClean="0"/>
              <a:pPr>
                <a:defRPr/>
              </a:pPr>
              <a:t>6</a:t>
            </a:fld>
            <a:endParaRPr lang="en-US"/>
          </a:p>
        </p:txBody>
      </p:sp>
      <p:sp>
        <p:nvSpPr>
          <p:cNvPr id="7" name="Footer Placeholder 6"/>
          <p:cNvSpPr>
            <a:spLocks noGrp="1"/>
          </p:cNvSpPr>
          <p:nvPr>
            <p:ph type="ftr" sz="quarter" idx="10"/>
          </p:nvPr>
        </p:nvSpPr>
        <p:spPr/>
        <p:txBody>
          <a:bodyPr/>
          <a:lstStyle/>
          <a:p>
            <a:pPr>
              <a:defRPr/>
            </a:pPr>
            <a:r>
              <a:rPr lang="en-US" smtClean="0"/>
              <a:t>© Amitai Aviram.  All rights reserved.</a:t>
            </a:r>
            <a:endParaRPr lang="en-US"/>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0" y="0"/>
            <a:ext cx="9144000" cy="1295400"/>
          </a:xfrm>
        </p:spPr>
        <p:txBody>
          <a:bodyPr/>
          <a:lstStyle/>
          <a:p>
            <a:pPr eaLnBrk="1" hangingPunct="1"/>
            <a:r>
              <a:rPr lang="en-US" dirty="0" smtClean="0"/>
              <a:t>Confrontation</a:t>
            </a:r>
            <a:br>
              <a:rPr lang="en-US" dirty="0" smtClean="0"/>
            </a:br>
            <a:r>
              <a:rPr lang="en-US" sz="3500" dirty="0" smtClean="0"/>
              <a:t>Scope</a:t>
            </a:r>
          </a:p>
        </p:txBody>
      </p:sp>
      <p:sp>
        <p:nvSpPr>
          <p:cNvPr id="52227" name="Rectangle 3"/>
          <p:cNvSpPr>
            <a:spLocks noGrp="1" noChangeArrowheads="1"/>
          </p:cNvSpPr>
          <p:nvPr>
            <p:ph type="body" sz="half" idx="2"/>
          </p:nvPr>
        </p:nvSpPr>
        <p:spPr>
          <a:xfrm>
            <a:off x="0" y="1447800"/>
            <a:ext cx="9144000" cy="5181600"/>
          </a:xfrm>
        </p:spPr>
        <p:txBody>
          <a:bodyPr/>
          <a:lstStyle/>
          <a:p>
            <a:pPr marL="495300" indent="-495300" eaLnBrk="1" hangingPunct="1">
              <a:lnSpc>
                <a:spcPct val="90000"/>
              </a:lnSpc>
              <a:spcBef>
                <a:spcPct val="0"/>
              </a:spcBef>
            </a:pPr>
            <a:r>
              <a:rPr lang="en-US" sz="2400" dirty="0" smtClean="0"/>
              <a:t>Scope is the extent </a:t>
            </a:r>
            <a:r>
              <a:rPr lang="en-US" sz="2400" dirty="0"/>
              <a:t>of R’s activities that are targeted by F &amp; extent of F’s </a:t>
            </a:r>
            <a:r>
              <a:rPr lang="en-US" sz="2400" dirty="0" smtClean="0"/>
              <a:t>resources </a:t>
            </a:r>
            <a:r>
              <a:rPr lang="en-US" sz="2400" dirty="0"/>
              <a:t>devoted to </a:t>
            </a:r>
            <a:r>
              <a:rPr lang="en-US" sz="2400" dirty="0" smtClean="0"/>
              <a:t>confrontation</a:t>
            </a:r>
          </a:p>
          <a:p>
            <a:pPr marL="495300" indent="-495300" eaLnBrk="1" hangingPunct="1">
              <a:lnSpc>
                <a:spcPct val="90000"/>
              </a:lnSpc>
              <a:spcBef>
                <a:spcPct val="0"/>
              </a:spcBef>
            </a:pPr>
            <a:r>
              <a:rPr lang="en-US" sz="2200" dirty="0" smtClean="0"/>
              <a:t>Total war: why </a:t>
            </a:r>
            <a:r>
              <a:rPr lang="en-US" sz="2200" dirty="0"/>
              <a:t>not </a:t>
            </a:r>
            <a:r>
              <a:rPr lang="en-US" sz="2200" dirty="0" smtClean="0"/>
              <a:t>100</a:t>
            </a:r>
            <a:r>
              <a:rPr lang="en-US" sz="2200" dirty="0"/>
              <a:t>% of </a:t>
            </a:r>
            <a:r>
              <a:rPr lang="en-US" sz="2200" dirty="0" smtClean="0"/>
              <a:t>resources against all of R’s activities?</a:t>
            </a:r>
            <a:endParaRPr lang="en-US" sz="2200" dirty="0"/>
          </a:p>
          <a:p>
            <a:pPr marL="895350" lvl="1" indent="-495300" eaLnBrk="1" hangingPunct="1">
              <a:lnSpc>
                <a:spcPct val="90000"/>
              </a:lnSpc>
              <a:spcBef>
                <a:spcPct val="0"/>
              </a:spcBef>
              <a:buFont typeface="+mj-lt"/>
              <a:buAutoNum type="arabicPeriod"/>
            </a:pPr>
            <a:r>
              <a:rPr lang="en-US" sz="2000" dirty="0" smtClean="0"/>
              <a:t>Uncertainty: F can’t be sure about </a:t>
            </a:r>
            <a:r>
              <a:rPr lang="en-US" sz="2000" dirty="0"/>
              <a:t>C</a:t>
            </a:r>
            <a:r>
              <a:rPr lang="en-US" sz="2000" baseline="-25000" dirty="0"/>
              <a:t>R</a:t>
            </a:r>
            <a:r>
              <a:rPr lang="en-US" sz="2000" dirty="0"/>
              <a:t>, G</a:t>
            </a:r>
            <a:r>
              <a:rPr lang="en-US" sz="2000" baseline="-25000" dirty="0"/>
              <a:t>P</a:t>
            </a:r>
            <a:r>
              <a:rPr lang="en-US" sz="2000" dirty="0"/>
              <a:t> </a:t>
            </a:r>
            <a:r>
              <a:rPr lang="en-US" sz="2000" dirty="0" smtClean="0"/>
              <a:t>&amp; G</a:t>
            </a:r>
            <a:r>
              <a:rPr lang="en-US" sz="2000" baseline="-25000" dirty="0" smtClean="0"/>
              <a:t>R</a:t>
            </a:r>
            <a:r>
              <a:rPr lang="en-US" sz="2000" dirty="0" smtClean="0"/>
              <a:t> (affecting success) or about </a:t>
            </a:r>
            <a:r>
              <a:rPr lang="en-US" sz="2000" dirty="0"/>
              <a:t>C</a:t>
            </a:r>
            <a:r>
              <a:rPr lang="en-US" sz="2000" baseline="-25000" dirty="0"/>
              <a:t>F</a:t>
            </a:r>
            <a:r>
              <a:rPr lang="en-US" sz="2000" dirty="0" smtClean="0"/>
              <a:t> , G</a:t>
            </a:r>
            <a:r>
              <a:rPr lang="en-US" sz="2000" baseline="-25000" dirty="0" smtClean="0"/>
              <a:t>F </a:t>
            </a:r>
            <a:r>
              <a:rPr lang="en-US" sz="2000" dirty="0" smtClean="0"/>
              <a:t>(affecting the value to F from success)</a:t>
            </a:r>
          </a:p>
          <a:p>
            <a:pPr marL="895350" lvl="1" indent="-495300" eaLnBrk="1" hangingPunct="1">
              <a:lnSpc>
                <a:spcPct val="90000"/>
              </a:lnSpc>
              <a:spcBef>
                <a:spcPct val="0"/>
              </a:spcBef>
              <a:buFont typeface="+mj-lt"/>
              <a:buAutoNum type="arabicPeriod"/>
            </a:pPr>
            <a:r>
              <a:rPr lang="en-US" sz="2000" dirty="0" smtClean="0"/>
              <a:t>Escalation: R </a:t>
            </a:r>
            <a:r>
              <a:rPr lang="en-US" sz="2000" dirty="0"/>
              <a:t>could respond with a counter-attack on </a:t>
            </a:r>
            <a:r>
              <a:rPr lang="en-US" sz="2000" dirty="0" smtClean="0"/>
              <a:t>F, or </a:t>
            </a:r>
            <a:r>
              <a:rPr lang="en-US" sz="2000" dirty="0"/>
              <a:t>R</a:t>
            </a:r>
            <a:r>
              <a:rPr lang="en-US" sz="2000" baseline="-25000" dirty="0"/>
              <a:t>2</a:t>
            </a:r>
            <a:r>
              <a:rPr lang="en-US" sz="2000" dirty="0" smtClean="0"/>
              <a:t> </a:t>
            </a:r>
            <a:r>
              <a:rPr lang="en-US" sz="2000" dirty="0"/>
              <a:t>could attack </a:t>
            </a:r>
            <a:r>
              <a:rPr lang="en-US" sz="2000" dirty="0" smtClean="0"/>
              <a:t>F (to exploit </a:t>
            </a:r>
            <a:r>
              <a:rPr lang="en-US" sz="2000" dirty="0"/>
              <a:t>F’s commitment </a:t>
            </a:r>
            <a:r>
              <a:rPr lang="en-US" sz="2000" dirty="0" smtClean="0"/>
              <a:t>or to contain F)</a:t>
            </a:r>
            <a:endParaRPr lang="en-US" sz="2000" dirty="0"/>
          </a:p>
          <a:p>
            <a:pPr marL="495300" indent="-495300" eaLnBrk="1" hangingPunct="1">
              <a:lnSpc>
                <a:spcPct val="90000"/>
              </a:lnSpc>
              <a:spcBef>
                <a:spcPct val="0"/>
              </a:spcBef>
            </a:pPr>
            <a:r>
              <a:rPr lang="en-US" sz="2400" dirty="0" smtClean="0"/>
              <a:t>Optimal scope (</a:t>
            </a:r>
            <a:r>
              <a:rPr lang="en-US" sz="2400" b="1" dirty="0" smtClean="0"/>
              <a:t>economy of effort</a:t>
            </a:r>
            <a:r>
              <a:rPr lang="en-US" sz="2400" dirty="0" smtClean="0"/>
              <a:t>) involves a 3-way tradeoff </a:t>
            </a:r>
            <a:r>
              <a:rPr lang="en-US" sz="2400" dirty="0"/>
              <a:t>between C</a:t>
            </a:r>
            <a:r>
              <a:rPr lang="en-US" sz="2400" baseline="-25000" dirty="0"/>
              <a:t>R</a:t>
            </a:r>
            <a:r>
              <a:rPr lang="en-US" sz="2400" dirty="0"/>
              <a:t>, G</a:t>
            </a:r>
            <a:r>
              <a:rPr lang="en-US" sz="2400" baseline="-25000" dirty="0"/>
              <a:t>P</a:t>
            </a:r>
            <a:r>
              <a:rPr lang="en-US" sz="2400" dirty="0" smtClean="0"/>
              <a:t> &amp; flexibility</a:t>
            </a:r>
          </a:p>
          <a:p>
            <a:pPr marL="895350" lvl="1" indent="-495300" eaLnBrk="1" hangingPunct="1">
              <a:lnSpc>
                <a:spcPct val="90000"/>
              </a:lnSpc>
              <a:spcBef>
                <a:spcPct val="0"/>
              </a:spcBef>
            </a:pPr>
            <a:r>
              <a:rPr lang="en-US" sz="2000" dirty="0" smtClean="0"/>
              <a:t>To maximize C</a:t>
            </a:r>
            <a:r>
              <a:rPr lang="en-US" sz="2000" baseline="-25000" dirty="0" smtClean="0"/>
              <a:t>R</a:t>
            </a:r>
            <a:r>
              <a:rPr lang="en-US" sz="2000" dirty="0" smtClean="0"/>
              <a:t> target more of R’s activities</a:t>
            </a:r>
          </a:p>
          <a:p>
            <a:pPr marL="895350" lvl="1" indent="-495300" eaLnBrk="1" hangingPunct="1">
              <a:lnSpc>
                <a:spcPct val="90000"/>
              </a:lnSpc>
              <a:spcBef>
                <a:spcPct val="0"/>
              </a:spcBef>
            </a:pPr>
            <a:r>
              <a:rPr lang="en-US" sz="2000" dirty="0" smtClean="0"/>
              <a:t>To maximize G</a:t>
            </a:r>
            <a:r>
              <a:rPr lang="en-US" sz="2000" baseline="-25000" dirty="0" smtClean="0"/>
              <a:t>P</a:t>
            </a:r>
            <a:r>
              <a:rPr lang="en-US" sz="2000" dirty="0" smtClean="0"/>
              <a:t> concentrate more resources on fewer targets </a:t>
            </a:r>
            <a:r>
              <a:rPr lang="en-US" sz="1300" dirty="0" smtClean="0"/>
              <a:t>(</a:t>
            </a:r>
            <a:r>
              <a:rPr lang="en-US" sz="1300" b="1" dirty="0" smtClean="0"/>
              <a:t>concentration of force</a:t>
            </a:r>
            <a:r>
              <a:rPr lang="en-US" sz="1300" dirty="0" smtClean="0"/>
              <a:t>)</a:t>
            </a:r>
          </a:p>
          <a:p>
            <a:pPr marL="895350" lvl="1" indent="-495300" eaLnBrk="1" hangingPunct="1">
              <a:lnSpc>
                <a:spcPct val="90000"/>
              </a:lnSpc>
              <a:spcBef>
                <a:spcPct val="0"/>
              </a:spcBef>
            </a:pPr>
            <a:r>
              <a:rPr lang="en-US" sz="2000" dirty="0" smtClean="0"/>
              <a:t>To maximize </a:t>
            </a:r>
            <a:r>
              <a:rPr lang="en-US" sz="2000" b="1" dirty="0" smtClean="0"/>
              <a:t>flexibility</a:t>
            </a:r>
            <a:r>
              <a:rPr lang="en-US" sz="2000" dirty="0" smtClean="0"/>
              <a:t> </a:t>
            </a:r>
            <a:r>
              <a:rPr lang="en-US" sz="2000" dirty="0"/>
              <a:t>maintain a reserve of </a:t>
            </a:r>
            <a:r>
              <a:rPr lang="en-US" sz="2000" dirty="0" smtClean="0"/>
              <a:t>resources </a:t>
            </a:r>
            <a:r>
              <a:rPr lang="en-US" sz="2000" dirty="0"/>
              <a:t>that </a:t>
            </a:r>
            <a:r>
              <a:rPr lang="en-US" sz="2000" dirty="0" smtClean="0"/>
              <a:t>aren’t </a:t>
            </a:r>
            <a:r>
              <a:rPr lang="en-US" sz="2000" dirty="0"/>
              <a:t>committed to </a:t>
            </a:r>
            <a:r>
              <a:rPr lang="en-US" sz="2000" dirty="0" smtClean="0"/>
              <a:t>confrontation.  Flexibility allows F to:</a:t>
            </a:r>
            <a:endParaRPr lang="en-US" sz="2000" dirty="0"/>
          </a:p>
          <a:p>
            <a:pPr marL="1295400" lvl="2" indent="-495300" eaLnBrk="1" hangingPunct="1">
              <a:lnSpc>
                <a:spcPct val="90000"/>
              </a:lnSpc>
              <a:spcBef>
                <a:spcPct val="0"/>
              </a:spcBef>
            </a:pPr>
            <a:r>
              <a:rPr lang="en-US" sz="1900" dirty="0" smtClean="0"/>
              <a:t>adjust </a:t>
            </a:r>
            <a:r>
              <a:rPr lang="en-US" sz="1900" dirty="0"/>
              <a:t>plans that fail or become too </a:t>
            </a:r>
            <a:r>
              <a:rPr lang="en-US" sz="1900" dirty="0" smtClean="0"/>
              <a:t>costly</a:t>
            </a:r>
          </a:p>
          <a:p>
            <a:pPr marL="1295400" lvl="2" indent="-495300" eaLnBrk="1" hangingPunct="1">
              <a:lnSpc>
                <a:spcPct val="90000"/>
              </a:lnSpc>
              <a:spcBef>
                <a:spcPct val="0"/>
              </a:spcBef>
            </a:pPr>
            <a:r>
              <a:rPr lang="en-US" sz="1900" dirty="0" smtClean="0"/>
              <a:t>deter </a:t>
            </a:r>
            <a:r>
              <a:rPr lang="en-US" sz="1900" dirty="0"/>
              <a:t>R/other rivals from </a:t>
            </a:r>
            <a:r>
              <a:rPr lang="en-US" sz="1900" dirty="0" smtClean="0"/>
              <a:t>escalating (since </a:t>
            </a:r>
            <a:r>
              <a:rPr lang="en-US" sz="1900" dirty="0"/>
              <a:t>F can </a:t>
            </a:r>
            <a:r>
              <a:rPr lang="en-US" sz="1900" dirty="0" smtClean="0"/>
              <a:t>retaliate)</a:t>
            </a:r>
          </a:p>
          <a:p>
            <a:pPr marL="1295400" lvl="2" indent="-495300" eaLnBrk="1" hangingPunct="1">
              <a:lnSpc>
                <a:spcPct val="90000"/>
              </a:lnSpc>
              <a:spcBef>
                <a:spcPct val="0"/>
              </a:spcBef>
            </a:pPr>
            <a:r>
              <a:rPr lang="en-US" sz="1900" dirty="0" smtClean="0"/>
              <a:t>protect F’s activities from R/R</a:t>
            </a:r>
            <a:r>
              <a:rPr lang="en-US" sz="1900" baseline="-25000" dirty="0" smtClean="0"/>
              <a:t>2</a:t>
            </a:r>
            <a:r>
              <a:rPr lang="en-US" sz="1900" dirty="0" smtClean="0"/>
              <a:t> (</a:t>
            </a:r>
            <a:r>
              <a:rPr lang="en-US" sz="1900" b="1" dirty="0" smtClean="0"/>
              <a:t>security</a:t>
            </a:r>
            <a:r>
              <a:rPr lang="en-US" sz="1900" dirty="0" smtClean="0"/>
              <a:t>) </a:t>
            </a:r>
          </a:p>
        </p:txBody>
      </p:sp>
      <p:sp>
        <p:nvSpPr>
          <p:cNvPr id="6" name="Slide Number Placeholder 5"/>
          <p:cNvSpPr>
            <a:spLocks noGrp="1"/>
          </p:cNvSpPr>
          <p:nvPr>
            <p:ph type="sldNum" sz="quarter" idx="11"/>
          </p:nvPr>
        </p:nvSpPr>
        <p:spPr/>
        <p:txBody>
          <a:bodyPr/>
          <a:lstStyle/>
          <a:p>
            <a:pPr>
              <a:defRPr/>
            </a:pPr>
            <a:fld id="{01165F50-0B8E-4D01-8FA0-087295A48E2F}" type="slidenum">
              <a:rPr lang="en-US" altLang="en-US" smtClean="0"/>
              <a:pPr>
                <a:defRPr/>
              </a:pPr>
              <a:t>60</a:t>
            </a:fld>
            <a:endParaRPr lang="en-US" altLang="en-US"/>
          </a:p>
        </p:txBody>
      </p:sp>
      <p:sp>
        <p:nvSpPr>
          <p:cNvPr id="7" name="Footer Placeholder 6"/>
          <p:cNvSpPr>
            <a:spLocks noGrp="1"/>
          </p:cNvSpPr>
          <p:nvPr>
            <p:ph type="ftr" sz="quarter" idx="10"/>
          </p:nvPr>
        </p:nvSpPr>
        <p:spPr/>
        <p:txBody>
          <a:bodyPr/>
          <a:lstStyle/>
          <a:p>
            <a:pPr>
              <a:defRPr/>
            </a:pPr>
            <a:r>
              <a:rPr lang="en-US" altLang="en-US"/>
              <a:t>© Amitai Aviram.  All rights reserved.</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descr="http://bonfirehealth.com/wp-content/uploads/2011/09/integration.jpg">
            <a:hlinkClick r:id="rId2"/>
          </p:cNvPr>
          <p:cNvPicPr>
            <a:picLocks noChangeAspect="1" noChangeArrowheads="1"/>
          </p:cNvPicPr>
          <p:nvPr/>
        </p:nvPicPr>
        <p:blipFill>
          <a:blip r:embed="rId3" cstate="print"/>
          <a:srcRect/>
          <a:stretch>
            <a:fillRect/>
          </a:stretch>
        </p:blipFill>
        <p:spPr bwMode="auto">
          <a:xfrm>
            <a:off x="6967538" y="1447800"/>
            <a:ext cx="2176462" cy="1905000"/>
          </a:xfrm>
          <a:prstGeom prst="rect">
            <a:avLst/>
          </a:prstGeom>
          <a:noFill/>
          <a:ln w="9525">
            <a:noFill/>
            <a:miter lim="800000"/>
            <a:headEnd/>
            <a:tailEnd/>
          </a:ln>
        </p:spPr>
      </p:pic>
      <p:sp>
        <p:nvSpPr>
          <p:cNvPr id="66564" name="Rectangle 3"/>
          <p:cNvSpPr>
            <a:spLocks noGrp="1" noChangeArrowheads="1"/>
          </p:cNvSpPr>
          <p:nvPr>
            <p:ph type="body" idx="1"/>
          </p:nvPr>
        </p:nvSpPr>
        <p:spPr>
          <a:xfrm>
            <a:off x="0" y="1447800"/>
            <a:ext cx="9144000" cy="5181600"/>
          </a:xfrm>
        </p:spPr>
        <p:txBody>
          <a:bodyPr/>
          <a:lstStyle/>
          <a:p>
            <a:pPr marL="514350" indent="-514350" eaLnBrk="1" hangingPunct="1">
              <a:spcBef>
                <a:spcPct val="0"/>
              </a:spcBef>
              <a:buFont typeface="+mj-lt"/>
              <a:buAutoNum type="alphaLcParenR"/>
            </a:pPr>
            <a:r>
              <a:rPr lang="en-US" altLang="en-US" sz="2800" dirty="0" smtClean="0"/>
              <a:t>Strategic traits</a:t>
            </a:r>
          </a:p>
          <a:p>
            <a:pPr marL="514350" indent="-514350" eaLnBrk="1" hangingPunct="1">
              <a:spcBef>
                <a:spcPct val="0"/>
              </a:spcBef>
              <a:buFont typeface="Calibri" pitchFamily="34" charset="0"/>
              <a:buAutoNum type="alphaLcParenR"/>
            </a:pPr>
            <a:r>
              <a:rPr lang="en-US" altLang="en-US" sz="2800" dirty="0" smtClean="0"/>
              <a:t>Differentiation</a:t>
            </a:r>
          </a:p>
          <a:p>
            <a:pPr marL="514350" indent="-514350" eaLnBrk="1" hangingPunct="1">
              <a:spcBef>
                <a:spcPct val="0"/>
              </a:spcBef>
              <a:buFont typeface="Calibri" pitchFamily="34" charset="0"/>
              <a:buAutoNum type="alphaLcParenR"/>
            </a:pPr>
            <a:r>
              <a:rPr lang="en-US" altLang="en-US" sz="2800" dirty="0" smtClean="0"/>
              <a:t>Coordination</a:t>
            </a:r>
          </a:p>
          <a:p>
            <a:pPr marL="514350" indent="-514350" eaLnBrk="1" hangingPunct="1">
              <a:spcBef>
                <a:spcPct val="0"/>
              </a:spcBef>
              <a:buFont typeface="Calibri" pitchFamily="34" charset="0"/>
              <a:buAutoNum type="alphaLcParenR"/>
            </a:pPr>
            <a:r>
              <a:rPr lang="en-US" altLang="en-US" sz="2800" dirty="0" smtClean="0"/>
              <a:t>Confrontation</a:t>
            </a:r>
          </a:p>
          <a:p>
            <a:pPr marL="514350" indent="-514350" eaLnBrk="1" hangingPunct="1">
              <a:spcBef>
                <a:spcPct val="0"/>
              </a:spcBef>
              <a:buFont typeface="Calibri" pitchFamily="34" charset="0"/>
              <a:buAutoNum type="alphaLcParenR"/>
            </a:pPr>
            <a:r>
              <a:rPr lang="en-US" altLang="en-US" sz="2800" dirty="0" smtClean="0">
                <a:solidFill>
                  <a:srgbClr val="0070C0"/>
                </a:solidFill>
              </a:rPr>
              <a:t>Review (integrating the course’s components)</a:t>
            </a:r>
          </a:p>
        </p:txBody>
      </p:sp>
      <p:sp>
        <p:nvSpPr>
          <p:cNvPr id="2" name="Footer Placeholder 1"/>
          <p:cNvSpPr>
            <a:spLocks noGrp="1"/>
          </p:cNvSpPr>
          <p:nvPr>
            <p:ph type="ftr" sz="quarter" idx="10"/>
          </p:nvPr>
        </p:nvSpPr>
        <p:spPr/>
        <p:txBody>
          <a:bodyPr/>
          <a:lstStyle/>
          <a:p>
            <a:pPr>
              <a:defRPr/>
            </a:pPr>
            <a:r>
              <a:rPr lang="en-US"/>
              <a:t>© Amitai Aviram.  All rights reserved.</a:t>
            </a:r>
            <a:endParaRPr lang="en-US" dirty="0"/>
          </a:p>
        </p:txBody>
      </p:sp>
      <p:sp>
        <p:nvSpPr>
          <p:cNvPr id="3" name="Slide Number Placeholder 2"/>
          <p:cNvSpPr>
            <a:spLocks noGrp="1"/>
          </p:cNvSpPr>
          <p:nvPr>
            <p:ph type="sldNum" sz="quarter" idx="11"/>
          </p:nvPr>
        </p:nvSpPr>
        <p:spPr/>
        <p:txBody>
          <a:bodyPr/>
          <a:lstStyle/>
          <a:p>
            <a:pPr>
              <a:defRPr/>
            </a:pPr>
            <a:fld id="{C74F3729-CE2E-4A37-98E6-45AE3A5E26C4}" type="slidenum">
              <a:rPr lang="en-US"/>
              <a:pPr>
                <a:defRPr/>
              </a:pPr>
              <a:t>61</a:t>
            </a:fld>
            <a:endParaRPr lang="en-US" dirty="0"/>
          </a:p>
        </p:txBody>
      </p:sp>
      <p:sp>
        <p:nvSpPr>
          <p:cNvPr id="8" name="Rectangle 2"/>
          <p:cNvSpPr>
            <a:spLocks noGrp="1" noChangeArrowheads="1"/>
          </p:cNvSpPr>
          <p:nvPr>
            <p:ph type="title"/>
          </p:nvPr>
        </p:nvSpPr>
        <p:spPr>
          <a:xfrm>
            <a:off x="0" y="0"/>
            <a:ext cx="9144000" cy="1295400"/>
          </a:xfrm>
        </p:spPr>
        <p:txBody>
          <a:bodyPr/>
          <a:lstStyle/>
          <a:p>
            <a:pPr eaLnBrk="1" hangingPunct="1"/>
            <a:r>
              <a:rPr lang="en-US" altLang="en-US" dirty="0" smtClean="0"/>
              <a:t>The individual firm (strategic actions)</a:t>
            </a:r>
            <a:br>
              <a:rPr lang="en-US" altLang="en-US" dirty="0" smtClean="0"/>
            </a:br>
            <a:r>
              <a:rPr lang="en-US" altLang="en-US" sz="3500" dirty="0" smtClean="0"/>
              <a:t>Overview of Chapter 3</a:t>
            </a:r>
            <a:endParaRPr lang="en-US" altLang="en-US" dirty="0" smtClean="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0" y="0"/>
            <a:ext cx="9144000" cy="1295400"/>
          </a:xfrm>
        </p:spPr>
        <p:txBody>
          <a:bodyPr/>
          <a:lstStyle/>
          <a:p>
            <a:pPr eaLnBrk="1" hangingPunct="1"/>
            <a:r>
              <a:rPr lang="en-US" smtClean="0"/>
              <a:t>Integrating course components</a:t>
            </a:r>
            <a:br>
              <a:rPr lang="en-US" smtClean="0"/>
            </a:br>
            <a:r>
              <a:rPr lang="en-US" sz="3500" smtClean="0"/>
              <a:t>The analytical framework</a:t>
            </a:r>
          </a:p>
        </p:txBody>
      </p:sp>
      <p:sp>
        <p:nvSpPr>
          <p:cNvPr id="67587" name="Rectangle 3"/>
          <p:cNvSpPr>
            <a:spLocks noGrp="1" noChangeArrowheads="1"/>
          </p:cNvSpPr>
          <p:nvPr>
            <p:ph type="body" sz="half" idx="1"/>
          </p:nvPr>
        </p:nvSpPr>
        <p:spPr>
          <a:xfrm>
            <a:off x="0" y="1447800"/>
            <a:ext cx="9144000" cy="5181600"/>
          </a:xfrm>
        </p:spPr>
        <p:txBody>
          <a:bodyPr/>
          <a:lstStyle/>
          <a:p>
            <a:pPr eaLnBrk="1" hangingPunct="1">
              <a:spcBef>
                <a:spcPct val="0"/>
              </a:spcBef>
            </a:pPr>
            <a:r>
              <a:rPr lang="en-US" sz="2400" dirty="0" smtClean="0"/>
              <a:t>Strategy: creating a fit between the strategic environment and the firm’s strategic traits</a:t>
            </a:r>
          </a:p>
          <a:p>
            <a:pPr lvl="1" eaLnBrk="1" hangingPunct="1">
              <a:spcBef>
                <a:spcPct val="0"/>
              </a:spcBef>
            </a:pPr>
            <a:r>
              <a:rPr lang="en-US" sz="2000" dirty="0" smtClean="0"/>
              <a:t>Environment determines how much value is captured by market participants (firm &amp; rivals), at expense of customers &amp; suppliers</a:t>
            </a:r>
          </a:p>
          <a:p>
            <a:pPr lvl="1" eaLnBrk="1" hangingPunct="1">
              <a:spcBef>
                <a:spcPct val="0"/>
              </a:spcBef>
            </a:pPr>
            <a:endParaRPr lang="en-US" sz="2000" dirty="0" smtClean="0"/>
          </a:p>
          <a:p>
            <a:pPr lvl="1" eaLnBrk="1" hangingPunct="1">
              <a:spcBef>
                <a:spcPct val="0"/>
              </a:spcBef>
            </a:pPr>
            <a:endParaRPr lang="en-US" sz="2000" dirty="0" smtClean="0"/>
          </a:p>
          <a:p>
            <a:pPr lvl="1" eaLnBrk="1" hangingPunct="1">
              <a:spcBef>
                <a:spcPct val="0"/>
              </a:spcBef>
            </a:pPr>
            <a:endParaRPr lang="en-US" sz="1800" dirty="0" smtClean="0"/>
          </a:p>
          <a:p>
            <a:pPr lvl="1" eaLnBrk="1" hangingPunct="1">
              <a:spcBef>
                <a:spcPct val="0"/>
              </a:spcBef>
            </a:pPr>
            <a:endParaRPr lang="en-US" sz="1800" dirty="0" smtClean="0"/>
          </a:p>
          <a:p>
            <a:pPr lvl="1" eaLnBrk="1" hangingPunct="1">
              <a:spcBef>
                <a:spcPct val="0"/>
              </a:spcBef>
            </a:pPr>
            <a:r>
              <a:rPr lang="en-US" sz="2000" dirty="0" smtClean="0"/>
              <a:t>Strategic actions apply a firm’s strategic competences to capture a larger part of the market’s portion of VP, at expense of rivals</a:t>
            </a:r>
          </a:p>
        </p:txBody>
      </p:sp>
      <p:sp>
        <p:nvSpPr>
          <p:cNvPr id="10" name="Slide Number Placeholder 9"/>
          <p:cNvSpPr>
            <a:spLocks noGrp="1"/>
          </p:cNvSpPr>
          <p:nvPr>
            <p:ph type="sldNum" sz="quarter" idx="11"/>
          </p:nvPr>
        </p:nvSpPr>
        <p:spPr/>
        <p:txBody>
          <a:bodyPr/>
          <a:lstStyle/>
          <a:p>
            <a:pPr>
              <a:defRPr/>
            </a:pPr>
            <a:fld id="{81F5A850-2D81-4C32-A314-FAFCC8A6FF66}" type="slidenum">
              <a:rPr lang="en-US" altLang="en-US" smtClean="0"/>
              <a:pPr>
                <a:defRPr/>
              </a:pPr>
              <a:t>62</a:t>
            </a:fld>
            <a:endParaRPr lang="en-US" altLang="en-US"/>
          </a:p>
        </p:txBody>
      </p:sp>
      <p:sp>
        <p:nvSpPr>
          <p:cNvPr id="11" name="Footer Placeholder 10"/>
          <p:cNvSpPr>
            <a:spLocks noGrp="1"/>
          </p:cNvSpPr>
          <p:nvPr>
            <p:ph type="ftr" sz="quarter" idx="10"/>
          </p:nvPr>
        </p:nvSpPr>
        <p:spPr/>
        <p:txBody>
          <a:bodyPr/>
          <a:lstStyle/>
          <a:p>
            <a:pPr>
              <a:defRPr/>
            </a:pPr>
            <a:r>
              <a:rPr lang="en-US" altLang="en-US"/>
              <a:t>© Amitai Aviram.  All rights reserved.</a:t>
            </a:r>
          </a:p>
        </p:txBody>
      </p:sp>
      <p:graphicFrame>
        <p:nvGraphicFramePr>
          <p:cNvPr id="13" name="Group 3"/>
          <p:cNvGraphicFramePr>
            <a:graphicFrameLocks noGrp="1"/>
          </p:cNvGraphicFramePr>
          <p:nvPr>
            <p:ph sz="half" idx="2"/>
          </p:nvPr>
        </p:nvGraphicFramePr>
        <p:xfrm>
          <a:off x="107951" y="2971800"/>
          <a:ext cx="8883650" cy="984744"/>
        </p:xfrm>
        <a:graphic>
          <a:graphicData uri="http://schemas.openxmlformats.org/drawingml/2006/table">
            <a:tbl>
              <a:tblPr/>
              <a:tblGrid>
                <a:gridCol w="3016249"/>
                <a:gridCol w="1828800"/>
                <a:gridCol w="1219200"/>
                <a:gridCol w="1295400"/>
                <a:gridCol w="1524001"/>
              </a:tblGrid>
              <a:tr h="205671">
                <a:tc rowSpan="2">
                  <a:txBody>
                    <a:bodyPr/>
                    <a:lstStyle/>
                    <a:p>
                      <a:pPr marL="0" marR="0" lvl="0" indent="0" algn="ctr" defTabSz="914400" rtl="0" eaLnBrk="1" fontAlgn="base" latinLnBrk="0" hangingPunct="1">
                        <a:lnSpc>
                          <a:spcPct val="90000"/>
                        </a:lnSpc>
                        <a:spcBef>
                          <a:spcPts val="0"/>
                        </a:spcBef>
                        <a:spcAft>
                          <a:spcPct val="0"/>
                        </a:spcAft>
                        <a:buClr>
                          <a:schemeClr val="tx2"/>
                        </a:buClr>
                        <a:buSzPct val="70000"/>
                        <a:buFont typeface="Wingdings" pitchFamily="2" charset="2"/>
                        <a:buNone/>
                        <a:tabLst/>
                      </a:pP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Value pool</a:t>
                      </a:r>
                    </a:p>
                  </a:txBody>
                  <a:tcPr marL="91447" marR="91447" marT="45760" marB="457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4">
                  <a:txBody>
                    <a:bodyPr/>
                    <a:lstStyle/>
                    <a:p>
                      <a:pPr marL="0" marR="0" lvl="0" indent="0" algn="ctr" defTabSz="914400" rtl="0" eaLnBrk="1" fontAlgn="base" latinLnBrk="0" hangingPunct="1">
                        <a:lnSpc>
                          <a:spcPct val="90000"/>
                        </a:lnSpc>
                        <a:spcBef>
                          <a:spcPts val="0"/>
                        </a:spcBef>
                        <a:spcAft>
                          <a:spcPct val="0"/>
                        </a:spcAft>
                        <a:buClr>
                          <a:schemeClr val="tx2"/>
                        </a:buClr>
                        <a:buSzPct val="70000"/>
                        <a:buFont typeface="Wingdings" pitchFamily="2" charset="2"/>
                        <a:buNone/>
                        <a:tabLst/>
                        <a:defRPr/>
                      </a:pP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The strategic environment (competition)</a:t>
                      </a:r>
                    </a:p>
                  </a:txBody>
                  <a:tcPr marL="91447" marR="91447" marT="45760" marB="457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r>
              <a:tr h="203818">
                <a:tc v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ts val="0"/>
                        </a:spcBef>
                        <a:spcAft>
                          <a:spcPct val="0"/>
                        </a:spcAft>
                        <a:buClr>
                          <a:schemeClr val="tx2"/>
                        </a:buClr>
                        <a:buSzPct val="70000"/>
                        <a:buFont typeface="Wingdings" pitchFamily="2" charset="2"/>
                        <a:buNone/>
                        <a:tabLst/>
                      </a:pP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Substitution</a:t>
                      </a:r>
                    </a:p>
                  </a:txBody>
                  <a:tcPr marL="91447" marR="91447" marT="45760" marB="457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ts val="0"/>
                        </a:spcBef>
                        <a:spcAft>
                          <a:spcPct val="0"/>
                        </a:spcAft>
                        <a:buClr>
                          <a:schemeClr val="tx2"/>
                        </a:buClr>
                        <a:buSzPct val="70000"/>
                        <a:buFont typeface="Wingdings" pitchFamily="2" charset="2"/>
                        <a:buNone/>
                        <a:tabLst/>
                        <a:defRPr/>
                      </a:pP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Entry</a:t>
                      </a:r>
                    </a:p>
                  </a:txBody>
                  <a:tcPr marL="91447" marR="91447" marT="45760" marB="457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ts val="0"/>
                        </a:spcBef>
                        <a:spcAft>
                          <a:spcPct val="0"/>
                        </a:spcAft>
                        <a:buClr>
                          <a:schemeClr val="tx2"/>
                        </a:buClr>
                        <a:buSzPct val="70000"/>
                        <a:buFont typeface="Wingdings" pitchFamily="2" charset="2"/>
                        <a:buNone/>
                        <a:tabLst/>
                        <a:defRPr/>
                      </a:pP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Rivalry</a:t>
                      </a:r>
                    </a:p>
                  </a:txBody>
                  <a:tcPr marL="91447" marR="91447" marT="45760" marB="457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defRPr/>
                      </a:pP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Supply chain</a:t>
                      </a:r>
                    </a:p>
                  </a:txBody>
                  <a:tcPr marL="91447" marR="91447" marT="45760" marB="457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8999">
                <a:tc>
                  <a:txBody>
                    <a:bodyPr/>
                    <a:lstStyle/>
                    <a:p>
                      <a:pPr marL="0" marR="0" lvl="0" indent="0" algn="l" defTabSz="914400" rtl="0" eaLnBrk="1" fontAlgn="base" latinLnBrk="0" hangingPunct="1">
                        <a:lnSpc>
                          <a:spcPct val="90000"/>
                        </a:lnSpc>
                        <a:spcBef>
                          <a:spcPts val="0"/>
                        </a:spcBef>
                        <a:spcAft>
                          <a:spcPct val="0"/>
                        </a:spcAft>
                        <a:buClr>
                          <a:schemeClr val="tx2"/>
                        </a:buClr>
                        <a:buSzPct val="70000"/>
                        <a:buFont typeface="Wingdings" pitchFamily="2" charset="2"/>
                        <a:buNone/>
                        <a:tabLst/>
                      </a:pP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Total value created by biz activity</a:t>
                      </a:r>
                    </a:p>
                  </a:txBody>
                  <a:tcPr marL="91447" marR="91447" marT="45760" marB="457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4">
                  <a:txBody>
                    <a:bodyPr/>
                    <a:lstStyle/>
                    <a:p>
                      <a:pPr marL="0" marR="0" lvl="0" indent="0" algn="l" defTabSz="914400" rtl="0" eaLnBrk="1" fontAlgn="base" latinLnBrk="0" hangingPunct="1">
                        <a:lnSpc>
                          <a:spcPct val="90000"/>
                        </a:lnSpc>
                        <a:spcBef>
                          <a:spcPts val="0"/>
                        </a:spcBef>
                        <a:spcAft>
                          <a:spcPct val="0"/>
                        </a:spcAft>
                        <a:buClr>
                          <a:schemeClr val="tx2"/>
                        </a:buClr>
                        <a:buSzPct val="70000"/>
                        <a:buFont typeface="Wingdings" pitchFamily="2" charset="2"/>
                        <a:buNone/>
                        <a:tabLst/>
                        <a:defRPr/>
                      </a:pP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Allocates the value pool between markets</a:t>
                      </a:r>
                    </a:p>
                  </a:txBody>
                  <a:tcPr marL="91447" marR="91447" marT="45760" marB="457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defRPr/>
                      </a:pPr>
                      <a:endParaRPr kumimoji="0" lang="en-US" sz="8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8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bl>
          </a:graphicData>
        </a:graphic>
      </p:graphicFrame>
      <p:graphicFrame>
        <p:nvGraphicFramePr>
          <p:cNvPr id="14" name="Group 3"/>
          <p:cNvGraphicFramePr>
            <a:graphicFrameLocks/>
          </p:cNvGraphicFramePr>
          <p:nvPr>
            <p:extLst>
              <p:ext uri="{D42A27DB-BD31-4B8C-83A1-F6EECF244321}">
                <p14:modId xmlns:p14="http://schemas.microsoft.com/office/powerpoint/2010/main" val="2656512044"/>
              </p:ext>
            </p:extLst>
          </p:nvPr>
        </p:nvGraphicFramePr>
        <p:xfrm>
          <a:off x="107951" y="4648200"/>
          <a:ext cx="8883649" cy="1434600"/>
        </p:xfrm>
        <a:graphic>
          <a:graphicData uri="http://schemas.openxmlformats.org/drawingml/2006/table">
            <a:tbl>
              <a:tblPr/>
              <a:tblGrid>
                <a:gridCol w="3016249"/>
                <a:gridCol w="1828800"/>
                <a:gridCol w="2105531"/>
                <a:gridCol w="1933069"/>
              </a:tblGrid>
              <a:tr h="338074">
                <a:tc>
                  <a:txBody>
                    <a:bodyPr/>
                    <a:lstStyle/>
                    <a:p>
                      <a:pPr marL="0" marR="0" lvl="0" indent="0" algn="ctr" defTabSz="914400" rtl="0" eaLnBrk="1" fontAlgn="base" latinLnBrk="0" hangingPunct="1">
                        <a:lnSpc>
                          <a:spcPct val="90000"/>
                        </a:lnSpc>
                        <a:spcBef>
                          <a:spcPts val="0"/>
                        </a:spcBef>
                        <a:spcAft>
                          <a:spcPct val="0"/>
                        </a:spcAft>
                        <a:buClr>
                          <a:schemeClr val="tx2"/>
                        </a:buClr>
                        <a:buSzPct val="70000"/>
                        <a:buFont typeface="Wingdings" pitchFamily="2" charset="2"/>
                        <a:buNone/>
                        <a:tabLst/>
                      </a:pP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Strategic traits</a:t>
                      </a:r>
                    </a:p>
                  </a:txBody>
                  <a:tcPr marL="91446" marR="91446" marT="45594" marB="455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ts val="0"/>
                        </a:spcBef>
                        <a:spcAft>
                          <a:spcPct val="0"/>
                        </a:spcAft>
                        <a:buClr>
                          <a:schemeClr val="tx2"/>
                        </a:buClr>
                        <a:buSzPct val="70000"/>
                        <a:buFont typeface="Wingdings" pitchFamily="2" charset="2"/>
                        <a:buNone/>
                        <a:tabLst/>
                        <a:defRPr/>
                      </a:pP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Strategic actions</a:t>
                      </a:r>
                    </a:p>
                  </a:txBody>
                  <a:tcPr marL="91446" marR="91446" marT="45594" marB="455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310642">
                <a:tc>
                  <a:txBody>
                    <a:bodyPr/>
                    <a:lstStyle/>
                    <a:p>
                      <a:pPr marL="0" marR="0" lvl="0" indent="0" algn="l" defTabSz="914400" rtl="0" eaLnBrk="1" fontAlgn="base" latinLnBrk="0" hangingPunct="1">
                        <a:lnSpc>
                          <a:spcPct val="90000"/>
                        </a:lnSpc>
                        <a:spcBef>
                          <a:spcPts val="0"/>
                        </a:spcBef>
                        <a:spcAft>
                          <a:spcPct val="0"/>
                        </a:spcAft>
                        <a:buClr>
                          <a:schemeClr val="tx2"/>
                        </a:buClr>
                        <a:buSzPct val="70000"/>
                        <a:buFont typeface="Wingdings" pitchFamily="2" charset="2"/>
                        <a:buNone/>
                        <a:tabLst/>
                      </a:pP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Strategic competences</a:t>
                      </a:r>
                    </a:p>
                  </a:txBody>
                  <a:tcPr marL="91446" marR="91446" marT="45594" marB="455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ts val="0"/>
                        </a:spcBef>
                        <a:spcAft>
                          <a:spcPct val="0"/>
                        </a:spcAft>
                        <a:buClr>
                          <a:schemeClr val="tx2"/>
                        </a:buClr>
                        <a:buSzPct val="70000"/>
                        <a:buFont typeface="Wingdings" pitchFamily="2" charset="2"/>
                        <a:buNone/>
                        <a:tabLst/>
                      </a:pP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Differentiation</a:t>
                      </a:r>
                    </a:p>
                  </a:txBody>
                  <a:tcPr marL="91446" marR="91446" marT="45594" marB="455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ts val="0"/>
                        </a:spcBef>
                        <a:spcAft>
                          <a:spcPct val="0"/>
                        </a:spcAft>
                        <a:buClr>
                          <a:schemeClr val="tx2"/>
                        </a:buClr>
                        <a:buSzPct val="70000"/>
                        <a:buFont typeface="Wingdings" pitchFamily="2" charset="2"/>
                        <a:buNone/>
                        <a:tabLst/>
                        <a:defRPr/>
                      </a:pP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Coordination</a:t>
                      </a:r>
                    </a:p>
                  </a:txBody>
                  <a:tcPr marL="91446" marR="91446" marT="45594" marB="455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ts val="0"/>
                        </a:spcBef>
                        <a:spcAft>
                          <a:spcPct val="0"/>
                        </a:spcAft>
                        <a:buClr>
                          <a:schemeClr val="tx2"/>
                        </a:buClr>
                        <a:buSzPct val="70000"/>
                        <a:buFont typeface="Wingdings" pitchFamily="2" charset="2"/>
                        <a:buNone/>
                        <a:tabLst/>
                        <a:defRPr/>
                      </a:pP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Confrontation</a:t>
                      </a:r>
                    </a:p>
                  </a:txBody>
                  <a:tcPr marL="91446" marR="91446" marT="45594" marB="455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0642">
                <a:tc>
                  <a:txBody>
                    <a:bodyPr/>
                    <a:lstStyle/>
                    <a:p>
                      <a:pPr marL="0" marR="0" lvl="0" indent="0" algn="l" defTabSz="914400" rtl="0" eaLnBrk="1" fontAlgn="base" latinLnBrk="0" hangingPunct="1">
                        <a:lnSpc>
                          <a:spcPct val="90000"/>
                        </a:lnSpc>
                        <a:spcBef>
                          <a:spcPts val="0"/>
                        </a:spcBef>
                        <a:spcAft>
                          <a:spcPct val="0"/>
                        </a:spcAft>
                        <a:buClr>
                          <a:schemeClr val="tx2"/>
                        </a:buClr>
                        <a:buSzPct val="70000"/>
                        <a:buFont typeface="Wingdings" pitchFamily="2" charset="2"/>
                        <a:buNone/>
                        <a:tabLst/>
                      </a:pP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Strategic rigidities</a:t>
                      </a:r>
                    </a:p>
                  </a:txBody>
                  <a:tcPr marL="91446" marR="91446" marT="45594" marB="455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l" defTabSz="914400" rtl="0" eaLnBrk="1" fontAlgn="base" latinLnBrk="0" hangingPunct="1">
                        <a:lnSpc>
                          <a:spcPct val="90000"/>
                        </a:lnSpc>
                        <a:spcBef>
                          <a:spcPts val="0"/>
                        </a:spcBef>
                        <a:spcAft>
                          <a:spcPct val="0"/>
                        </a:spcAft>
                        <a:buClr>
                          <a:schemeClr val="tx2"/>
                        </a:buClr>
                        <a:buSzPct val="70000"/>
                        <a:buFont typeface="Wingdings" pitchFamily="2" charset="2"/>
                        <a:buNone/>
                        <a:tabLst/>
                        <a:defRPr/>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Does rigidity: (1) prevent firm from exploiting a strategy?</a:t>
                      </a:r>
                      <a:b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b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(2) allow rivals to exploit a strategy?</a:t>
                      </a:r>
                    </a:p>
                  </a:txBody>
                  <a:tcPr marL="91446" marR="91446" marT="45594" marB="455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310642">
                <a:tc>
                  <a:txBody>
                    <a:bodyPr/>
                    <a:lstStyle/>
                    <a:p>
                      <a:pPr marL="0" marR="0" lvl="0" indent="0" algn="l" defTabSz="914400" rtl="0" eaLnBrk="1" fontAlgn="base" latinLnBrk="0" hangingPunct="1">
                        <a:lnSpc>
                          <a:spcPct val="90000"/>
                        </a:lnSpc>
                        <a:spcBef>
                          <a:spcPts val="0"/>
                        </a:spcBef>
                        <a:spcAft>
                          <a:spcPct val="0"/>
                        </a:spcAft>
                        <a:buClr>
                          <a:schemeClr val="tx2"/>
                        </a:buClr>
                        <a:buSzPct val="70000"/>
                        <a:buFont typeface="Wingdings" pitchFamily="2" charset="2"/>
                        <a:buNone/>
                        <a:tabLst/>
                      </a:pP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46" marR="91446" marT="45594" marB="455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ts val="0"/>
                        </a:spcBef>
                        <a:spcAft>
                          <a:spcPct val="0"/>
                        </a:spcAft>
                        <a:buClr>
                          <a:schemeClr val="tx2"/>
                        </a:buClr>
                        <a:buSzPct val="70000"/>
                        <a:buFont typeface="Wingdings" pitchFamily="2" charset="2"/>
                        <a:buNone/>
                        <a:tabLst/>
                        <a:defRPr/>
                      </a:pP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Reform (modifying strategic traits)</a:t>
                      </a:r>
                    </a:p>
                  </a:txBody>
                  <a:tcPr marL="91446" marR="91446" marT="45594" marB="455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r>
            </a:tbl>
          </a:graphicData>
        </a:graphic>
      </p:graphicFrame>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0" y="0"/>
            <a:ext cx="9144000" cy="1295400"/>
          </a:xfrm>
        </p:spPr>
        <p:txBody>
          <a:bodyPr/>
          <a:lstStyle/>
          <a:p>
            <a:pPr eaLnBrk="1" hangingPunct="1"/>
            <a:r>
              <a:rPr lang="en-US" smtClean="0"/>
              <a:t>Integrating course components</a:t>
            </a:r>
            <a:br>
              <a:rPr lang="en-US" smtClean="0"/>
            </a:br>
            <a:r>
              <a:rPr lang="en-US" sz="3500" smtClean="0"/>
              <a:t>The analytical framework</a:t>
            </a:r>
          </a:p>
        </p:txBody>
      </p:sp>
      <p:sp>
        <p:nvSpPr>
          <p:cNvPr id="68611" name="Rectangle 3"/>
          <p:cNvSpPr>
            <a:spLocks noGrp="1" noChangeArrowheads="1"/>
          </p:cNvSpPr>
          <p:nvPr>
            <p:ph type="body" sz="half" idx="1"/>
          </p:nvPr>
        </p:nvSpPr>
        <p:spPr>
          <a:xfrm>
            <a:off x="0" y="1447801"/>
            <a:ext cx="9144000" cy="2362200"/>
          </a:xfrm>
        </p:spPr>
        <p:txBody>
          <a:bodyPr/>
          <a:lstStyle/>
          <a:p>
            <a:pPr eaLnBrk="1" hangingPunct="1">
              <a:spcBef>
                <a:spcPct val="0"/>
              </a:spcBef>
            </a:pPr>
            <a:r>
              <a:rPr lang="en-US" sz="2400" dirty="0" smtClean="0"/>
              <a:t>The market analysis evaluates:</a:t>
            </a:r>
          </a:p>
          <a:p>
            <a:pPr lvl="1" eaLnBrk="1" hangingPunct="1">
              <a:spcBef>
                <a:spcPct val="0"/>
              </a:spcBef>
            </a:pPr>
            <a:r>
              <a:rPr lang="en-US" sz="2000" dirty="0" smtClean="0"/>
              <a:t>The </a:t>
            </a:r>
            <a:r>
              <a:rPr lang="en-US" sz="2000" b="1" dirty="0" smtClean="0">
                <a:solidFill>
                  <a:srgbClr val="00B050"/>
                </a:solidFill>
              </a:rPr>
              <a:t>strategic environment</a:t>
            </a:r>
          </a:p>
          <a:p>
            <a:pPr lvl="1" eaLnBrk="1" hangingPunct="1">
              <a:spcBef>
                <a:spcPct val="0"/>
              </a:spcBef>
            </a:pPr>
            <a:r>
              <a:rPr lang="en-US" sz="2000" b="1" dirty="0" smtClean="0">
                <a:solidFill>
                  <a:srgbClr val="0000FF"/>
                </a:solidFill>
              </a:rPr>
              <a:t>Strategic traits </a:t>
            </a:r>
            <a:r>
              <a:rPr lang="en-US" sz="2000" dirty="0" smtClean="0"/>
              <a:t>(of either the “starting point” firm or all major players)</a:t>
            </a:r>
          </a:p>
          <a:p>
            <a:pPr lvl="1" eaLnBrk="1" hangingPunct="1">
              <a:spcBef>
                <a:spcPct val="0"/>
              </a:spcBef>
            </a:pPr>
            <a:r>
              <a:rPr lang="en-US" sz="2000" b="1" dirty="0" smtClean="0">
                <a:solidFill>
                  <a:srgbClr val="FF0000"/>
                </a:solidFill>
              </a:rPr>
              <a:t>Strategic actions </a:t>
            </a:r>
            <a:r>
              <a:rPr lang="en-US" sz="2000" dirty="0" smtClean="0"/>
              <a:t>that exploit the traits to improve the environment</a:t>
            </a:r>
          </a:p>
          <a:p>
            <a:pPr lvl="2" eaLnBrk="1" hangingPunct="1">
              <a:spcBef>
                <a:spcPct val="0"/>
              </a:spcBef>
            </a:pPr>
            <a:r>
              <a:rPr lang="en-US" sz="1900" dirty="0" smtClean="0"/>
              <a:t>Strategic actions (except modifying strategic traits) must rely on existing strategic competences</a:t>
            </a:r>
          </a:p>
          <a:p>
            <a:pPr lvl="2" eaLnBrk="1" hangingPunct="1">
              <a:spcBef>
                <a:spcPct val="0"/>
              </a:spcBef>
            </a:pPr>
            <a:r>
              <a:rPr lang="en-US" sz="1900" dirty="0" smtClean="0"/>
              <a:t>Strategic actions cannot conflict with existing strategic rigidities</a:t>
            </a:r>
          </a:p>
        </p:txBody>
      </p:sp>
      <p:graphicFrame>
        <p:nvGraphicFramePr>
          <p:cNvPr id="8" name="Group 3"/>
          <p:cNvGraphicFramePr>
            <a:graphicFrameLocks noGrp="1"/>
          </p:cNvGraphicFramePr>
          <p:nvPr>
            <p:ph sz="half" idx="2"/>
            <p:extLst>
              <p:ext uri="{D42A27DB-BD31-4B8C-83A1-F6EECF244321}">
                <p14:modId xmlns:p14="http://schemas.microsoft.com/office/powerpoint/2010/main" val="92304969"/>
              </p:ext>
            </p:extLst>
          </p:nvPr>
        </p:nvGraphicFramePr>
        <p:xfrm>
          <a:off x="107950" y="3810000"/>
          <a:ext cx="8928101" cy="2185566"/>
        </p:xfrm>
        <a:graphic>
          <a:graphicData uri="http://schemas.openxmlformats.org/drawingml/2006/table">
            <a:tbl>
              <a:tblPr/>
              <a:tblGrid>
                <a:gridCol w="1111250"/>
                <a:gridCol w="762000"/>
                <a:gridCol w="1447800"/>
                <a:gridCol w="2133600"/>
                <a:gridCol w="1981200"/>
                <a:gridCol w="1492251"/>
              </a:tblGrid>
              <a:tr h="338380">
                <a:tc rowSpan="2">
                  <a:txBody>
                    <a:bodyPr/>
                    <a:lstStyle/>
                    <a:p>
                      <a:pPr marL="0" marR="0" lvl="0" indent="0" algn="ctr" defTabSz="914400" rtl="0" eaLnBrk="1" fontAlgn="base" latinLnBrk="0" hangingPunct="1">
                        <a:lnSpc>
                          <a:spcPct val="90000"/>
                        </a:lnSpc>
                        <a:spcBef>
                          <a:spcPts val="0"/>
                        </a:spcBef>
                        <a:spcAft>
                          <a:spcPct val="0"/>
                        </a:spcAft>
                        <a:buClr>
                          <a:schemeClr val="tx2"/>
                        </a:buClr>
                        <a:buSzPct val="70000"/>
                        <a:buFont typeface="Wingdings" pitchFamily="2" charset="2"/>
                        <a:buNone/>
                        <a:tabLst/>
                      </a:pP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42" marR="91442"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90000"/>
                        </a:lnSpc>
                        <a:spcBef>
                          <a:spcPts val="0"/>
                        </a:spcBef>
                        <a:spcAft>
                          <a:spcPct val="0"/>
                        </a:spcAft>
                        <a:buClr>
                          <a:schemeClr val="tx2"/>
                        </a:buClr>
                        <a:buSzPct val="70000"/>
                        <a:buFont typeface="Wingdings" pitchFamily="2" charset="2"/>
                        <a:buNone/>
                        <a:tabLst/>
                        <a:defRPr/>
                      </a:pPr>
                      <a:r>
                        <a:rPr kumimoji="0" lang="en-US" sz="1800" b="0" i="0" u="none" strike="noStrike" cap="none" normalizeH="0" baseline="0" dirty="0" smtClean="0">
                          <a:ln>
                            <a:noFill/>
                          </a:ln>
                          <a:solidFill>
                            <a:schemeClr val="tx1"/>
                          </a:solidFill>
                          <a:effectLst/>
                          <a:latin typeface="Times New Roman" pitchFamily="18" charset="0"/>
                          <a:cs typeface="Times New Roman" pitchFamily="18" charset="0"/>
                        </a:rPr>
                        <a:t>Value pool </a:t>
                      </a:r>
                      <a:r>
                        <a:rPr kumimoji="0" lang="en-US" sz="800" b="0" i="0" u="none" strike="noStrike" cap="none" normalizeH="0" baseline="0" dirty="0" smtClean="0">
                          <a:ln>
                            <a:noFill/>
                          </a:ln>
                          <a:solidFill>
                            <a:schemeClr val="tx1"/>
                          </a:solidFill>
                          <a:effectLst/>
                          <a:latin typeface="Times New Roman" pitchFamily="18" charset="0"/>
                          <a:cs typeface="Times New Roman" pitchFamily="18" charset="0"/>
                        </a:rPr>
                        <a:t>[1d]</a:t>
                      </a:r>
                    </a:p>
                  </a:txBody>
                  <a:tcPr marL="91442" marR="91442"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4">
                  <a:txBody>
                    <a:bodyPr/>
                    <a:lstStyle/>
                    <a:p>
                      <a:pPr marL="0" marR="0" lvl="0" indent="0" algn="ctr" defTabSz="914400" rtl="0" eaLnBrk="1" fontAlgn="base" latinLnBrk="0" hangingPunct="1">
                        <a:lnSpc>
                          <a:spcPct val="90000"/>
                        </a:lnSpc>
                        <a:spcBef>
                          <a:spcPts val="0"/>
                        </a:spcBef>
                        <a:spcAft>
                          <a:spcPct val="0"/>
                        </a:spcAft>
                        <a:buClr>
                          <a:schemeClr val="tx2"/>
                        </a:buClr>
                        <a:buSzPct val="70000"/>
                        <a:buFont typeface="Wingdings" pitchFamily="2" charset="2"/>
                        <a:buNone/>
                        <a:tabLst/>
                      </a:pPr>
                      <a:r>
                        <a:rPr kumimoji="0" lang="en-US" sz="1800" b="0" i="0" u="none" strike="noStrike" cap="none" normalizeH="0" baseline="0" dirty="0" smtClean="0">
                          <a:ln>
                            <a:noFill/>
                          </a:ln>
                          <a:solidFill>
                            <a:srgbClr val="00B050"/>
                          </a:solidFill>
                          <a:effectLst/>
                          <a:latin typeface="Times New Roman" pitchFamily="18" charset="0"/>
                          <a:cs typeface="Times New Roman" pitchFamily="18" charset="0"/>
                        </a:rPr>
                        <a:t>The strategic environment (competition)</a:t>
                      </a:r>
                    </a:p>
                  </a:txBody>
                  <a:tcPr marL="91442" marR="91442"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90000"/>
                        </a:lnSpc>
                        <a:spcBef>
                          <a:spcPts val="0"/>
                        </a:spcBef>
                        <a:spcAft>
                          <a:spcPct val="0"/>
                        </a:spcAft>
                        <a:buClr>
                          <a:schemeClr val="tx2"/>
                        </a:buClr>
                        <a:buSzPct val="70000"/>
                        <a:buFont typeface="Wingdings" pitchFamily="2" charset="2"/>
                        <a:buNone/>
                        <a:tabLst/>
                      </a:pPr>
                      <a:endParaRPr kumimoji="0" lang="en-US" sz="18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47" marR="91447"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0941">
                <a:tc v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c>
                  <a:txBody>
                    <a:bodyPr/>
                    <a:lstStyle/>
                    <a:p>
                      <a:pPr marL="0" marR="0" lvl="0" indent="0" algn="ctr" defTabSz="914400" rtl="0" eaLnBrk="1" fontAlgn="base" latinLnBrk="0" hangingPunct="1">
                        <a:lnSpc>
                          <a:spcPct val="90000"/>
                        </a:lnSpc>
                        <a:spcBef>
                          <a:spcPts val="0"/>
                        </a:spcBef>
                        <a:spcAft>
                          <a:spcPct val="0"/>
                        </a:spcAft>
                        <a:buClr>
                          <a:schemeClr val="tx2"/>
                        </a:buClr>
                        <a:buSzPct val="70000"/>
                        <a:buFont typeface="Wingdings" pitchFamily="2" charset="2"/>
                        <a:buNone/>
                        <a:tabLst/>
                        <a:defRPr/>
                      </a:pP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Substitution </a:t>
                      </a:r>
                      <a:r>
                        <a:rPr kumimoji="0" lang="en-US" sz="800" b="0" i="0" u="none" strike="noStrike" cap="none" normalizeH="0" baseline="0" dirty="0" smtClean="0">
                          <a:ln>
                            <a:noFill/>
                          </a:ln>
                          <a:solidFill>
                            <a:schemeClr val="tx1"/>
                          </a:solidFill>
                          <a:effectLst/>
                          <a:latin typeface="Times New Roman" pitchFamily="18" charset="0"/>
                          <a:cs typeface="Times New Roman" pitchFamily="18" charset="0"/>
                        </a:rPr>
                        <a:t>[2c]</a:t>
                      </a:r>
                    </a:p>
                  </a:txBody>
                  <a:tcPr marL="91442" marR="91442"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ts val="0"/>
                        </a:spcBef>
                        <a:spcAft>
                          <a:spcPct val="0"/>
                        </a:spcAft>
                        <a:buClr>
                          <a:schemeClr val="tx2"/>
                        </a:buClr>
                        <a:buSzPct val="70000"/>
                        <a:buFont typeface="Wingdings" pitchFamily="2" charset="2"/>
                        <a:buNone/>
                        <a:tabLst/>
                      </a:pP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Entry </a:t>
                      </a:r>
                      <a:r>
                        <a:rPr kumimoji="0" lang="en-US" sz="800" b="0" i="0" u="none" strike="noStrike" cap="none" normalizeH="0" baseline="0" dirty="0" smtClean="0">
                          <a:ln>
                            <a:noFill/>
                          </a:ln>
                          <a:solidFill>
                            <a:schemeClr val="tx1"/>
                          </a:solidFill>
                          <a:effectLst/>
                          <a:latin typeface="Times New Roman" pitchFamily="18" charset="0"/>
                          <a:cs typeface="Times New Roman" pitchFamily="18" charset="0"/>
                        </a:rPr>
                        <a:t>[2d]</a:t>
                      </a:r>
                    </a:p>
                  </a:txBody>
                  <a:tcPr marL="91442" marR="91442"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ts val="0"/>
                        </a:spcBef>
                        <a:spcAft>
                          <a:spcPct val="0"/>
                        </a:spcAft>
                        <a:buClr>
                          <a:schemeClr val="tx2"/>
                        </a:buClr>
                        <a:buSzPct val="70000"/>
                        <a:buFont typeface="Wingdings" pitchFamily="2" charset="2"/>
                        <a:buNone/>
                        <a:tabLst/>
                      </a:pP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Rivalry </a:t>
                      </a:r>
                      <a:r>
                        <a:rPr kumimoji="0" lang="en-US" sz="800" b="0" i="0" u="none" strike="noStrike" cap="none" normalizeH="0" baseline="0" dirty="0" smtClean="0">
                          <a:ln>
                            <a:noFill/>
                          </a:ln>
                          <a:solidFill>
                            <a:schemeClr val="tx1"/>
                          </a:solidFill>
                          <a:effectLst/>
                          <a:latin typeface="Times New Roman" pitchFamily="18" charset="0"/>
                          <a:cs typeface="Times New Roman" pitchFamily="18" charset="0"/>
                        </a:rPr>
                        <a:t>[2e]</a:t>
                      </a:r>
                    </a:p>
                  </a:txBody>
                  <a:tcPr marL="91442" marR="91442"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ts val="0"/>
                        </a:spcBef>
                        <a:spcAft>
                          <a:spcPct val="0"/>
                        </a:spcAft>
                        <a:buClr>
                          <a:schemeClr val="tx2"/>
                        </a:buClr>
                        <a:buSzPct val="70000"/>
                        <a:buFont typeface="Wingdings" pitchFamily="2" charset="2"/>
                        <a:buNone/>
                        <a:tabLst/>
                        <a:defRPr/>
                      </a:pP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Supply chain </a:t>
                      </a:r>
                      <a:r>
                        <a:rPr kumimoji="0" lang="en-US" sz="800" b="0" i="0" u="none" strike="noStrike" cap="none" normalizeH="0" baseline="0" dirty="0" smtClean="0">
                          <a:ln>
                            <a:noFill/>
                          </a:ln>
                          <a:solidFill>
                            <a:schemeClr val="tx1"/>
                          </a:solidFill>
                          <a:effectLst/>
                          <a:latin typeface="Times New Roman" pitchFamily="18" charset="0"/>
                          <a:cs typeface="Times New Roman" pitchFamily="18" charset="0"/>
                        </a:rPr>
                        <a:t>[2b]</a:t>
                      </a:r>
                    </a:p>
                  </a:txBody>
                  <a:tcPr marL="91442" marR="91442"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5326">
                <a:tc>
                  <a:txBody>
                    <a:bodyPr/>
                    <a:lstStyle/>
                    <a:p>
                      <a:pPr marL="0" marR="0" lvl="0" indent="0" algn="l" defTabSz="914400" rtl="0" eaLnBrk="1" fontAlgn="base" latinLnBrk="0" hangingPunct="1">
                        <a:lnSpc>
                          <a:spcPct val="90000"/>
                        </a:lnSpc>
                        <a:spcBef>
                          <a:spcPts val="0"/>
                        </a:spcBef>
                        <a:spcAft>
                          <a:spcPct val="0"/>
                        </a:spcAft>
                        <a:buClr>
                          <a:schemeClr val="tx2"/>
                        </a:buClr>
                        <a:buSzPct val="70000"/>
                        <a:buFont typeface="Wingdings" pitchFamily="2" charset="2"/>
                        <a:buNone/>
                        <a:tabLst/>
                      </a:pPr>
                      <a:endParaRPr kumimoji="0" lang="en-US" sz="1400" b="0" i="0" u="none" strike="noStrike" cap="none" normalizeH="0" baseline="0" dirty="0" smtClean="0">
                        <a:ln>
                          <a:noFill/>
                        </a:ln>
                        <a:solidFill>
                          <a:srgbClr val="30803D"/>
                        </a:solidFill>
                        <a:effectLst/>
                        <a:latin typeface="Times New Roman" pitchFamily="18" charset="0"/>
                        <a:cs typeface="Times New Roman" pitchFamily="18" charset="0"/>
                      </a:endParaRPr>
                    </a:p>
                  </a:txBody>
                  <a:tcPr marL="91442" marR="91442"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ts val="0"/>
                        </a:spcBef>
                        <a:spcAft>
                          <a:spcPct val="0"/>
                        </a:spcAft>
                        <a:buClr>
                          <a:schemeClr val="tx2"/>
                        </a:buClr>
                        <a:buSzPct val="70000"/>
                        <a:buFont typeface="Wingdings" pitchFamily="2" charset="2"/>
                        <a:buNone/>
                        <a:tabLst/>
                      </a:pPr>
                      <a:r>
                        <a:rPr kumimoji="0" lang="en-US" sz="1200" b="0" i="0" u="none" strike="noStrike" cap="none" normalizeH="0" baseline="0" dirty="0" smtClean="0">
                          <a:ln>
                            <a:noFill/>
                          </a:ln>
                          <a:solidFill>
                            <a:schemeClr val="tx1"/>
                          </a:solidFill>
                          <a:effectLst/>
                          <a:latin typeface="Times New Roman" pitchFamily="18" charset="0"/>
                          <a:cs typeface="Times New Roman" pitchFamily="18" charset="0"/>
                        </a:rPr>
                        <a:t>Margin</a:t>
                      </a:r>
                      <a:endParaRPr kumimoji="0" lang="en-US" sz="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90000"/>
                        </a:lnSpc>
                        <a:spcBef>
                          <a:spcPts val="0"/>
                        </a:spcBef>
                        <a:spcAft>
                          <a:spcPct val="0"/>
                        </a:spcAft>
                        <a:buClr>
                          <a:schemeClr val="tx2"/>
                        </a:buClr>
                        <a:buSzPct val="70000"/>
                        <a:buFont typeface="Wingdings" pitchFamily="2" charset="2"/>
                        <a:buNone/>
                        <a:tabLst/>
                      </a:pPr>
                      <a:r>
                        <a:rPr kumimoji="0" lang="en-US" sz="1200" b="0" i="0" u="none" strike="noStrike" cap="none" normalizeH="0" baseline="0" dirty="0" smtClean="0">
                          <a:ln>
                            <a:noFill/>
                          </a:ln>
                          <a:solidFill>
                            <a:schemeClr val="tx1"/>
                          </a:solidFill>
                          <a:effectLst/>
                          <a:latin typeface="Times New Roman" pitchFamily="18" charset="0"/>
                          <a:cs typeface="Times New Roman" pitchFamily="18" charset="0"/>
                        </a:rPr>
                        <a:t>Volume</a:t>
                      </a:r>
                      <a:endParaRPr kumimoji="0" lang="en-US" sz="8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42" marR="91442"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ts val="0"/>
                        </a:spcBef>
                        <a:spcAft>
                          <a:spcPct val="0"/>
                        </a:spcAft>
                        <a:buClr>
                          <a:schemeClr val="tx2"/>
                        </a:buClr>
                        <a:buSzPct val="70000"/>
                        <a:buFont typeface="Wingdings" pitchFamily="2" charset="2"/>
                        <a:buNone/>
                        <a:tabLst/>
                        <a:defRPr/>
                      </a:pPr>
                      <a:r>
                        <a:rPr kumimoji="0" lang="en-US" sz="1200" b="0" i="0" u="none" strike="noStrike" cap="none" normalizeH="0" baseline="0" dirty="0" smtClean="0">
                          <a:ln>
                            <a:noFill/>
                          </a:ln>
                          <a:solidFill>
                            <a:srgbClr val="00B050"/>
                          </a:solidFill>
                          <a:effectLst/>
                          <a:latin typeface="Times New Roman" pitchFamily="18" charset="0"/>
                          <a:cs typeface="Times New Roman" pitchFamily="18" charset="0"/>
                        </a:rPr>
                        <a:t>Market definition</a:t>
                      </a:r>
                      <a:endParaRPr kumimoji="0" lang="en-US" sz="800" b="0" i="0" u="none" strike="noStrike" cap="none" normalizeH="0" baseline="0" dirty="0" smtClean="0">
                        <a:ln>
                          <a:noFill/>
                        </a:ln>
                        <a:solidFill>
                          <a:srgbClr val="00B050"/>
                        </a:solidFill>
                        <a:effectLst/>
                        <a:latin typeface="Times New Roman" pitchFamily="18" charset="0"/>
                        <a:cs typeface="Times New Roman" pitchFamily="18" charset="0"/>
                      </a:endParaRPr>
                    </a:p>
                  </a:txBody>
                  <a:tcPr marL="91442" marR="91442"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ts val="0"/>
                        </a:spcBef>
                        <a:spcAft>
                          <a:spcPct val="0"/>
                        </a:spcAft>
                        <a:buClr>
                          <a:schemeClr val="tx2"/>
                        </a:buClr>
                        <a:buSzPct val="70000"/>
                        <a:buFont typeface="Wingdings" pitchFamily="2" charset="2"/>
                        <a:buNone/>
                        <a:tabLst/>
                        <a:defRPr/>
                      </a:pPr>
                      <a:r>
                        <a:rPr kumimoji="0" lang="en-US" sz="1200" b="0" i="0" u="none" strike="noStrike" cap="none" normalizeH="0" baseline="0" dirty="0" smtClean="0">
                          <a:ln>
                            <a:noFill/>
                          </a:ln>
                          <a:solidFill>
                            <a:srgbClr val="00B050"/>
                          </a:solidFill>
                          <a:effectLst/>
                          <a:latin typeface="Times New Roman" pitchFamily="18" charset="0"/>
                          <a:cs typeface="Times New Roman" pitchFamily="18" charset="0"/>
                        </a:rPr>
                        <a:t>Economies of scale/scope</a:t>
                      </a:r>
                      <a:br>
                        <a:rPr kumimoji="0" lang="en-US" sz="1200" b="0" i="0" u="none" strike="noStrike" cap="none" normalizeH="0" baseline="0" dirty="0" smtClean="0">
                          <a:ln>
                            <a:noFill/>
                          </a:ln>
                          <a:solidFill>
                            <a:srgbClr val="00B050"/>
                          </a:solidFill>
                          <a:effectLst/>
                          <a:latin typeface="Times New Roman" pitchFamily="18" charset="0"/>
                          <a:cs typeface="Times New Roman" pitchFamily="18" charset="0"/>
                        </a:rPr>
                      </a:br>
                      <a:r>
                        <a:rPr kumimoji="0" lang="en-US" sz="1200" b="0" i="0" u="none" strike="noStrike" cap="none" normalizeH="0" baseline="0" dirty="0" smtClean="0">
                          <a:ln>
                            <a:noFill/>
                          </a:ln>
                          <a:solidFill>
                            <a:srgbClr val="00B050"/>
                          </a:solidFill>
                          <a:effectLst/>
                          <a:latin typeface="Times New Roman" pitchFamily="18" charset="0"/>
                          <a:cs typeface="Times New Roman" pitchFamily="18" charset="0"/>
                        </a:rPr>
                        <a:t>Access to complements</a:t>
                      </a:r>
                      <a:br>
                        <a:rPr kumimoji="0" lang="en-US" sz="1200" b="0" i="0" u="none" strike="noStrike" cap="none" normalizeH="0" baseline="0" dirty="0" smtClean="0">
                          <a:ln>
                            <a:noFill/>
                          </a:ln>
                          <a:solidFill>
                            <a:srgbClr val="00B050"/>
                          </a:solidFill>
                          <a:effectLst/>
                          <a:latin typeface="Times New Roman" pitchFamily="18" charset="0"/>
                          <a:cs typeface="Times New Roman" pitchFamily="18" charset="0"/>
                        </a:rPr>
                      </a:br>
                      <a:r>
                        <a:rPr kumimoji="0" lang="en-US" sz="1200" b="0" i="0" u="none" strike="noStrike" cap="none" normalizeH="0" baseline="0" dirty="0" smtClean="0">
                          <a:ln>
                            <a:noFill/>
                          </a:ln>
                          <a:solidFill>
                            <a:srgbClr val="00B050"/>
                          </a:solidFill>
                          <a:effectLst/>
                          <a:latin typeface="Times New Roman" pitchFamily="18" charset="0"/>
                          <a:cs typeface="Times New Roman" pitchFamily="18" charset="0"/>
                        </a:rPr>
                        <a:t>Imposing disproportional costs</a:t>
                      </a:r>
                    </a:p>
                  </a:txBody>
                  <a:tcPr marL="91442" marR="91442"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ts val="0"/>
                        </a:spcBef>
                        <a:spcAft>
                          <a:spcPct val="0"/>
                        </a:spcAft>
                        <a:buClr>
                          <a:schemeClr val="tx2"/>
                        </a:buClr>
                        <a:buSzPct val="70000"/>
                        <a:buFont typeface="Wingdings" pitchFamily="2" charset="2"/>
                        <a:buNone/>
                        <a:tabLst/>
                        <a:defRPr/>
                      </a:pPr>
                      <a:r>
                        <a:rPr kumimoji="0" lang="en-US" sz="1200" b="0" i="0" u="none" strike="noStrike" cap="none" normalizeH="0" baseline="0" dirty="0" smtClean="0">
                          <a:ln>
                            <a:noFill/>
                          </a:ln>
                          <a:solidFill>
                            <a:srgbClr val="00B050"/>
                          </a:solidFill>
                          <a:effectLst/>
                          <a:latin typeface="Times New Roman" pitchFamily="18" charset="0"/>
                          <a:cs typeface="Times New Roman" pitchFamily="18" charset="0"/>
                        </a:rPr>
                        <a:t>Propensity for coordination</a:t>
                      </a:r>
                      <a:endParaRPr kumimoji="0" lang="en-US" sz="800" b="0" i="0" u="none" strike="noStrike" cap="none" normalizeH="0" baseline="0" dirty="0" smtClean="0">
                        <a:ln>
                          <a:noFill/>
                        </a:ln>
                        <a:solidFill>
                          <a:srgbClr val="00B050"/>
                        </a:solidFill>
                        <a:effectLst/>
                        <a:latin typeface="Times New Roman" pitchFamily="18" charset="0"/>
                        <a:cs typeface="Times New Roman" pitchFamily="18" charset="0"/>
                      </a:endParaRPr>
                    </a:p>
                    <a:p>
                      <a:pPr marL="0" marR="0" lvl="0" indent="0" algn="l" defTabSz="914400" rtl="0" eaLnBrk="1" fontAlgn="base" latinLnBrk="0" hangingPunct="1">
                        <a:lnSpc>
                          <a:spcPct val="90000"/>
                        </a:lnSpc>
                        <a:spcBef>
                          <a:spcPts val="0"/>
                        </a:spcBef>
                        <a:spcAft>
                          <a:spcPct val="0"/>
                        </a:spcAft>
                        <a:buClr>
                          <a:schemeClr val="tx2"/>
                        </a:buClr>
                        <a:buSzPct val="70000"/>
                        <a:buFont typeface="Wingdings" pitchFamily="2" charset="2"/>
                        <a:buNone/>
                        <a:tabLst/>
                        <a:defRPr/>
                      </a:pPr>
                      <a:r>
                        <a:rPr kumimoji="0" lang="en-US" sz="1200" b="0" i="0" u="none" strike="noStrike" cap="none" normalizeH="0" baseline="0" dirty="0" smtClean="0">
                          <a:ln>
                            <a:noFill/>
                          </a:ln>
                          <a:solidFill>
                            <a:srgbClr val="00B050"/>
                          </a:solidFill>
                          <a:effectLst/>
                          <a:latin typeface="Times New Roman" pitchFamily="18" charset="0"/>
                          <a:cs typeface="Times New Roman" pitchFamily="18" charset="0"/>
                        </a:rPr>
                        <a:t>Propensity for differentiation</a:t>
                      </a:r>
                      <a:br>
                        <a:rPr kumimoji="0" lang="en-US" sz="1200" b="0" i="0" u="none" strike="noStrike" cap="none" normalizeH="0" baseline="0" dirty="0" smtClean="0">
                          <a:ln>
                            <a:noFill/>
                          </a:ln>
                          <a:solidFill>
                            <a:srgbClr val="00B050"/>
                          </a:solidFill>
                          <a:effectLst/>
                          <a:latin typeface="Times New Roman" pitchFamily="18" charset="0"/>
                          <a:cs typeface="Times New Roman" pitchFamily="18" charset="0"/>
                        </a:rPr>
                      </a:br>
                      <a:r>
                        <a:rPr kumimoji="0" lang="en-US" sz="1200" b="0" i="0" u="none" strike="noStrike" cap="none" normalizeH="0" baseline="0" dirty="0" smtClean="0">
                          <a:ln>
                            <a:noFill/>
                          </a:ln>
                          <a:solidFill>
                            <a:srgbClr val="00B050"/>
                          </a:solidFill>
                          <a:effectLst/>
                          <a:latin typeface="Times New Roman" pitchFamily="18" charset="0"/>
                          <a:cs typeface="Times New Roman" pitchFamily="18" charset="0"/>
                        </a:rPr>
                        <a:t>Propensity for confrontation</a:t>
                      </a:r>
                    </a:p>
                  </a:txBody>
                  <a:tcPr marL="91442" marR="91442"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ts val="0"/>
                        </a:spcBef>
                        <a:spcAft>
                          <a:spcPct val="0"/>
                        </a:spcAft>
                        <a:buClr>
                          <a:schemeClr val="tx2"/>
                        </a:buClr>
                        <a:buSzPct val="70000"/>
                        <a:buFont typeface="Wingdings" pitchFamily="2" charset="2"/>
                        <a:buNone/>
                        <a:tabLst/>
                      </a:pPr>
                      <a:r>
                        <a:rPr kumimoji="0" lang="en-US" sz="1200" b="0" i="0" u="none" strike="noStrike" cap="none" normalizeH="0" baseline="0" dirty="0" smtClean="0">
                          <a:ln>
                            <a:noFill/>
                          </a:ln>
                          <a:solidFill>
                            <a:srgbClr val="00B050"/>
                          </a:solidFill>
                          <a:effectLst/>
                          <a:latin typeface="Times New Roman" pitchFamily="18" charset="0"/>
                          <a:cs typeface="Times New Roman" pitchFamily="18" charset="0"/>
                        </a:rPr>
                        <a:t>Buyer/supplier MP</a:t>
                      </a:r>
                      <a:br>
                        <a:rPr kumimoji="0" lang="en-US" sz="1200" b="0" i="0" u="none" strike="noStrike" cap="none" normalizeH="0" baseline="0" dirty="0" smtClean="0">
                          <a:ln>
                            <a:noFill/>
                          </a:ln>
                          <a:solidFill>
                            <a:srgbClr val="00B050"/>
                          </a:solidFill>
                          <a:effectLst/>
                          <a:latin typeface="Times New Roman" pitchFamily="18" charset="0"/>
                          <a:cs typeface="Times New Roman" pitchFamily="18" charset="0"/>
                        </a:rPr>
                      </a:br>
                      <a:r>
                        <a:rPr kumimoji="0" lang="en-US" sz="1200" b="0" i="0" u="none" strike="noStrike" cap="none" normalizeH="0" baseline="0" dirty="0" smtClean="0">
                          <a:ln>
                            <a:noFill/>
                          </a:ln>
                          <a:solidFill>
                            <a:srgbClr val="00B050"/>
                          </a:solidFill>
                          <a:effectLst/>
                          <a:latin typeface="Times New Roman" pitchFamily="18" charset="0"/>
                          <a:cs typeface="Times New Roman" pitchFamily="18" charset="0"/>
                        </a:rPr>
                        <a:t>Asset specificity</a:t>
                      </a:r>
                      <a:br>
                        <a:rPr kumimoji="0" lang="en-US" sz="1200" b="0" i="0" u="none" strike="noStrike" cap="none" normalizeH="0" baseline="0" dirty="0" smtClean="0">
                          <a:ln>
                            <a:noFill/>
                          </a:ln>
                          <a:solidFill>
                            <a:srgbClr val="00B050"/>
                          </a:solidFill>
                          <a:effectLst/>
                          <a:latin typeface="Times New Roman" pitchFamily="18" charset="0"/>
                          <a:cs typeface="Times New Roman" pitchFamily="18" charset="0"/>
                        </a:rPr>
                      </a:br>
                      <a:r>
                        <a:rPr kumimoji="0" lang="en-US" sz="1200" b="0" i="0" u="none" strike="noStrike" cap="none" normalizeH="0" baseline="0" dirty="0" smtClean="0">
                          <a:ln>
                            <a:noFill/>
                          </a:ln>
                          <a:solidFill>
                            <a:srgbClr val="00B050"/>
                          </a:solidFill>
                          <a:effectLst/>
                          <a:latin typeface="Times New Roman" pitchFamily="18" charset="0"/>
                          <a:cs typeface="Times New Roman" pitchFamily="18" charset="0"/>
                        </a:rPr>
                        <a:t>Price discrimination</a:t>
                      </a:r>
                      <a:endParaRPr kumimoji="0" lang="en-US" sz="800" b="0" i="0" u="none" strike="noStrike" cap="none" normalizeH="0" baseline="0" dirty="0" smtClean="0">
                        <a:ln>
                          <a:noFill/>
                        </a:ln>
                        <a:solidFill>
                          <a:srgbClr val="00B050"/>
                        </a:solidFill>
                        <a:effectLst/>
                        <a:latin typeface="Times New Roman" pitchFamily="18" charset="0"/>
                        <a:cs typeface="Times New Roman" pitchFamily="18" charset="0"/>
                      </a:endParaRPr>
                    </a:p>
                  </a:txBody>
                  <a:tcPr marL="91442" marR="91442"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3503">
                <a:tc>
                  <a:txBody>
                    <a:bodyPr/>
                    <a:lstStyle/>
                    <a:p>
                      <a:pPr marL="0" marR="0" lvl="0" indent="0" algn="l" defTabSz="914400" rtl="0" eaLnBrk="1" fontAlgn="base" latinLnBrk="0" hangingPunct="1">
                        <a:lnSpc>
                          <a:spcPct val="90000"/>
                        </a:lnSpc>
                        <a:spcBef>
                          <a:spcPts val="0"/>
                        </a:spcBef>
                        <a:spcAft>
                          <a:spcPct val="0"/>
                        </a:spcAft>
                        <a:buClr>
                          <a:schemeClr val="tx2"/>
                        </a:buClr>
                        <a:buSzPct val="70000"/>
                        <a:buFont typeface="Wingdings" pitchFamily="2" charset="2"/>
                        <a:buNone/>
                        <a:tabLst/>
                      </a:pPr>
                      <a:r>
                        <a:rPr kumimoji="0" lang="en-US" sz="1000" b="0" i="0" u="none" strike="noStrike" cap="none" normalizeH="0" baseline="0" dirty="0" smtClean="0">
                          <a:ln>
                            <a:noFill/>
                          </a:ln>
                          <a:solidFill>
                            <a:srgbClr val="0000FF"/>
                          </a:solidFill>
                          <a:effectLst/>
                          <a:latin typeface="Times New Roman" pitchFamily="18" charset="0"/>
                          <a:cs typeface="Times New Roman" pitchFamily="18" charset="0"/>
                        </a:rPr>
                        <a:t>Competences </a:t>
                      </a:r>
                      <a:r>
                        <a:rPr kumimoji="0" lang="en-US" sz="800" b="0" i="0" u="none" strike="noStrike" cap="none" normalizeH="0" baseline="0" dirty="0" smtClean="0">
                          <a:ln>
                            <a:noFill/>
                          </a:ln>
                          <a:solidFill>
                            <a:srgbClr val="0000FF"/>
                          </a:solidFill>
                          <a:effectLst/>
                          <a:latin typeface="Times New Roman" pitchFamily="18" charset="0"/>
                          <a:cs typeface="Times New Roman" pitchFamily="18" charset="0"/>
                        </a:rPr>
                        <a:t>[3a]</a:t>
                      </a:r>
                    </a:p>
                  </a:txBody>
                  <a:tcPr marL="91442" marR="91442"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ts val="0"/>
                        </a:spcBef>
                        <a:spcAft>
                          <a:spcPct val="0"/>
                        </a:spcAft>
                        <a:buClr>
                          <a:schemeClr val="tx2"/>
                        </a:buClr>
                        <a:buSzPct val="70000"/>
                        <a:buFont typeface="Wingdings" pitchFamily="2" charset="2"/>
                        <a:buNone/>
                        <a:tabLst/>
                        <a:defRPr/>
                      </a:pPr>
                      <a:endParaRPr kumimoji="0" lang="en-US"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42" marR="91442"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ts val="0"/>
                        </a:spcBef>
                        <a:spcAft>
                          <a:spcPct val="0"/>
                        </a:spcAft>
                        <a:buClr>
                          <a:schemeClr val="tx2"/>
                        </a:buClr>
                        <a:buSzPct val="70000"/>
                        <a:buFont typeface="Wingdings" pitchFamily="2" charset="2"/>
                        <a:buNone/>
                        <a:tabLst/>
                      </a:pPr>
                      <a:r>
                        <a:rPr kumimoji="0" lang="en-US" sz="1400" b="0" i="0" u="none" strike="noStrike" cap="none" normalizeH="0" baseline="0" dirty="0" smtClean="0">
                          <a:ln>
                            <a:noFill/>
                          </a:ln>
                          <a:solidFill>
                            <a:srgbClr val="FF0000"/>
                          </a:solidFill>
                          <a:effectLst/>
                          <a:latin typeface="Times New Roman" pitchFamily="18" charset="0"/>
                          <a:cs typeface="Times New Roman" pitchFamily="18" charset="0"/>
                        </a:rPr>
                        <a:t>Differentiation</a:t>
                      </a:r>
                      <a:r>
                        <a:rPr kumimoji="0" lang="en-US" sz="800" b="0" i="0" u="none" strike="noStrike" cap="none" normalizeH="0" baseline="0" dirty="0" smtClean="0">
                          <a:ln>
                            <a:noFill/>
                          </a:ln>
                          <a:solidFill>
                            <a:srgbClr val="FF0000"/>
                          </a:solidFill>
                          <a:effectLst/>
                          <a:latin typeface="Times New Roman" pitchFamily="18" charset="0"/>
                          <a:cs typeface="Times New Roman" pitchFamily="18" charset="0"/>
                        </a:rPr>
                        <a:t> [3b]</a:t>
                      </a:r>
                      <a:endParaRPr kumimoji="0" lang="en-US" sz="1400" b="0" i="0" u="none" strike="noStrike" cap="none" normalizeH="0" baseline="0" dirty="0" smtClean="0">
                        <a:ln>
                          <a:noFill/>
                        </a:ln>
                        <a:solidFill>
                          <a:srgbClr val="FF0000"/>
                        </a:solidFill>
                        <a:effectLst/>
                        <a:latin typeface="Times New Roman" pitchFamily="18" charset="0"/>
                        <a:cs typeface="Times New Roman" pitchFamily="18" charset="0"/>
                      </a:endParaRPr>
                    </a:p>
                  </a:txBody>
                  <a:tcPr marL="91442" marR="91442"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ts val="0"/>
                        </a:spcBef>
                        <a:spcAft>
                          <a:spcPct val="0"/>
                        </a:spcAft>
                        <a:buClr>
                          <a:schemeClr val="tx2"/>
                        </a:buClr>
                        <a:buSzPct val="70000"/>
                        <a:buFont typeface="Wingdings" pitchFamily="2" charset="2"/>
                        <a:buNone/>
                        <a:tabLst/>
                        <a:defRPr/>
                      </a:pPr>
                      <a:r>
                        <a:rPr kumimoji="0" lang="en-US" sz="1400" b="0" i="0" u="none" strike="noStrike" cap="none" normalizeH="0" baseline="0" dirty="0" smtClean="0">
                          <a:ln>
                            <a:noFill/>
                          </a:ln>
                          <a:solidFill>
                            <a:srgbClr val="FF0000"/>
                          </a:solidFill>
                          <a:effectLst/>
                          <a:latin typeface="Times New Roman" pitchFamily="18" charset="0"/>
                          <a:cs typeface="Times New Roman" pitchFamily="18" charset="0"/>
                        </a:rPr>
                        <a:t>Coordination</a:t>
                      </a:r>
                      <a:r>
                        <a:rPr kumimoji="0" lang="en-US" sz="800" b="0" i="0" u="none" strike="noStrike" cap="none" normalizeH="0" baseline="0" dirty="0" smtClean="0">
                          <a:ln>
                            <a:noFill/>
                          </a:ln>
                          <a:solidFill>
                            <a:srgbClr val="FF0000"/>
                          </a:solidFill>
                          <a:effectLst/>
                          <a:latin typeface="Times New Roman" pitchFamily="18" charset="0"/>
                          <a:cs typeface="Times New Roman" pitchFamily="18" charset="0"/>
                        </a:rPr>
                        <a:t> [3c]</a:t>
                      </a:r>
                      <a:r>
                        <a:rPr kumimoji="0" lang="en-US" sz="1400" b="0" i="0" u="none" strike="noStrike" cap="none" normalizeH="0" baseline="0" dirty="0" smtClean="0">
                          <a:ln>
                            <a:noFill/>
                          </a:ln>
                          <a:solidFill>
                            <a:srgbClr val="FF0000"/>
                          </a:solidFill>
                          <a:effectLst/>
                          <a:latin typeface="Times New Roman" pitchFamily="18" charset="0"/>
                          <a:cs typeface="Times New Roman" pitchFamily="18" charset="0"/>
                        </a:rPr>
                        <a:t>/Confrontation</a:t>
                      </a:r>
                      <a:r>
                        <a:rPr kumimoji="0" lang="en-US" sz="800" b="0" i="0" u="none" strike="noStrike" cap="none" normalizeH="0" baseline="0" dirty="0" smtClean="0">
                          <a:ln>
                            <a:noFill/>
                          </a:ln>
                          <a:solidFill>
                            <a:srgbClr val="FF0000"/>
                          </a:solidFill>
                          <a:effectLst/>
                          <a:latin typeface="Times New Roman" pitchFamily="18" charset="0"/>
                          <a:cs typeface="Times New Roman" pitchFamily="18" charset="0"/>
                        </a:rPr>
                        <a:t> [3d]</a:t>
                      </a:r>
                      <a:endParaRPr kumimoji="0" lang="en-US" sz="1400" b="0" i="0" u="none" strike="noStrike" cap="none" normalizeH="0" baseline="0" dirty="0" smtClean="0">
                        <a:ln>
                          <a:noFill/>
                        </a:ln>
                        <a:solidFill>
                          <a:srgbClr val="FF0000"/>
                        </a:solidFill>
                        <a:effectLst/>
                        <a:latin typeface="Times New Roman" pitchFamily="18" charset="0"/>
                        <a:cs typeface="Times New Roman" pitchFamily="18" charset="0"/>
                      </a:endParaRPr>
                    </a:p>
                  </a:txBody>
                  <a:tcPr marL="91442" marR="91442"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90000"/>
                        </a:lnSpc>
                        <a:spcBef>
                          <a:spcPts val="0"/>
                        </a:spcBef>
                        <a:spcAft>
                          <a:spcPct val="0"/>
                        </a:spcAft>
                        <a:buClr>
                          <a:schemeClr val="tx2"/>
                        </a:buClr>
                        <a:buSzPct val="70000"/>
                        <a:buFont typeface="Wingdings" pitchFamily="2" charset="2"/>
                        <a:buNone/>
                        <a:tabLst/>
                        <a:defRPr/>
                      </a:pPr>
                      <a:endParaRPr kumimoji="0" lang="en-US" sz="1400" b="0" i="0" u="none" strike="noStrike" cap="none" normalizeH="0" baseline="0" dirty="0" smtClean="0">
                        <a:ln>
                          <a:noFill/>
                        </a:ln>
                        <a:solidFill>
                          <a:srgbClr val="FF0000"/>
                        </a:solidFill>
                        <a:effectLst/>
                        <a:latin typeface="Times New Roman" pitchFamily="18" charset="0"/>
                        <a:cs typeface="Times New Roman" pitchFamily="18" charset="0"/>
                      </a:endParaRPr>
                    </a:p>
                  </a:txBody>
                  <a:tcPr marL="91442" marR="91442"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1" fontAlgn="base" latinLnBrk="0" hangingPunct="1">
                        <a:lnSpc>
                          <a:spcPct val="90000"/>
                        </a:lnSpc>
                        <a:spcBef>
                          <a:spcPts val="0"/>
                        </a:spcBef>
                        <a:spcAft>
                          <a:spcPct val="0"/>
                        </a:spcAft>
                        <a:buClr>
                          <a:schemeClr val="tx2"/>
                        </a:buClr>
                        <a:buSzPct val="70000"/>
                        <a:buFont typeface="Wingdings" pitchFamily="2" charset="2"/>
                        <a:buNone/>
                        <a:tabLst/>
                        <a:defRPr/>
                      </a:pPr>
                      <a:endParaRPr kumimoji="0" lang="en-US" sz="1400" b="0" i="0" u="none" strike="noStrike" cap="none" normalizeH="0" baseline="0" dirty="0" smtClean="0">
                        <a:ln>
                          <a:noFill/>
                        </a:ln>
                        <a:solidFill>
                          <a:srgbClr val="FF0000"/>
                        </a:solidFill>
                        <a:effectLst/>
                        <a:latin typeface="Times New Roman" pitchFamily="18" charset="0"/>
                        <a:cs typeface="Times New Roman" pitchFamily="18" charset="0"/>
                      </a:endParaRPr>
                    </a:p>
                  </a:txBody>
                  <a:tcPr marL="91442" marR="91442"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0858">
                <a:tc>
                  <a:txBody>
                    <a:bodyPr/>
                    <a:lstStyle/>
                    <a:p>
                      <a:pPr marL="0" marR="0" lvl="0" indent="0" algn="l" defTabSz="914400" rtl="0" eaLnBrk="1" fontAlgn="base" latinLnBrk="0" hangingPunct="1">
                        <a:lnSpc>
                          <a:spcPct val="90000"/>
                        </a:lnSpc>
                        <a:spcBef>
                          <a:spcPts val="0"/>
                        </a:spcBef>
                        <a:spcAft>
                          <a:spcPct val="0"/>
                        </a:spcAft>
                        <a:buClr>
                          <a:schemeClr val="tx2"/>
                        </a:buClr>
                        <a:buSzPct val="70000"/>
                        <a:buFont typeface="Wingdings" pitchFamily="2" charset="2"/>
                        <a:buNone/>
                        <a:tabLst/>
                      </a:pPr>
                      <a:r>
                        <a:rPr kumimoji="0" lang="en-US" sz="1400" b="0" i="0" u="none" strike="noStrike" cap="none" normalizeH="0" baseline="0" dirty="0" smtClean="0">
                          <a:ln>
                            <a:noFill/>
                          </a:ln>
                          <a:solidFill>
                            <a:srgbClr val="0000FF"/>
                          </a:solidFill>
                          <a:effectLst/>
                          <a:latin typeface="Times New Roman" pitchFamily="18" charset="0"/>
                          <a:cs typeface="Times New Roman" pitchFamily="18" charset="0"/>
                        </a:rPr>
                        <a:t>Rigidities</a:t>
                      </a:r>
                      <a:r>
                        <a:rPr kumimoji="0" lang="en-US" sz="800" b="0" i="0" u="none" strike="noStrike" cap="none" normalizeH="0" baseline="0" dirty="0" smtClean="0">
                          <a:ln>
                            <a:noFill/>
                          </a:ln>
                          <a:solidFill>
                            <a:srgbClr val="0000FF"/>
                          </a:solidFill>
                          <a:effectLst/>
                          <a:latin typeface="Times New Roman" pitchFamily="18" charset="0"/>
                          <a:cs typeface="Times New Roman" pitchFamily="18" charset="0"/>
                        </a:rPr>
                        <a:t> [3a]</a:t>
                      </a:r>
                      <a:endParaRPr kumimoji="0" lang="en-US" sz="1400" b="0" i="0" u="none" strike="noStrike" cap="none" normalizeH="0" baseline="0" dirty="0" smtClean="0">
                        <a:ln>
                          <a:noFill/>
                        </a:ln>
                        <a:solidFill>
                          <a:srgbClr val="0000FF"/>
                        </a:solidFill>
                        <a:effectLst/>
                        <a:latin typeface="Times New Roman" pitchFamily="18" charset="0"/>
                        <a:cs typeface="Times New Roman" pitchFamily="18" charset="0"/>
                      </a:endParaRPr>
                    </a:p>
                  </a:txBody>
                  <a:tcPr marL="91442" marR="91442"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5">
                  <a:txBody>
                    <a:bodyPr/>
                    <a:lstStyle/>
                    <a:p>
                      <a:pPr marL="0" marR="0" lvl="0" indent="0" algn="l" defTabSz="914400" rtl="0" eaLnBrk="1" fontAlgn="base" latinLnBrk="0" hangingPunct="1">
                        <a:lnSpc>
                          <a:spcPct val="90000"/>
                        </a:lnSpc>
                        <a:spcBef>
                          <a:spcPts val="0"/>
                        </a:spcBef>
                        <a:spcAft>
                          <a:spcPct val="0"/>
                        </a:spcAft>
                        <a:buClr>
                          <a:schemeClr val="tx2"/>
                        </a:buClr>
                        <a:buSzPct val="70000"/>
                        <a:buFont typeface="Wingdings" pitchFamily="2" charset="2"/>
                        <a:buNone/>
                        <a:tabLst/>
                      </a:pPr>
                      <a:r>
                        <a:rPr kumimoji="0" lang="en-US" sz="1400" b="0" i="0" u="none" strike="noStrike" cap="none" normalizeH="0" baseline="0" dirty="0" smtClean="0">
                          <a:ln>
                            <a:noFill/>
                          </a:ln>
                          <a:solidFill>
                            <a:srgbClr val="0000FF"/>
                          </a:solidFill>
                          <a:effectLst/>
                          <a:latin typeface="Times New Roman" pitchFamily="18" charset="0"/>
                          <a:cs typeface="Times New Roman" pitchFamily="18" charset="0"/>
                        </a:rPr>
                        <a:t>Does rigidity: (1) prevent firm from exploiting a strategy? (2) allow rivals to exploit a strategy?</a:t>
                      </a:r>
                    </a:p>
                  </a:txBody>
                  <a:tcPr marL="91442" marR="91442"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0941">
                <a:tc>
                  <a:txBody>
                    <a:bodyPr/>
                    <a:lstStyle/>
                    <a:p>
                      <a:pPr marL="0" marR="0" lvl="0" indent="0" algn="l" defTabSz="914400" rtl="0" eaLnBrk="1" fontAlgn="base" latinLnBrk="0" hangingPunct="1">
                        <a:lnSpc>
                          <a:spcPct val="90000"/>
                        </a:lnSpc>
                        <a:spcBef>
                          <a:spcPts val="0"/>
                        </a:spcBef>
                        <a:spcAft>
                          <a:spcPct val="0"/>
                        </a:spcAft>
                        <a:buClr>
                          <a:schemeClr val="tx2"/>
                        </a:buClr>
                        <a:buSzPct val="70000"/>
                        <a:buFont typeface="Wingdings" pitchFamily="2" charset="2"/>
                        <a:buNone/>
                        <a:tabLst/>
                      </a:pPr>
                      <a:endParaRPr kumimoji="0" lang="en-US" sz="1600" b="0" i="0" u="none" strike="noStrike" cap="none" normalizeH="0" baseline="0" dirty="0" smtClean="0">
                        <a:ln>
                          <a:noFill/>
                        </a:ln>
                        <a:solidFill>
                          <a:srgbClr val="0000FF"/>
                        </a:solidFill>
                        <a:effectLst/>
                        <a:latin typeface="Times New Roman" pitchFamily="18" charset="0"/>
                        <a:cs typeface="Times New Roman" pitchFamily="18" charset="0"/>
                      </a:endParaRPr>
                    </a:p>
                  </a:txBody>
                  <a:tcPr marL="91442" marR="91442"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5">
                  <a:txBody>
                    <a:bodyPr/>
                    <a:lstStyle/>
                    <a:p>
                      <a:pPr marL="0" marR="0" lvl="0" indent="0" algn="ctr" defTabSz="914400" rtl="0" eaLnBrk="1" fontAlgn="base" latinLnBrk="0" hangingPunct="1">
                        <a:lnSpc>
                          <a:spcPct val="90000"/>
                        </a:lnSpc>
                        <a:spcBef>
                          <a:spcPts val="0"/>
                        </a:spcBef>
                        <a:spcAft>
                          <a:spcPct val="0"/>
                        </a:spcAft>
                        <a:buClr>
                          <a:schemeClr val="tx2"/>
                        </a:buClr>
                        <a:buSzPct val="70000"/>
                        <a:buFont typeface="Wingdings" pitchFamily="2" charset="2"/>
                        <a:buNone/>
                        <a:tabLst/>
                        <a:defRPr/>
                      </a:pPr>
                      <a:r>
                        <a:rPr kumimoji="0" lang="en-US" sz="1400" b="0" i="0" u="none" strike="noStrike" cap="none" normalizeH="0" baseline="0" dirty="0" smtClean="0">
                          <a:ln>
                            <a:noFill/>
                          </a:ln>
                          <a:solidFill>
                            <a:srgbClr val="0000FF"/>
                          </a:solidFill>
                          <a:effectLst/>
                          <a:latin typeface="Times New Roman" pitchFamily="18" charset="0"/>
                          <a:cs typeface="Times New Roman" pitchFamily="18" charset="0"/>
                        </a:rPr>
                        <a:t>Reform</a:t>
                      </a:r>
                      <a:r>
                        <a:rPr kumimoji="0" lang="en-US" sz="800" b="0" i="0" u="none" strike="noStrike" cap="none" normalizeH="0" baseline="0" dirty="0" smtClean="0">
                          <a:ln>
                            <a:noFill/>
                          </a:ln>
                          <a:solidFill>
                            <a:srgbClr val="0000FF"/>
                          </a:solidFill>
                          <a:effectLst/>
                          <a:latin typeface="Times New Roman" pitchFamily="18" charset="0"/>
                          <a:cs typeface="Times New Roman" pitchFamily="18" charset="0"/>
                        </a:rPr>
                        <a:t> [3a]</a:t>
                      </a:r>
                      <a:endParaRPr kumimoji="0" lang="en-US" sz="1400" b="0" i="0" u="none" strike="noStrike" cap="none" normalizeH="0" baseline="0" dirty="0" smtClean="0">
                        <a:ln>
                          <a:noFill/>
                        </a:ln>
                        <a:solidFill>
                          <a:srgbClr val="0000FF"/>
                        </a:solidFill>
                        <a:effectLst/>
                        <a:latin typeface="Times New Roman" pitchFamily="18" charset="0"/>
                        <a:cs typeface="Times New Roman" pitchFamily="18" charset="0"/>
                      </a:endParaRPr>
                    </a:p>
                  </a:txBody>
                  <a:tcPr marL="91442" marR="91442"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7" name="Slide Number Placeholder 6"/>
          <p:cNvSpPr>
            <a:spLocks noGrp="1"/>
          </p:cNvSpPr>
          <p:nvPr>
            <p:ph type="sldNum" sz="quarter" idx="11"/>
          </p:nvPr>
        </p:nvSpPr>
        <p:spPr/>
        <p:txBody>
          <a:bodyPr/>
          <a:lstStyle/>
          <a:p>
            <a:pPr>
              <a:defRPr/>
            </a:pPr>
            <a:fld id="{FE073617-1701-47CC-9E0C-587E059C09B2}" type="slidenum">
              <a:rPr lang="en-US" altLang="en-US" smtClean="0"/>
              <a:pPr>
                <a:defRPr/>
              </a:pPr>
              <a:t>63</a:t>
            </a:fld>
            <a:endParaRPr lang="en-US" altLang="en-US"/>
          </a:p>
        </p:txBody>
      </p:sp>
      <p:sp>
        <p:nvSpPr>
          <p:cNvPr id="9" name="Footer Placeholder 8"/>
          <p:cNvSpPr>
            <a:spLocks noGrp="1"/>
          </p:cNvSpPr>
          <p:nvPr>
            <p:ph type="ftr" sz="quarter" idx="10"/>
          </p:nvPr>
        </p:nvSpPr>
        <p:spPr/>
        <p:txBody>
          <a:bodyPr/>
          <a:lstStyle/>
          <a:p>
            <a:pPr>
              <a:defRPr/>
            </a:pPr>
            <a:r>
              <a:rPr lang="en-US" altLang="en-US"/>
              <a:t>© Amitai Aviram.  All rights reserved.</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0" y="0"/>
            <a:ext cx="9144000" cy="1304925"/>
          </a:xfrm>
        </p:spPr>
        <p:txBody>
          <a:bodyPr/>
          <a:lstStyle/>
          <a:p>
            <a:pPr eaLnBrk="1" hangingPunct="1"/>
            <a:r>
              <a:rPr lang="en-US" smtClean="0"/>
              <a:t>Integrating course components</a:t>
            </a:r>
            <a:r>
              <a:rPr lang="en-US" sz="3500" smtClean="0"/>
              <a:t/>
            </a:r>
            <a:br>
              <a:rPr lang="en-US" sz="3500" smtClean="0"/>
            </a:br>
            <a:r>
              <a:rPr lang="en-US" sz="3500" smtClean="0"/>
              <a:t>Generic structure of the report</a:t>
            </a:r>
          </a:p>
        </p:txBody>
      </p:sp>
      <p:sp>
        <p:nvSpPr>
          <p:cNvPr id="6147" name="Rectangle 3"/>
          <p:cNvSpPr>
            <a:spLocks noGrp="1" noChangeArrowheads="1"/>
          </p:cNvSpPr>
          <p:nvPr>
            <p:ph type="body" sz="half" idx="1"/>
          </p:nvPr>
        </p:nvSpPr>
        <p:spPr>
          <a:xfrm>
            <a:off x="0" y="1447800"/>
            <a:ext cx="9144000" cy="5181600"/>
          </a:xfrm>
        </p:spPr>
        <p:txBody>
          <a:bodyPr/>
          <a:lstStyle/>
          <a:p>
            <a:pPr marL="0" indent="0" eaLnBrk="1" hangingPunct="1">
              <a:lnSpc>
                <a:spcPct val="90000"/>
              </a:lnSpc>
              <a:spcBef>
                <a:spcPts val="0"/>
              </a:spcBef>
              <a:buFont typeface="Wingdings" pitchFamily="2" charset="2"/>
              <a:buNone/>
              <a:defRPr/>
            </a:pPr>
            <a:r>
              <a:rPr lang="en-US" sz="2400" dirty="0" smtClean="0"/>
              <a:t>Part 1: Environment</a:t>
            </a:r>
          </a:p>
          <a:p>
            <a:pPr marL="495300" indent="-495300" eaLnBrk="1" hangingPunct="1">
              <a:lnSpc>
                <a:spcPct val="90000"/>
              </a:lnSpc>
              <a:spcBef>
                <a:spcPts val="0"/>
              </a:spcBef>
              <a:buFont typeface="+mj-lt"/>
              <a:buAutoNum type="alphaLcPeriod"/>
              <a:defRPr/>
            </a:pPr>
            <a:r>
              <a:rPr lang="en-US" sz="2400" dirty="0"/>
              <a:t>Substitution</a:t>
            </a:r>
          </a:p>
          <a:p>
            <a:pPr marL="844550" lvl="1" indent="-495300" eaLnBrk="1" hangingPunct="1">
              <a:lnSpc>
                <a:spcPct val="90000"/>
              </a:lnSpc>
              <a:spcBef>
                <a:spcPts val="0"/>
              </a:spcBef>
              <a:defRPr/>
            </a:pPr>
            <a:r>
              <a:rPr lang="en-US" sz="1600" dirty="0" smtClean="0"/>
              <a:t>Starting </a:t>
            </a:r>
            <a:r>
              <a:rPr lang="en-US" sz="1600" dirty="0"/>
              <a:t>point product (SPP</a:t>
            </a:r>
            <a:r>
              <a:rPr lang="en-US" sz="1600" dirty="0" smtClean="0"/>
              <a:t>) [very specific]</a:t>
            </a:r>
          </a:p>
          <a:p>
            <a:pPr marL="844550" lvl="1" indent="-495300" eaLnBrk="1" hangingPunct="1">
              <a:lnSpc>
                <a:spcPct val="90000"/>
              </a:lnSpc>
              <a:spcBef>
                <a:spcPts val="0"/>
              </a:spcBef>
              <a:defRPr/>
            </a:pPr>
            <a:r>
              <a:rPr lang="en-US" sz="1600" dirty="0" smtClean="0"/>
              <a:t>Customer </a:t>
            </a:r>
            <a:r>
              <a:rPr lang="en-US" sz="1600" dirty="0"/>
              <a:t>needs: why would a customer want the SPP</a:t>
            </a:r>
            <a:r>
              <a:rPr lang="en-US" sz="1600" dirty="0" smtClean="0"/>
              <a:t>? [very specific]</a:t>
            </a:r>
          </a:p>
          <a:p>
            <a:pPr marL="844550" lvl="1" indent="-495300" eaLnBrk="1" hangingPunct="1">
              <a:lnSpc>
                <a:spcPct val="90000"/>
              </a:lnSpc>
              <a:spcBef>
                <a:spcPts val="0"/>
              </a:spcBef>
              <a:defRPr/>
            </a:pPr>
            <a:r>
              <a:rPr lang="en-US" sz="1600" dirty="0" smtClean="0"/>
              <a:t>Customer </a:t>
            </a:r>
            <a:r>
              <a:rPr lang="en-US" sz="1600" dirty="0"/>
              <a:t>benchmarks: how would customer tell if SPP adequately addresses needs</a:t>
            </a:r>
            <a:r>
              <a:rPr lang="en-US" sz="1600" dirty="0" smtClean="0"/>
              <a:t>?</a:t>
            </a:r>
          </a:p>
          <a:p>
            <a:pPr marL="844550" lvl="1" indent="-495300" eaLnBrk="1" hangingPunct="1">
              <a:lnSpc>
                <a:spcPct val="90000"/>
              </a:lnSpc>
              <a:spcBef>
                <a:spcPts val="0"/>
              </a:spcBef>
              <a:defRPr/>
            </a:pPr>
            <a:r>
              <a:rPr lang="en-US" sz="1600" dirty="0" smtClean="0"/>
              <a:t>Market </a:t>
            </a:r>
            <a:r>
              <a:rPr lang="en-US" sz="1600" dirty="0"/>
              <a:t>definition (what </a:t>
            </a:r>
            <a:r>
              <a:rPr lang="en-US" sz="1600" b="1" u="sng" dirty="0"/>
              <a:t>products</a:t>
            </a:r>
            <a:r>
              <a:rPr lang="en-US" sz="1600" dirty="0"/>
              <a:t> rate similar to SPP on customer benchmarks</a:t>
            </a:r>
            <a:r>
              <a:rPr lang="en-US" sz="1600" dirty="0" smtClean="0"/>
              <a:t>?)</a:t>
            </a:r>
          </a:p>
          <a:p>
            <a:pPr marL="844550" lvl="1" indent="-495300" eaLnBrk="1" hangingPunct="1">
              <a:lnSpc>
                <a:spcPct val="90000"/>
              </a:lnSpc>
              <a:spcBef>
                <a:spcPts val="0"/>
              </a:spcBef>
              <a:defRPr/>
            </a:pPr>
            <a:r>
              <a:rPr lang="en-US" sz="1600" dirty="0" smtClean="0"/>
              <a:t>Substitution directness: identify </a:t>
            </a:r>
            <a:r>
              <a:rPr lang="en-US" sz="1600" dirty="0"/>
              <a:t>main rival </a:t>
            </a:r>
            <a:r>
              <a:rPr lang="en-US" sz="1600" b="1" u="sng" dirty="0"/>
              <a:t>products</a:t>
            </a:r>
            <a:r>
              <a:rPr lang="en-US" sz="1600" dirty="0"/>
              <a:t> (closest substitutes within </a:t>
            </a:r>
            <a:r>
              <a:rPr lang="en-US" sz="1600" dirty="0" smtClean="0"/>
              <a:t>defined market)</a:t>
            </a:r>
            <a:endParaRPr lang="en-US" sz="1600" dirty="0"/>
          </a:p>
          <a:p>
            <a:pPr marL="495300" indent="-495300" eaLnBrk="1" hangingPunct="1">
              <a:lnSpc>
                <a:spcPct val="90000"/>
              </a:lnSpc>
              <a:spcBef>
                <a:spcPts val="0"/>
              </a:spcBef>
              <a:buFont typeface="+mj-lt"/>
              <a:buAutoNum type="alphaLcPeriod"/>
              <a:defRPr/>
            </a:pPr>
            <a:r>
              <a:rPr lang="en-US" sz="2400" dirty="0" smtClean="0"/>
              <a:t>Entry</a:t>
            </a:r>
          </a:p>
          <a:p>
            <a:pPr lvl="1" indent="-342900" eaLnBrk="1" hangingPunct="1">
              <a:lnSpc>
                <a:spcPct val="90000"/>
              </a:lnSpc>
              <a:spcBef>
                <a:spcPts val="0"/>
              </a:spcBef>
              <a:defRPr/>
            </a:pPr>
            <a:r>
              <a:rPr lang="en-US" sz="2000" dirty="0" smtClean="0"/>
              <a:t>Identify BTEs in your market (what prevents new firms from entering?)</a:t>
            </a:r>
          </a:p>
          <a:p>
            <a:pPr marL="495300" indent="-495300" eaLnBrk="1" hangingPunct="1">
              <a:lnSpc>
                <a:spcPct val="90000"/>
              </a:lnSpc>
              <a:spcBef>
                <a:spcPts val="0"/>
              </a:spcBef>
              <a:buFont typeface="+mj-lt"/>
              <a:buAutoNum type="alphaLcPeriod" startAt="3"/>
              <a:defRPr/>
            </a:pPr>
            <a:r>
              <a:rPr lang="en-US" sz="2400" dirty="0" smtClean="0"/>
              <a:t>Rivalry </a:t>
            </a:r>
          </a:p>
          <a:p>
            <a:pPr marL="844550" lvl="1" indent="-495300" eaLnBrk="1" hangingPunct="1">
              <a:lnSpc>
                <a:spcPct val="90000"/>
              </a:lnSpc>
              <a:spcBef>
                <a:spcPts val="0"/>
              </a:spcBef>
              <a:defRPr/>
            </a:pPr>
            <a:r>
              <a:rPr lang="en-US" sz="2000" dirty="0" smtClean="0"/>
              <a:t>Propensity for coordination (how likely is coordination within your market?)</a:t>
            </a:r>
          </a:p>
          <a:p>
            <a:pPr marL="1139825" lvl="2" indent="-495300" eaLnBrk="1" hangingPunct="1">
              <a:lnSpc>
                <a:spcPct val="90000"/>
              </a:lnSpc>
              <a:spcBef>
                <a:spcPts val="0"/>
              </a:spcBef>
              <a:defRPr/>
            </a:pPr>
            <a:r>
              <a:rPr lang="en-US" sz="1600" dirty="0" smtClean="0"/>
              <a:t>One of the factors is concentration (market share/concentration calculations)</a:t>
            </a:r>
          </a:p>
          <a:p>
            <a:pPr marL="844550" lvl="1" indent="-495300" eaLnBrk="1" hangingPunct="1">
              <a:lnSpc>
                <a:spcPct val="90000"/>
              </a:lnSpc>
              <a:spcBef>
                <a:spcPts val="0"/>
              </a:spcBef>
              <a:defRPr/>
            </a:pPr>
            <a:r>
              <a:rPr lang="en-US" sz="2000" dirty="0" smtClean="0"/>
              <a:t>Propensity for differentiation</a:t>
            </a:r>
          </a:p>
          <a:p>
            <a:pPr marL="1244600" lvl="2" indent="-495300" eaLnBrk="1" hangingPunct="1">
              <a:lnSpc>
                <a:spcPct val="90000"/>
              </a:lnSpc>
              <a:spcBef>
                <a:spcPts val="0"/>
              </a:spcBef>
              <a:defRPr/>
            </a:pPr>
            <a:r>
              <a:rPr lang="en-US" sz="1600" dirty="0" smtClean="0"/>
              <a:t>Bases of competition other than price?</a:t>
            </a:r>
          </a:p>
          <a:p>
            <a:pPr marL="844550" lvl="1" indent="-495300" eaLnBrk="1" hangingPunct="1">
              <a:spcBef>
                <a:spcPts val="0"/>
              </a:spcBef>
              <a:defRPr/>
            </a:pPr>
            <a:r>
              <a:rPr lang="en-US" sz="2000" dirty="0" smtClean="0"/>
              <a:t>Propensity for confrontation (examine firm-by-firm, discuss only if relevant)</a:t>
            </a:r>
          </a:p>
          <a:p>
            <a:pPr marL="1244600" lvl="2" indent="-495300" eaLnBrk="1" hangingPunct="1">
              <a:spcBef>
                <a:spcPts val="0"/>
              </a:spcBef>
              <a:defRPr/>
            </a:pPr>
            <a:r>
              <a:rPr lang="en-US" sz="1600" dirty="0" smtClean="0"/>
              <a:t>Barriers to expansion, ability to impose BTEs on rivals, lower cost structure, near MES</a:t>
            </a:r>
          </a:p>
          <a:p>
            <a:pPr marL="1244600" lvl="2" indent="-495300" eaLnBrk="1" hangingPunct="1">
              <a:spcBef>
                <a:spcPts val="0"/>
              </a:spcBef>
              <a:defRPr/>
            </a:pPr>
            <a:r>
              <a:rPr lang="en-US" sz="1600" dirty="0" smtClean="0"/>
              <a:t>Look for mavericks: firms that have an interest in confrontation</a:t>
            </a:r>
          </a:p>
          <a:p>
            <a:pPr marL="1244600" lvl="2" indent="-495300" eaLnBrk="1" hangingPunct="1">
              <a:spcBef>
                <a:spcPts val="0"/>
              </a:spcBef>
              <a:defRPr/>
            </a:pPr>
            <a:r>
              <a:rPr lang="en-US" sz="1600" dirty="0" smtClean="0"/>
              <a:t>Consider potential competition: firms outside the market that can quickly &amp; at low cost produce a product in your market</a:t>
            </a:r>
          </a:p>
        </p:txBody>
      </p:sp>
      <p:sp>
        <p:nvSpPr>
          <p:cNvPr id="7" name="Slide Number Placeholder 6"/>
          <p:cNvSpPr>
            <a:spLocks noGrp="1"/>
          </p:cNvSpPr>
          <p:nvPr>
            <p:ph type="sldNum" sz="quarter" idx="11"/>
          </p:nvPr>
        </p:nvSpPr>
        <p:spPr/>
        <p:txBody>
          <a:bodyPr/>
          <a:lstStyle/>
          <a:p>
            <a:pPr>
              <a:defRPr/>
            </a:pPr>
            <a:fld id="{F6CBDBB8-82A6-4380-87BD-214D477A2940}" type="slidenum">
              <a:rPr lang="en-US" altLang="en-US" smtClean="0"/>
              <a:pPr>
                <a:defRPr/>
              </a:pPr>
              <a:t>64</a:t>
            </a:fld>
            <a:endParaRPr lang="en-US" altLang="en-US"/>
          </a:p>
        </p:txBody>
      </p:sp>
      <p:sp>
        <p:nvSpPr>
          <p:cNvPr id="8" name="Footer Placeholder 7"/>
          <p:cNvSpPr>
            <a:spLocks noGrp="1"/>
          </p:cNvSpPr>
          <p:nvPr>
            <p:ph type="ftr" sz="quarter" idx="10"/>
          </p:nvPr>
        </p:nvSpPr>
        <p:spPr/>
        <p:txBody>
          <a:bodyPr/>
          <a:lstStyle/>
          <a:p>
            <a:pPr>
              <a:defRPr/>
            </a:pPr>
            <a:r>
              <a:rPr lang="en-US" altLang="en-US"/>
              <a:t>© Amitai Aviram.  All rights reserved.</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0" y="0"/>
            <a:ext cx="9144000" cy="1304925"/>
          </a:xfrm>
        </p:spPr>
        <p:txBody>
          <a:bodyPr/>
          <a:lstStyle/>
          <a:p>
            <a:pPr eaLnBrk="1" hangingPunct="1"/>
            <a:r>
              <a:rPr lang="en-US" smtClean="0"/>
              <a:t>Integrating course components</a:t>
            </a:r>
            <a:r>
              <a:rPr lang="en-US" sz="3500" smtClean="0"/>
              <a:t/>
            </a:r>
            <a:br>
              <a:rPr lang="en-US" sz="3500" smtClean="0"/>
            </a:br>
            <a:r>
              <a:rPr lang="en-US" sz="3500" smtClean="0"/>
              <a:t>Generic structure of the report</a:t>
            </a:r>
          </a:p>
        </p:txBody>
      </p:sp>
      <p:sp>
        <p:nvSpPr>
          <p:cNvPr id="6147" name="Rectangle 3"/>
          <p:cNvSpPr>
            <a:spLocks noGrp="1" noChangeArrowheads="1"/>
          </p:cNvSpPr>
          <p:nvPr>
            <p:ph type="body" sz="half" idx="1"/>
          </p:nvPr>
        </p:nvSpPr>
        <p:spPr>
          <a:xfrm>
            <a:off x="0" y="1447800"/>
            <a:ext cx="9144000" cy="5181600"/>
          </a:xfrm>
        </p:spPr>
        <p:txBody>
          <a:bodyPr/>
          <a:lstStyle/>
          <a:p>
            <a:pPr marL="0" indent="0" eaLnBrk="1" hangingPunct="1">
              <a:spcBef>
                <a:spcPts val="0"/>
              </a:spcBef>
              <a:buFont typeface="Wingdings" pitchFamily="2" charset="2"/>
              <a:buNone/>
              <a:defRPr/>
            </a:pPr>
            <a:r>
              <a:rPr lang="en-US" sz="2400" dirty="0" smtClean="0"/>
              <a:t>Part 1: Environment</a:t>
            </a:r>
          </a:p>
          <a:p>
            <a:pPr marL="495300" indent="-495300" eaLnBrk="1" hangingPunct="1">
              <a:spcBef>
                <a:spcPts val="0"/>
              </a:spcBef>
              <a:buFont typeface="+mj-lt"/>
              <a:buAutoNum type="alphaLcPeriod" startAt="4"/>
              <a:defRPr/>
            </a:pPr>
            <a:r>
              <a:rPr lang="en-US" sz="2400" dirty="0" smtClean="0"/>
              <a:t>Supply </a:t>
            </a:r>
            <a:r>
              <a:rPr lang="en-US" sz="2400" dirty="0"/>
              <a:t>chain</a:t>
            </a:r>
          </a:p>
          <a:p>
            <a:pPr marL="844550" lvl="1" indent="-495300" eaLnBrk="1" hangingPunct="1">
              <a:spcBef>
                <a:spcPts val="0"/>
              </a:spcBef>
              <a:buFont typeface="+mj-lt"/>
              <a:buAutoNum type="arabicPeriod"/>
              <a:defRPr/>
            </a:pPr>
            <a:r>
              <a:rPr lang="en-US" sz="2000" dirty="0" smtClean="0"/>
              <a:t>What is the supply chain in which your market is a segment?</a:t>
            </a:r>
          </a:p>
          <a:p>
            <a:pPr marL="844550" lvl="1" indent="-495300" eaLnBrk="1" hangingPunct="1">
              <a:spcBef>
                <a:spcPts val="0"/>
              </a:spcBef>
              <a:buFont typeface="+mj-lt"/>
              <a:buAutoNum type="arabicPeriod"/>
              <a:defRPr/>
            </a:pPr>
            <a:r>
              <a:rPr lang="en-US" sz="2000" dirty="0" smtClean="0"/>
              <a:t>Supplier/buyer power</a:t>
            </a:r>
          </a:p>
          <a:p>
            <a:pPr marL="1139825" lvl="2" indent="-495300" eaLnBrk="1" hangingPunct="1">
              <a:spcBef>
                <a:spcPts val="0"/>
              </a:spcBef>
              <a:defRPr/>
            </a:pPr>
            <a:r>
              <a:rPr lang="en-US" sz="1700" dirty="0" smtClean="0"/>
              <a:t>Market power: substitution, entry &amp; rivalry  in upstream/downstream markets</a:t>
            </a:r>
          </a:p>
          <a:p>
            <a:pPr marL="1597025" lvl="3" indent="-495300" eaLnBrk="1" hangingPunct="1">
              <a:spcBef>
                <a:spcPts val="0"/>
              </a:spcBef>
              <a:defRPr/>
            </a:pPr>
            <a:r>
              <a:rPr lang="en-US" sz="1700" dirty="0" smtClean="0"/>
              <a:t>Customer price sensitivity (if relevant)</a:t>
            </a:r>
          </a:p>
          <a:p>
            <a:pPr marL="1139825" lvl="2" indent="-495300" eaLnBrk="1" hangingPunct="1">
              <a:spcBef>
                <a:spcPts val="0"/>
              </a:spcBef>
              <a:defRPr/>
            </a:pPr>
            <a:r>
              <a:rPr lang="en-US" sz="1700" dirty="0" smtClean="0"/>
              <a:t>Asset specificity (relationship-specific assets vulnerable to suppliers/buyers; if relevant)</a:t>
            </a:r>
          </a:p>
          <a:p>
            <a:pPr marL="1139825" lvl="2" indent="-495300" eaLnBrk="1" hangingPunct="1">
              <a:spcBef>
                <a:spcPts val="0"/>
              </a:spcBef>
              <a:defRPr/>
            </a:pPr>
            <a:r>
              <a:rPr lang="en-US" sz="1700" dirty="0" smtClean="0"/>
              <a:t>Ability to price discriminate (if relevant)</a:t>
            </a:r>
          </a:p>
          <a:p>
            <a:pPr marL="495300" indent="-495300" eaLnBrk="1" hangingPunct="1">
              <a:spcBef>
                <a:spcPts val="0"/>
              </a:spcBef>
              <a:buFont typeface="Wingdings" pitchFamily="2" charset="2"/>
              <a:buAutoNum type="alphaLcPeriod" startAt="4"/>
              <a:defRPr/>
            </a:pPr>
            <a:r>
              <a:rPr lang="en-US" sz="2400" dirty="0" smtClean="0"/>
              <a:t>Value pool (discuss only if relevant)</a:t>
            </a:r>
            <a:endParaRPr lang="en-US" sz="2400" dirty="0"/>
          </a:p>
          <a:p>
            <a:pPr marL="844550" lvl="1" indent="-495300" eaLnBrk="1" hangingPunct="1">
              <a:spcBef>
                <a:spcPts val="0"/>
              </a:spcBef>
              <a:defRPr/>
            </a:pPr>
            <a:r>
              <a:rPr lang="en-US" sz="2000" dirty="0"/>
              <a:t>Do any segments of the market have significantly different (higher/lower) margins or volume growth?</a:t>
            </a:r>
          </a:p>
          <a:p>
            <a:pPr marL="495300" indent="-495300" eaLnBrk="1" hangingPunct="1">
              <a:spcBef>
                <a:spcPts val="0"/>
              </a:spcBef>
              <a:buFont typeface="Wingdings" pitchFamily="2" charset="2"/>
              <a:buAutoNum type="alphaLcPeriod" startAt="4"/>
              <a:defRPr/>
            </a:pPr>
            <a:r>
              <a:rPr lang="en-US" sz="2400" dirty="0" smtClean="0"/>
              <a:t>Summary</a:t>
            </a:r>
          </a:p>
          <a:p>
            <a:pPr marL="844550" lvl="1" indent="-495300" eaLnBrk="1" hangingPunct="1">
              <a:spcBef>
                <a:spcPts val="0"/>
              </a:spcBef>
              <a:defRPr/>
            </a:pPr>
            <a:r>
              <a:rPr lang="en-US" sz="2000" dirty="0" smtClean="0"/>
              <a:t>Current constraints on profitability</a:t>
            </a:r>
          </a:p>
          <a:p>
            <a:pPr marL="844550" lvl="1" indent="-495300" eaLnBrk="1" hangingPunct="1">
              <a:spcBef>
                <a:spcPts val="0"/>
              </a:spcBef>
              <a:defRPr/>
            </a:pPr>
            <a:r>
              <a:rPr lang="en-US" sz="2000" dirty="0" smtClean="0"/>
              <a:t>Threats/opportunities (elements of the environment that are likely to change or can be changed by the firm or its rivals) (if relevant &amp; backed with evidence)</a:t>
            </a:r>
          </a:p>
        </p:txBody>
      </p:sp>
      <p:sp>
        <p:nvSpPr>
          <p:cNvPr id="7" name="Slide Number Placeholder 6"/>
          <p:cNvSpPr>
            <a:spLocks noGrp="1"/>
          </p:cNvSpPr>
          <p:nvPr>
            <p:ph type="sldNum" sz="quarter" idx="11"/>
          </p:nvPr>
        </p:nvSpPr>
        <p:spPr/>
        <p:txBody>
          <a:bodyPr/>
          <a:lstStyle/>
          <a:p>
            <a:pPr>
              <a:defRPr/>
            </a:pPr>
            <a:fld id="{5A5470C7-E984-40EF-BB1E-9D09DDCFFBCD}" type="slidenum">
              <a:rPr lang="en-US" altLang="en-US" smtClean="0"/>
              <a:pPr>
                <a:defRPr/>
              </a:pPr>
              <a:t>65</a:t>
            </a:fld>
            <a:endParaRPr lang="en-US" altLang="en-US"/>
          </a:p>
        </p:txBody>
      </p:sp>
      <p:sp>
        <p:nvSpPr>
          <p:cNvPr id="9" name="Footer Placeholder 8"/>
          <p:cNvSpPr>
            <a:spLocks noGrp="1"/>
          </p:cNvSpPr>
          <p:nvPr>
            <p:ph type="ftr" sz="quarter" idx="10"/>
          </p:nvPr>
        </p:nvSpPr>
        <p:spPr/>
        <p:txBody>
          <a:bodyPr/>
          <a:lstStyle/>
          <a:p>
            <a:pPr>
              <a:defRPr/>
            </a:pPr>
            <a:r>
              <a:rPr lang="en-US" altLang="en-US"/>
              <a:t>© Amitai Aviram.  All rights reserved.</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0" y="0"/>
            <a:ext cx="9144000" cy="1304925"/>
          </a:xfrm>
        </p:spPr>
        <p:txBody>
          <a:bodyPr/>
          <a:lstStyle/>
          <a:p>
            <a:pPr eaLnBrk="1" hangingPunct="1"/>
            <a:r>
              <a:rPr lang="en-US" smtClean="0"/>
              <a:t>Integrating course components</a:t>
            </a:r>
            <a:r>
              <a:rPr lang="en-US" sz="3500" smtClean="0"/>
              <a:t/>
            </a:r>
            <a:br>
              <a:rPr lang="en-US" sz="3500" smtClean="0"/>
            </a:br>
            <a:r>
              <a:rPr lang="en-US" sz="3500" smtClean="0"/>
              <a:t>Generic structure of the report</a:t>
            </a:r>
          </a:p>
        </p:txBody>
      </p:sp>
      <p:sp>
        <p:nvSpPr>
          <p:cNvPr id="6147" name="Rectangle 3"/>
          <p:cNvSpPr>
            <a:spLocks noGrp="1" noChangeArrowheads="1"/>
          </p:cNvSpPr>
          <p:nvPr>
            <p:ph type="body" sz="half" idx="1"/>
          </p:nvPr>
        </p:nvSpPr>
        <p:spPr>
          <a:xfrm>
            <a:off x="0" y="1447800"/>
            <a:ext cx="9144000" cy="5181600"/>
          </a:xfrm>
        </p:spPr>
        <p:txBody>
          <a:bodyPr/>
          <a:lstStyle/>
          <a:p>
            <a:pPr marL="0" indent="0" eaLnBrk="1" hangingPunct="1">
              <a:spcBef>
                <a:spcPts val="0"/>
              </a:spcBef>
              <a:buFont typeface="Wingdings" pitchFamily="2" charset="2"/>
              <a:buNone/>
              <a:defRPr/>
            </a:pPr>
            <a:r>
              <a:rPr lang="en-US" sz="2400" dirty="0" smtClean="0"/>
              <a:t>Part 2: Competitive dynamics (individual firms)</a:t>
            </a:r>
          </a:p>
          <a:p>
            <a:pPr marL="495300" indent="-495300" eaLnBrk="1" hangingPunct="1">
              <a:spcBef>
                <a:spcPts val="0"/>
              </a:spcBef>
              <a:buFont typeface="+mj-lt"/>
              <a:buAutoNum type="alphaLcPeriod"/>
              <a:defRPr/>
            </a:pPr>
            <a:r>
              <a:rPr lang="en-US" sz="2400" dirty="0" smtClean="0"/>
              <a:t>Strategic traits: for the firm producing the SPP &amp; each of the firms producing the main rival products, identify -</a:t>
            </a:r>
          </a:p>
          <a:p>
            <a:pPr marL="806450" lvl="1" indent="-457200" eaLnBrk="1" hangingPunct="1">
              <a:spcBef>
                <a:spcPts val="0"/>
              </a:spcBef>
              <a:defRPr/>
            </a:pPr>
            <a:r>
              <a:rPr lang="en-US" sz="1800" dirty="0"/>
              <a:t>Strategic </a:t>
            </a:r>
            <a:r>
              <a:rPr lang="en-US" sz="1800" dirty="0" smtClean="0"/>
              <a:t>competences (show they satisfy VRIO: value, rarity &amp; organization)</a:t>
            </a:r>
          </a:p>
          <a:p>
            <a:pPr marL="806450" lvl="1" indent="-457200" eaLnBrk="1" hangingPunct="1">
              <a:spcBef>
                <a:spcPts val="0"/>
              </a:spcBef>
              <a:defRPr/>
            </a:pPr>
            <a:r>
              <a:rPr lang="en-US" sz="1800" dirty="0" smtClean="0"/>
              <a:t>Strategic rigidities</a:t>
            </a:r>
          </a:p>
          <a:p>
            <a:pPr marL="495300" indent="-495300" eaLnBrk="1" hangingPunct="1">
              <a:spcBef>
                <a:spcPts val="0"/>
              </a:spcBef>
              <a:buFont typeface="Wingdings" pitchFamily="2" charset="2"/>
              <a:buAutoNum type="alphaLcPeriod"/>
              <a:defRPr/>
            </a:pPr>
            <a:r>
              <a:rPr lang="en-US" sz="2400" dirty="0" smtClean="0"/>
              <a:t>Strategic actions</a:t>
            </a:r>
            <a:endParaRPr lang="en-US" sz="2400" dirty="0"/>
          </a:p>
          <a:p>
            <a:pPr lvl="1" indent="-342900" eaLnBrk="1" hangingPunct="1">
              <a:spcBef>
                <a:spcPts val="0"/>
              </a:spcBef>
              <a:defRPr/>
            </a:pPr>
            <a:r>
              <a:rPr lang="en-US" sz="1800" dirty="0" smtClean="0"/>
              <a:t>Looking at </a:t>
            </a:r>
            <a:r>
              <a:rPr lang="en-US" sz="1800" dirty="0"/>
              <a:t>the behavior of the firm &amp; rivals in the recent </a:t>
            </a:r>
            <a:r>
              <a:rPr lang="en-US" sz="1800" dirty="0" smtClean="0"/>
              <a:t>past, identify </a:t>
            </a:r>
            <a:r>
              <a:rPr lang="en-US" sz="1800" dirty="0"/>
              <a:t>events that demonstrate strategic actions by </a:t>
            </a:r>
            <a:r>
              <a:rPr lang="en-US" sz="1800" dirty="0" smtClean="0"/>
              <a:t>them</a:t>
            </a:r>
          </a:p>
          <a:p>
            <a:pPr lvl="2" indent="-342900" eaLnBrk="1" hangingPunct="1">
              <a:spcBef>
                <a:spcPts val="0"/>
              </a:spcBef>
              <a:defRPr/>
            </a:pPr>
            <a:r>
              <a:rPr lang="en-US" sz="1700" dirty="0" smtClean="0"/>
              <a:t>I.e</a:t>
            </a:r>
            <a:r>
              <a:rPr lang="en-US" sz="1700" dirty="0"/>
              <a:t>., how does </a:t>
            </a:r>
            <a:r>
              <a:rPr lang="en-US" sz="1700" dirty="0" smtClean="0"/>
              <a:t>firm/rival </a:t>
            </a:r>
            <a:r>
              <a:rPr lang="en-US" sz="1700" dirty="0"/>
              <a:t>use its strategic traits </a:t>
            </a:r>
            <a:r>
              <a:rPr lang="en-US" sz="1700" dirty="0" smtClean="0"/>
              <a:t>to </a:t>
            </a:r>
            <a:r>
              <a:rPr lang="en-US" sz="1700" dirty="0"/>
              <a:t>modify the business environment in its favor </a:t>
            </a:r>
            <a:r>
              <a:rPr lang="en-US" sz="1700" dirty="0" smtClean="0"/>
              <a:t>(examples of differentiation, coordination or confrontation)</a:t>
            </a:r>
          </a:p>
          <a:p>
            <a:pPr lvl="1" indent="-342900" eaLnBrk="1" hangingPunct="1">
              <a:spcBef>
                <a:spcPts val="0"/>
              </a:spcBef>
              <a:defRPr/>
            </a:pPr>
            <a:r>
              <a:rPr lang="en-US" sz="1800" dirty="0"/>
              <a:t>Discuss actions that actually occurred, not hypothetical </a:t>
            </a:r>
            <a:r>
              <a:rPr lang="en-US" sz="1800" dirty="0" smtClean="0"/>
              <a:t>actions</a:t>
            </a:r>
          </a:p>
          <a:p>
            <a:pPr lvl="1" indent="-342900" eaLnBrk="1" hangingPunct="1">
              <a:spcBef>
                <a:spcPts val="0"/>
              </a:spcBef>
              <a:defRPr/>
            </a:pPr>
            <a:r>
              <a:rPr lang="en-US" sz="1800" dirty="0" smtClean="0"/>
              <a:t>This section should </a:t>
            </a:r>
            <a:r>
              <a:rPr lang="en-US" sz="1800" dirty="0"/>
              <a:t>take, in terms of space, more than </a:t>
            </a:r>
            <a:r>
              <a:rPr lang="en-US" sz="1800" dirty="0" smtClean="0"/>
              <a:t>each of the </a:t>
            </a:r>
            <a:r>
              <a:rPr lang="en-US" sz="1800" dirty="0"/>
              <a:t>other sections</a:t>
            </a:r>
          </a:p>
        </p:txBody>
      </p:sp>
      <p:sp>
        <p:nvSpPr>
          <p:cNvPr id="6" name="Slide Number Placeholder 5"/>
          <p:cNvSpPr>
            <a:spLocks noGrp="1"/>
          </p:cNvSpPr>
          <p:nvPr>
            <p:ph type="sldNum" sz="quarter" idx="11"/>
          </p:nvPr>
        </p:nvSpPr>
        <p:spPr/>
        <p:txBody>
          <a:bodyPr/>
          <a:lstStyle/>
          <a:p>
            <a:pPr>
              <a:defRPr/>
            </a:pPr>
            <a:fld id="{6093F4CE-925F-4227-948E-59A9C8ED0B48}" type="slidenum">
              <a:rPr lang="en-US" altLang="en-US" smtClean="0"/>
              <a:pPr>
                <a:defRPr/>
              </a:pPr>
              <a:t>66</a:t>
            </a:fld>
            <a:endParaRPr lang="en-US" altLang="en-US"/>
          </a:p>
        </p:txBody>
      </p:sp>
      <p:sp>
        <p:nvSpPr>
          <p:cNvPr id="7" name="Footer Placeholder 6"/>
          <p:cNvSpPr>
            <a:spLocks noGrp="1"/>
          </p:cNvSpPr>
          <p:nvPr>
            <p:ph type="ftr" sz="quarter" idx="10"/>
          </p:nvPr>
        </p:nvSpPr>
        <p:spPr/>
        <p:txBody>
          <a:bodyPr/>
          <a:lstStyle/>
          <a:p>
            <a:pPr>
              <a:defRPr/>
            </a:pPr>
            <a:r>
              <a:rPr lang="en-US" altLang="en-US"/>
              <a:t>© Amitai Aviram.  All rights reserved.</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0" y="0"/>
            <a:ext cx="9144000" cy="1301750"/>
          </a:xfrm>
        </p:spPr>
        <p:txBody>
          <a:bodyPr/>
          <a:lstStyle/>
          <a:p>
            <a:pPr eaLnBrk="1" hangingPunct="1"/>
            <a:r>
              <a:rPr lang="en-US" smtClean="0"/>
              <a:t>Integrating course components</a:t>
            </a:r>
            <a:r>
              <a:rPr lang="en-US" sz="3500" smtClean="0"/>
              <a:t/>
            </a:r>
            <a:br>
              <a:rPr lang="en-US" sz="3500" smtClean="0"/>
            </a:br>
            <a:r>
              <a:rPr lang="en-US" sz="3500" smtClean="0"/>
              <a:t>Writing a market analysis</a:t>
            </a:r>
          </a:p>
        </p:txBody>
      </p:sp>
      <p:sp>
        <p:nvSpPr>
          <p:cNvPr id="72707" name="Rectangle 3"/>
          <p:cNvSpPr>
            <a:spLocks noGrp="1" noChangeArrowheads="1"/>
          </p:cNvSpPr>
          <p:nvPr>
            <p:ph type="body" sz="half" idx="1"/>
          </p:nvPr>
        </p:nvSpPr>
        <p:spPr>
          <a:xfrm>
            <a:off x="0" y="1447800"/>
            <a:ext cx="9144000" cy="5181600"/>
          </a:xfrm>
        </p:spPr>
        <p:txBody>
          <a:bodyPr/>
          <a:lstStyle/>
          <a:p>
            <a:pPr eaLnBrk="1" hangingPunct="1">
              <a:spcBef>
                <a:spcPct val="0"/>
              </a:spcBef>
            </a:pPr>
            <a:r>
              <a:rPr lang="en-US" sz="2400" smtClean="0"/>
              <a:t>The business intelligence component (acquiring information)</a:t>
            </a:r>
            <a:br>
              <a:rPr lang="en-US" sz="2400" smtClean="0"/>
            </a:br>
            <a:r>
              <a:rPr lang="en-US" sz="2400" smtClean="0"/>
              <a:t>is integrated into each part of the report</a:t>
            </a:r>
          </a:p>
          <a:p>
            <a:pPr eaLnBrk="1" hangingPunct="1">
              <a:spcBef>
                <a:spcPct val="0"/>
              </a:spcBef>
            </a:pPr>
            <a:r>
              <a:rPr lang="en-US" sz="2400" smtClean="0"/>
              <a:t>Support all elements of your analysis with evidence</a:t>
            </a:r>
          </a:p>
          <a:p>
            <a:pPr lvl="1" eaLnBrk="1" hangingPunct="1">
              <a:spcBef>
                <a:spcPct val="0"/>
              </a:spcBef>
            </a:pPr>
            <a:r>
              <a:rPr lang="en-US" sz="2200" smtClean="0"/>
              <a:t>Reference all evidence in footnotes</a:t>
            </a:r>
          </a:p>
          <a:p>
            <a:pPr lvl="1" eaLnBrk="1" hangingPunct="1">
              <a:spcBef>
                <a:spcPct val="0"/>
              </a:spcBef>
            </a:pPr>
            <a:r>
              <a:rPr lang="en-US" sz="2200" smtClean="0"/>
              <a:t>Where direct evidence is not available, use proxies &amp; explain:</a:t>
            </a:r>
          </a:p>
          <a:p>
            <a:pPr lvl="2" eaLnBrk="1" hangingPunct="1">
              <a:spcBef>
                <a:spcPct val="0"/>
              </a:spcBef>
            </a:pPr>
            <a:r>
              <a:rPr lang="en-US" sz="2000" smtClean="0"/>
              <a:t>Why it is a good proxy</a:t>
            </a:r>
          </a:p>
          <a:p>
            <a:pPr lvl="2" eaLnBrk="1" hangingPunct="1">
              <a:spcBef>
                <a:spcPct val="0"/>
              </a:spcBef>
            </a:pPr>
            <a:r>
              <a:rPr lang="en-US" sz="2000" smtClean="0"/>
              <a:t>When is the proxy biased &amp; in which direction</a:t>
            </a:r>
          </a:p>
          <a:p>
            <a:pPr eaLnBrk="1" hangingPunct="1">
              <a:spcBef>
                <a:spcPct val="0"/>
              </a:spcBef>
            </a:pPr>
            <a:r>
              <a:rPr lang="en-US" sz="2400" smtClean="0"/>
              <a:t>If the way you collected the data is not obvious from the reference, describe it in detail</a:t>
            </a:r>
          </a:p>
          <a:p>
            <a:pPr lvl="1" eaLnBrk="1" hangingPunct="1">
              <a:spcBef>
                <a:spcPct val="0"/>
              </a:spcBef>
            </a:pPr>
            <a:r>
              <a:rPr lang="en-US" sz="2200" smtClean="0"/>
              <a:t>Method is obvious from reference: book, article, webpage</a:t>
            </a:r>
          </a:p>
          <a:p>
            <a:pPr lvl="1" eaLnBrk="1" hangingPunct="1">
              <a:spcBef>
                <a:spcPct val="0"/>
              </a:spcBef>
            </a:pPr>
            <a:r>
              <a:rPr lang="en-US" sz="2200" smtClean="0"/>
              <a:t>Method is not obvious: survey (attach copy of survey, provide</a:t>
            </a:r>
            <a:br>
              <a:rPr lang="en-US" sz="2200" smtClean="0"/>
            </a:br>
            <a:r>
              <a:rPr lang="en-US" sz="2200" smtClean="0"/>
              <a:t>data on who answered it); interview (attach notes, questions asked, etc.); self-examination (attach notes)</a:t>
            </a:r>
          </a:p>
        </p:txBody>
      </p:sp>
      <p:sp>
        <p:nvSpPr>
          <p:cNvPr id="6" name="Slide Number Placeholder 5"/>
          <p:cNvSpPr>
            <a:spLocks noGrp="1"/>
          </p:cNvSpPr>
          <p:nvPr>
            <p:ph type="sldNum" sz="quarter" idx="11"/>
          </p:nvPr>
        </p:nvSpPr>
        <p:spPr/>
        <p:txBody>
          <a:bodyPr/>
          <a:lstStyle/>
          <a:p>
            <a:pPr>
              <a:defRPr/>
            </a:pPr>
            <a:fld id="{B72B50FC-B6DB-499B-9257-9238139F3C80}" type="slidenum">
              <a:rPr lang="en-US" altLang="en-US" smtClean="0"/>
              <a:pPr>
                <a:defRPr/>
              </a:pPr>
              <a:t>67</a:t>
            </a:fld>
            <a:endParaRPr lang="en-US" altLang="en-US"/>
          </a:p>
        </p:txBody>
      </p:sp>
      <p:sp>
        <p:nvSpPr>
          <p:cNvPr id="7" name="Footer Placeholder 6"/>
          <p:cNvSpPr>
            <a:spLocks noGrp="1"/>
          </p:cNvSpPr>
          <p:nvPr>
            <p:ph type="ftr" sz="quarter" idx="10"/>
          </p:nvPr>
        </p:nvSpPr>
        <p:spPr/>
        <p:txBody>
          <a:bodyPr/>
          <a:lstStyle/>
          <a:p>
            <a:pPr>
              <a:defRPr/>
            </a:pPr>
            <a:r>
              <a:rPr lang="en-US" altLang="en-US"/>
              <a:t>© Amitai Aviram.  All rights reserved.</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0" y="0"/>
            <a:ext cx="9144000" cy="1301750"/>
          </a:xfrm>
        </p:spPr>
        <p:txBody>
          <a:bodyPr/>
          <a:lstStyle/>
          <a:p>
            <a:pPr eaLnBrk="1" hangingPunct="1"/>
            <a:r>
              <a:rPr lang="en-US" smtClean="0"/>
              <a:t>Integrating course components</a:t>
            </a:r>
            <a:r>
              <a:rPr lang="en-US" sz="3500" smtClean="0"/>
              <a:t/>
            </a:r>
            <a:br>
              <a:rPr lang="en-US" sz="3500" smtClean="0"/>
            </a:br>
            <a:r>
              <a:rPr lang="en-US" sz="3500" smtClean="0"/>
              <a:t>Writing a market analysis</a:t>
            </a:r>
          </a:p>
        </p:txBody>
      </p:sp>
      <p:sp>
        <p:nvSpPr>
          <p:cNvPr id="73731" name="Rectangle 3"/>
          <p:cNvSpPr>
            <a:spLocks noGrp="1" noChangeArrowheads="1"/>
          </p:cNvSpPr>
          <p:nvPr>
            <p:ph type="body" sz="half" idx="1"/>
          </p:nvPr>
        </p:nvSpPr>
        <p:spPr>
          <a:xfrm>
            <a:off x="0" y="1447800"/>
            <a:ext cx="9144000" cy="5181600"/>
          </a:xfrm>
        </p:spPr>
        <p:txBody>
          <a:bodyPr/>
          <a:lstStyle/>
          <a:p>
            <a:pPr eaLnBrk="1" hangingPunct="1">
              <a:spcBef>
                <a:spcPct val="0"/>
              </a:spcBef>
            </a:pPr>
            <a:r>
              <a:rPr lang="en-US" sz="2400" dirty="0" smtClean="0"/>
              <a:t>The big biz strategy questions rely on common sense</a:t>
            </a:r>
          </a:p>
          <a:p>
            <a:pPr lvl="1" eaLnBrk="1" hangingPunct="1">
              <a:spcBef>
                <a:spcPct val="0"/>
              </a:spcBef>
            </a:pPr>
            <a:r>
              <a:rPr lang="en-US" sz="2000" dirty="0" smtClean="0"/>
              <a:t>What makes this product good? (bases of competition; substitution)</a:t>
            </a:r>
          </a:p>
          <a:p>
            <a:pPr lvl="1" eaLnBrk="1" hangingPunct="1">
              <a:spcBef>
                <a:spcPct val="0"/>
              </a:spcBef>
            </a:pPr>
            <a:r>
              <a:rPr lang="en-US" sz="2000" dirty="0" smtClean="0"/>
              <a:t>If Acme’s product is profitable, why aren’t others copying Acme?  (entry)</a:t>
            </a:r>
          </a:p>
          <a:p>
            <a:pPr lvl="1" eaLnBrk="1" hangingPunct="1">
              <a:spcBef>
                <a:spcPct val="0"/>
              </a:spcBef>
            </a:pPr>
            <a:r>
              <a:rPr lang="en-US" sz="2000" dirty="0" smtClean="0"/>
              <a:t>Will firms find it profitable to “play nice”? (rivalry)</a:t>
            </a:r>
          </a:p>
          <a:p>
            <a:pPr lvl="1" eaLnBrk="1" hangingPunct="1">
              <a:spcBef>
                <a:spcPct val="0"/>
              </a:spcBef>
            </a:pPr>
            <a:r>
              <a:rPr lang="en-US" sz="2000" dirty="0" smtClean="0"/>
              <a:t>Balance of power between firm, suppliers &amp; customers? (supply chain)</a:t>
            </a:r>
          </a:p>
          <a:p>
            <a:pPr lvl="1" eaLnBrk="1" hangingPunct="1">
              <a:spcBef>
                <a:spcPct val="0"/>
              </a:spcBef>
            </a:pPr>
            <a:r>
              <a:rPr lang="en-US" sz="2000" dirty="0" smtClean="0"/>
              <a:t>How to exploit a firm’s strengths &amp; weaknesses? (strategic actions)</a:t>
            </a:r>
          </a:p>
          <a:p>
            <a:pPr lvl="1" eaLnBrk="1" hangingPunct="1">
              <a:spcBef>
                <a:spcPct val="0"/>
              </a:spcBef>
            </a:pPr>
            <a:r>
              <a:rPr lang="en-US" sz="2000" dirty="0" smtClean="0"/>
              <a:t>How do we add value, cut costs, increase sales? (value pool)</a:t>
            </a:r>
          </a:p>
          <a:p>
            <a:pPr eaLnBrk="1" hangingPunct="1">
              <a:spcBef>
                <a:spcPct val="0"/>
              </a:spcBef>
            </a:pPr>
            <a:r>
              <a:rPr lang="en-US" sz="2400" dirty="0" smtClean="0"/>
              <a:t>Implications</a:t>
            </a:r>
          </a:p>
          <a:p>
            <a:pPr lvl="1" eaLnBrk="1" hangingPunct="1">
              <a:spcBef>
                <a:spcPct val="0"/>
              </a:spcBef>
            </a:pPr>
            <a:r>
              <a:rPr lang="en-US" sz="2000" dirty="0" smtClean="0"/>
              <a:t>Detailed framework in this course helps you recognize common patterns, but shouldn’t be a straightjacket</a:t>
            </a:r>
          </a:p>
          <a:p>
            <a:pPr lvl="1" eaLnBrk="1" hangingPunct="1">
              <a:spcBef>
                <a:spcPct val="0"/>
              </a:spcBef>
            </a:pPr>
            <a:r>
              <a:rPr lang="en-US" sz="2000" dirty="0" smtClean="0"/>
              <a:t>You can do a good job without a business background</a:t>
            </a:r>
          </a:p>
          <a:p>
            <a:pPr lvl="1" eaLnBrk="1" hangingPunct="1">
              <a:spcBef>
                <a:spcPct val="0"/>
              </a:spcBef>
            </a:pPr>
            <a:r>
              <a:rPr lang="en-US" sz="2000" dirty="0" smtClean="0"/>
              <a:t>Qualitative data can be just as good as quantitative data</a:t>
            </a:r>
          </a:p>
          <a:p>
            <a:pPr lvl="1" eaLnBrk="1" hangingPunct="1">
              <a:spcBef>
                <a:spcPct val="0"/>
              </a:spcBef>
            </a:pPr>
            <a:r>
              <a:rPr lang="en-US" sz="2000" dirty="0" smtClean="0"/>
              <a:t>Figure out what factors are most important in your industry and focus on them </a:t>
            </a:r>
            <a:r>
              <a:rPr lang="en-US" sz="1900" dirty="0" smtClean="0"/>
              <a:t>(e.g., Standard Oil case: BTE for refiners &amp; FC/VC for railroads)</a:t>
            </a:r>
          </a:p>
        </p:txBody>
      </p:sp>
      <p:sp>
        <p:nvSpPr>
          <p:cNvPr id="6" name="Slide Number Placeholder 5"/>
          <p:cNvSpPr>
            <a:spLocks noGrp="1"/>
          </p:cNvSpPr>
          <p:nvPr>
            <p:ph type="sldNum" sz="quarter" idx="11"/>
          </p:nvPr>
        </p:nvSpPr>
        <p:spPr/>
        <p:txBody>
          <a:bodyPr/>
          <a:lstStyle/>
          <a:p>
            <a:pPr>
              <a:defRPr/>
            </a:pPr>
            <a:fld id="{5D0E5ADA-3CF8-437D-B411-457D502D11F3}" type="slidenum">
              <a:rPr lang="en-US" altLang="en-US" smtClean="0"/>
              <a:pPr>
                <a:defRPr/>
              </a:pPr>
              <a:t>68</a:t>
            </a:fld>
            <a:endParaRPr lang="en-US" altLang="en-US"/>
          </a:p>
        </p:txBody>
      </p:sp>
      <p:sp>
        <p:nvSpPr>
          <p:cNvPr id="7" name="Footer Placeholder 6"/>
          <p:cNvSpPr>
            <a:spLocks noGrp="1"/>
          </p:cNvSpPr>
          <p:nvPr>
            <p:ph type="ftr" sz="quarter" idx="10"/>
          </p:nvPr>
        </p:nvSpPr>
        <p:spPr/>
        <p:txBody>
          <a:bodyPr/>
          <a:lstStyle/>
          <a:p>
            <a:pPr>
              <a:defRPr/>
            </a:pPr>
            <a:r>
              <a:rPr lang="en-US" altLang="en-US"/>
              <a:t>© Amitai Aviram.  All rights reserved.</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0" y="0"/>
            <a:ext cx="9144000" cy="1304925"/>
          </a:xfrm>
        </p:spPr>
        <p:txBody>
          <a:bodyPr/>
          <a:lstStyle/>
          <a:p>
            <a:r>
              <a:rPr lang="en-US" smtClean="0"/>
              <a:t>Integrating course components</a:t>
            </a:r>
            <a:br>
              <a:rPr lang="en-US" smtClean="0"/>
            </a:br>
            <a:r>
              <a:rPr lang="en-US" sz="3500" smtClean="0"/>
              <a:t>Case study: Standard Oil</a:t>
            </a:r>
          </a:p>
        </p:txBody>
      </p:sp>
      <p:pic>
        <p:nvPicPr>
          <p:cNvPr id="74755" name="Picture 4" descr="standardoil.jpg"/>
          <p:cNvPicPr>
            <a:picLocks noChangeAspect="1"/>
          </p:cNvPicPr>
          <p:nvPr/>
        </p:nvPicPr>
        <p:blipFill>
          <a:blip r:embed="rId2" cstate="print"/>
          <a:srcRect/>
          <a:stretch>
            <a:fillRect/>
          </a:stretch>
        </p:blipFill>
        <p:spPr bwMode="auto">
          <a:xfrm>
            <a:off x="1403350" y="1939925"/>
            <a:ext cx="6192838" cy="4370388"/>
          </a:xfrm>
          <a:prstGeom prst="rect">
            <a:avLst/>
          </a:prstGeom>
          <a:noFill/>
          <a:ln w="9525">
            <a:noFill/>
            <a:miter lim="800000"/>
            <a:headEnd/>
            <a:tailEnd/>
          </a:ln>
        </p:spPr>
      </p:pic>
      <p:sp>
        <p:nvSpPr>
          <p:cNvPr id="6" name="Slide Number Placeholder 5"/>
          <p:cNvSpPr>
            <a:spLocks noGrp="1"/>
          </p:cNvSpPr>
          <p:nvPr>
            <p:ph type="sldNum" sz="quarter" idx="11"/>
          </p:nvPr>
        </p:nvSpPr>
        <p:spPr/>
        <p:txBody>
          <a:bodyPr/>
          <a:lstStyle/>
          <a:p>
            <a:pPr>
              <a:defRPr/>
            </a:pPr>
            <a:fld id="{93BCB0B4-38BF-467C-B80F-E145DBAE8DB7}" type="slidenum">
              <a:rPr lang="en-US" altLang="en-US" smtClean="0"/>
              <a:pPr>
                <a:defRPr/>
              </a:pPr>
              <a:t>69</a:t>
            </a:fld>
            <a:endParaRPr lang="en-US" altLang="en-US"/>
          </a:p>
        </p:txBody>
      </p:sp>
      <p:sp>
        <p:nvSpPr>
          <p:cNvPr id="7" name="Footer Placeholder 6"/>
          <p:cNvSpPr>
            <a:spLocks noGrp="1"/>
          </p:cNvSpPr>
          <p:nvPr>
            <p:ph type="ftr" sz="quarter" idx="10"/>
          </p:nvPr>
        </p:nvSpPr>
        <p:spPr/>
        <p:txBody>
          <a:bodyPr/>
          <a:lstStyle/>
          <a:p>
            <a:pPr>
              <a:defRPr/>
            </a:pPr>
            <a:r>
              <a:rPr lang="en-US" altLang="en-US"/>
              <a:t>© Amitai Aviram.  All rights reserved.</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2"/>
          <p:cNvSpPr>
            <a:spLocks noGrp="1" noChangeArrowheads="1"/>
          </p:cNvSpPr>
          <p:nvPr>
            <p:ph type="title" idx="4294967295"/>
          </p:nvPr>
        </p:nvSpPr>
        <p:spPr>
          <a:xfrm>
            <a:off x="0" y="0"/>
            <a:ext cx="9144000" cy="1295400"/>
          </a:xfrm>
        </p:spPr>
        <p:txBody>
          <a:bodyPr/>
          <a:lstStyle/>
          <a:p>
            <a:pPr algn="ctr" eaLnBrk="1" hangingPunct="1"/>
            <a:r>
              <a:rPr lang="en-US" dirty="0" smtClean="0"/>
              <a:t>Strategic competences</a:t>
            </a:r>
            <a:r>
              <a:rPr lang="en-US" sz="4000" dirty="0" smtClean="0"/>
              <a:t/>
            </a:r>
            <a:br>
              <a:rPr lang="en-US" sz="4000" dirty="0" smtClean="0"/>
            </a:br>
            <a:r>
              <a:rPr lang="en-US" sz="3500" dirty="0" smtClean="0"/>
              <a:t>Example: Elite M&amp;A law firms</a:t>
            </a:r>
          </a:p>
        </p:txBody>
      </p:sp>
      <p:sp>
        <p:nvSpPr>
          <p:cNvPr id="9221" name="Rectangle 3"/>
          <p:cNvSpPr>
            <a:spLocks noGrp="1" noChangeArrowheads="1"/>
          </p:cNvSpPr>
          <p:nvPr>
            <p:ph type="body" idx="4294967295"/>
          </p:nvPr>
        </p:nvSpPr>
        <p:spPr>
          <a:xfrm>
            <a:off x="0" y="1447800"/>
            <a:ext cx="9144000" cy="5181599"/>
          </a:xfrm>
        </p:spPr>
        <p:txBody>
          <a:bodyPr/>
          <a:lstStyle/>
          <a:p>
            <a:pPr eaLnBrk="1" hangingPunct="1">
              <a:spcBef>
                <a:spcPct val="0"/>
              </a:spcBef>
            </a:pPr>
            <a:r>
              <a:rPr lang="en-US" sz="2400" dirty="0" smtClean="0"/>
              <a:t>Competence: lawyers w/exceptional M&amp;A skills/expertise</a:t>
            </a:r>
          </a:p>
          <a:p>
            <a:pPr lvl="1" eaLnBrk="1" hangingPunct="1">
              <a:spcBef>
                <a:spcPct val="0"/>
              </a:spcBef>
            </a:pPr>
            <a:r>
              <a:rPr lang="en-US" sz="2200" dirty="0" smtClean="0"/>
              <a:t>Value: </a:t>
            </a:r>
            <a:r>
              <a:rPr lang="en-US" sz="2200" dirty="0" smtClean="0">
                <a:solidFill>
                  <a:srgbClr val="46CF15"/>
                </a:solidFill>
              </a:rPr>
              <a:t>high</a:t>
            </a:r>
            <a:endParaRPr lang="en-US" sz="2200" dirty="0" smtClean="0">
              <a:solidFill>
                <a:srgbClr val="FF0000"/>
              </a:solidFill>
            </a:endParaRPr>
          </a:p>
          <a:p>
            <a:pPr lvl="2" eaLnBrk="1" hangingPunct="1">
              <a:spcBef>
                <a:spcPct val="0"/>
              </a:spcBef>
            </a:pPr>
            <a:r>
              <a:rPr lang="en-US" sz="2000" dirty="0" smtClean="0"/>
              <a:t>Benefit: clients believe lawyer credentials indicate value of lawyer’s work (useful for differentiation, aiming at “bet the company” work)</a:t>
            </a:r>
            <a:endParaRPr lang="en-US" sz="1900" dirty="0" smtClean="0">
              <a:solidFill>
                <a:srgbClr val="FF0000"/>
              </a:solidFill>
            </a:endParaRPr>
          </a:p>
          <a:p>
            <a:pPr lvl="2" eaLnBrk="1" hangingPunct="1">
              <a:spcBef>
                <a:spcPct val="0"/>
              </a:spcBef>
            </a:pPr>
            <a:r>
              <a:rPr lang="en-US" sz="2000" dirty="0"/>
              <a:t>Competitively superior (difficult to substitute): somewhat</a:t>
            </a:r>
          </a:p>
          <a:p>
            <a:pPr lvl="3" eaLnBrk="1" hangingPunct="1">
              <a:spcBef>
                <a:spcPct val="0"/>
              </a:spcBef>
            </a:pPr>
            <a:r>
              <a:rPr lang="en-US" sz="1800" dirty="0"/>
              <a:t>Other client benchmarks also indicate work quality (e.g., media visibility)</a:t>
            </a:r>
          </a:p>
          <a:p>
            <a:pPr lvl="1" eaLnBrk="1" hangingPunct="1">
              <a:spcBef>
                <a:spcPct val="0"/>
              </a:spcBef>
            </a:pPr>
            <a:r>
              <a:rPr lang="en-US" sz="2200" dirty="0" smtClean="0"/>
              <a:t>Rarity</a:t>
            </a:r>
            <a:r>
              <a:rPr lang="en-US" sz="2200" dirty="0"/>
              <a:t>: </a:t>
            </a:r>
            <a:r>
              <a:rPr lang="en-US" sz="2200" dirty="0">
                <a:solidFill>
                  <a:srgbClr val="F6BB00"/>
                </a:solidFill>
              </a:rPr>
              <a:t>somewhat</a:t>
            </a:r>
          </a:p>
          <a:p>
            <a:pPr lvl="2" eaLnBrk="1" hangingPunct="1">
              <a:spcBef>
                <a:spcPct val="0"/>
              </a:spcBef>
            </a:pPr>
            <a:r>
              <a:rPr lang="en-US" sz="2000" dirty="0"/>
              <a:t>Scarce: </a:t>
            </a:r>
            <a:r>
              <a:rPr lang="en-US" sz="2000" dirty="0" smtClean="0"/>
              <a:t>yes (in most markets, few rivals have highly-credentialed lawyers)</a:t>
            </a:r>
            <a:endParaRPr lang="en-US" sz="2000" dirty="0"/>
          </a:p>
          <a:p>
            <a:pPr lvl="2" eaLnBrk="1" hangingPunct="1">
              <a:spcBef>
                <a:spcPct val="0"/>
              </a:spcBef>
            </a:pPr>
            <a:r>
              <a:rPr lang="en-US" sz="2000" dirty="0"/>
              <a:t>Difficult to imitate: yes</a:t>
            </a:r>
          </a:p>
          <a:p>
            <a:pPr lvl="3" eaLnBrk="1" hangingPunct="1">
              <a:spcBef>
                <a:spcPct val="0"/>
              </a:spcBef>
            </a:pPr>
            <a:r>
              <a:rPr lang="en-US" sz="1800" dirty="0"/>
              <a:t>Limited talent, limited capacity of credential-creating institutions such as law schools, big cases</a:t>
            </a:r>
          </a:p>
          <a:p>
            <a:pPr lvl="3" eaLnBrk="1" hangingPunct="1">
              <a:spcBef>
                <a:spcPct val="0"/>
              </a:spcBef>
            </a:pPr>
            <a:r>
              <a:rPr lang="en-US" sz="1800" dirty="0"/>
              <a:t>Elite firms provide their lawyers more opportunities to credential themselves</a:t>
            </a:r>
          </a:p>
          <a:p>
            <a:pPr lvl="1" eaLnBrk="1" hangingPunct="1">
              <a:spcBef>
                <a:spcPct val="0"/>
              </a:spcBef>
            </a:pPr>
            <a:r>
              <a:rPr lang="en-US" sz="2200" dirty="0" smtClean="0"/>
              <a:t>Organization: </a:t>
            </a:r>
            <a:r>
              <a:rPr lang="en-US" sz="2200" dirty="0" smtClean="0">
                <a:solidFill>
                  <a:srgbClr val="FF0000"/>
                </a:solidFill>
              </a:rPr>
              <a:t>poor</a:t>
            </a:r>
            <a:r>
              <a:rPr lang="en-US" sz="2200" dirty="0" smtClean="0"/>
              <a:t> - lawyer </a:t>
            </a:r>
            <a:r>
              <a:rPr lang="en-US" sz="2200" dirty="0"/>
              <a:t>can quit at any time, taking value with her</a:t>
            </a:r>
          </a:p>
          <a:p>
            <a:pPr lvl="2" eaLnBrk="1" hangingPunct="1">
              <a:spcBef>
                <a:spcPct val="0"/>
              </a:spcBef>
            </a:pPr>
            <a:r>
              <a:rPr lang="en-US" sz="2000" dirty="0" smtClean="0"/>
              <a:t>This </a:t>
            </a:r>
            <a:r>
              <a:rPr lang="en-US" sz="2000" dirty="0"/>
              <a:t>is a major weakness. </a:t>
            </a:r>
            <a:r>
              <a:rPr lang="en-US" sz="2000" dirty="0">
                <a:solidFill>
                  <a:srgbClr val="FF0000"/>
                </a:solidFill>
              </a:rPr>
              <a:t>What can firms do to mitigate it?</a:t>
            </a:r>
            <a:endParaRPr lang="en-US" sz="2000" dirty="0" smtClean="0"/>
          </a:p>
        </p:txBody>
      </p:sp>
      <p:sp>
        <p:nvSpPr>
          <p:cNvPr id="6" name="Slide Number Placeholder 5"/>
          <p:cNvSpPr>
            <a:spLocks noGrp="1"/>
          </p:cNvSpPr>
          <p:nvPr>
            <p:ph type="sldNum" sz="quarter" idx="11"/>
          </p:nvPr>
        </p:nvSpPr>
        <p:spPr/>
        <p:txBody>
          <a:bodyPr/>
          <a:lstStyle/>
          <a:p>
            <a:pPr>
              <a:defRPr/>
            </a:pPr>
            <a:fld id="{6DBE3EDB-5AB7-40BB-B2E0-769045A2A4D0}" type="slidenum">
              <a:rPr lang="en-US" smtClean="0"/>
              <a:pPr>
                <a:defRPr/>
              </a:pPr>
              <a:t>7</a:t>
            </a:fld>
            <a:endParaRPr lang="en-US"/>
          </a:p>
        </p:txBody>
      </p:sp>
      <p:sp>
        <p:nvSpPr>
          <p:cNvPr id="7" name="Footer Placeholder 6"/>
          <p:cNvSpPr>
            <a:spLocks noGrp="1"/>
          </p:cNvSpPr>
          <p:nvPr>
            <p:ph type="ftr" sz="quarter" idx="10"/>
          </p:nvPr>
        </p:nvSpPr>
        <p:spPr/>
        <p:txBody>
          <a:bodyPr/>
          <a:lstStyle/>
          <a:p>
            <a:pPr>
              <a:defRPr/>
            </a:pPr>
            <a:r>
              <a:rPr lang="en-US" smtClean="0"/>
              <a:t>© Amitai Aviram.  All rights reserved.</a:t>
            </a:r>
            <a:endParaRPr lang="en-US"/>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0" y="0"/>
            <a:ext cx="9144000" cy="1304925"/>
          </a:xfrm>
        </p:spPr>
        <p:txBody>
          <a:bodyPr/>
          <a:lstStyle/>
          <a:p>
            <a:r>
              <a:rPr lang="en-US" smtClean="0"/>
              <a:t>Case study: Standard Oil</a:t>
            </a:r>
            <a:r>
              <a:rPr lang="en-US" sz="3500" smtClean="0"/>
              <a:t/>
            </a:r>
            <a:br>
              <a:rPr lang="en-US" sz="3500" smtClean="0"/>
            </a:br>
            <a:r>
              <a:rPr lang="en-US" sz="3500" smtClean="0"/>
              <a:t>Market definition</a:t>
            </a:r>
          </a:p>
        </p:txBody>
      </p:sp>
      <p:sp>
        <p:nvSpPr>
          <p:cNvPr id="70659" name="Rectangle 3"/>
          <p:cNvSpPr>
            <a:spLocks noGrp="1" noChangeArrowheads="1"/>
          </p:cNvSpPr>
          <p:nvPr>
            <p:ph type="body" sz="half" idx="1"/>
          </p:nvPr>
        </p:nvSpPr>
        <p:spPr>
          <a:xfrm>
            <a:off x="0" y="1447800"/>
            <a:ext cx="9144000" cy="5181600"/>
          </a:xfrm>
        </p:spPr>
        <p:txBody>
          <a:bodyPr/>
          <a:lstStyle/>
          <a:p>
            <a:pPr marL="495300" indent="-495300">
              <a:spcBef>
                <a:spcPts val="0"/>
              </a:spcBef>
              <a:defRPr/>
            </a:pPr>
            <a:r>
              <a:rPr lang="en-US" sz="2400" dirty="0" smtClean="0"/>
              <a:t>Starting point: Standard Oil’s kerosene</a:t>
            </a:r>
          </a:p>
          <a:p>
            <a:pPr marL="790575" lvl="2" indent="-495300">
              <a:spcBef>
                <a:spcPts val="0"/>
              </a:spcBef>
              <a:buClr>
                <a:schemeClr val="tx2"/>
              </a:buClr>
              <a:defRPr/>
            </a:pPr>
            <a:r>
              <a:rPr lang="en-US" sz="2000" dirty="0" smtClean="0"/>
              <a:t>Kerosene is a high-quality illuminating product, mostly exported to Europe via U.S. East Coast</a:t>
            </a:r>
          </a:p>
          <a:p>
            <a:pPr marL="495300" indent="-495300">
              <a:spcBef>
                <a:spcPts val="0"/>
              </a:spcBef>
              <a:defRPr/>
            </a:pPr>
            <a:r>
              <a:rPr lang="en-US" sz="2400" dirty="0" smtClean="0"/>
              <a:t>Bases of competition: price only</a:t>
            </a:r>
          </a:p>
          <a:p>
            <a:pPr marL="844550" lvl="1" indent="-495300">
              <a:spcBef>
                <a:spcPts val="0"/>
              </a:spcBef>
              <a:defRPr/>
            </a:pPr>
            <a:r>
              <a:rPr lang="en-US" sz="2000" dirty="0" smtClean="0"/>
              <a:t>Customer needs: lighting fuel, price as low as possible</a:t>
            </a:r>
          </a:p>
          <a:p>
            <a:pPr marL="844550" lvl="1" indent="-495300">
              <a:spcBef>
                <a:spcPts val="0"/>
              </a:spcBef>
              <a:defRPr/>
            </a:pPr>
            <a:r>
              <a:rPr lang="en-US" sz="2000" dirty="0" smtClean="0"/>
              <a:t>Customer benchmarks</a:t>
            </a:r>
          </a:p>
          <a:p>
            <a:pPr marL="1139825" lvl="2" indent="-495300">
              <a:spcBef>
                <a:spcPts val="0"/>
              </a:spcBef>
              <a:defRPr/>
            </a:pPr>
            <a:r>
              <a:rPr lang="en-US" sz="1900" dirty="0" smtClean="0"/>
              <a:t>Lighting fuel: kerosene is a commodity; no quality variations</a:t>
            </a:r>
          </a:p>
          <a:p>
            <a:pPr marL="1139825" lvl="2" indent="-495300">
              <a:spcBef>
                <a:spcPts val="0"/>
              </a:spcBef>
              <a:defRPr/>
            </a:pPr>
            <a:r>
              <a:rPr lang="en-US" sz="1900" dirty="0" smtClean="0"/>
              <a:t>Price: location of rival products doesn’t affect their pricing by much</a:t>
            </a:r>
          </a:p>
          <a:p>
            <a:pPr marL="1433513" lvl="3" indent="-495300">
              <a:spcBef>
                <a:spcPts val="0"/>
              </a:spcBef>
              <a:defRPr/>
            </a:pPr>
            <a:r>
              <a:rPr lang="en-US" sz="1800" dirty="0" smtClean="0"/>
              <a:t>Oil produced mostly near Pennsylvania/Ohio border; refiners mostly in Cleveland &amp; Pittsburgh; major port cities are New York &amp; Philadelphia</a:t>
            </a:r>
          </a:p>
          <a:p>
            <a:pPr marL="1433513" lvl="3" indent="-495300">
              <a:spcBef>
                <a:spcPts val="0"/>
              </a:spcBef>
              <a:defRPr/>
            </a:pPr>
            <a:r>
              <a:rPr lang="en-US" sz="1800" dirty="0" smtClean="0"/>
              <a:t>Refinery are close to oil wells &amp; competition among railroads keeps transportation cheap</a:t>
            </a:r>
          </a:p>
          <a:p>
            <a:pPr marL="495300" indent="-495300">
              <a:spcBef>
                <a:spcPts val="0"/>
              </a:spcBef>
              <a:defRPr/>
            </a:pPr>
            <a:r>
              <a:rPr lang="en-US" sz="2400" dirty="0" smtClean="0"/>
              <a:t>Market definition: refining of crude oil into kerosene</a:t>
            </a:r>
          </a:p>
        </p:txBody>
      </p:sp>
      <p:sp>
        <p:nvSpPr>
          <p:cNvPr id="6" name="Slide Number Placeholder 5"/>
          <p:cNvSpPr>
            <a:spLocks noGrp="1"/>
          </p:cNvSpPr>
          <p:nvPr>
            <p:ph type="sldNum" sz="quarter" idx="11"/>
          </p:nvPr>
        </p:nvSpPr>
        <p:spPr/>
        <p:txBody>
          <a:bodyPr/>
          <a:lstStyle/>
          <a:p>
            <a:pPr>
              <a:defRPr/>
            </a:pPr>
            <a:fld id="{DF14AE68-50BF-49B7-AF93-3F1663A08252}" type="slidenum">
              <a:rPr lang="en-US" altLang="en-US" smtClean="0"/>
              <a:pPr>
                <a:defRPr/>
              </a:pPr>
              <a:t>70</a:t>
            </a:fld>
            <a:endParaRPr lang="en-US" altLang="en-US"/>
          </a:p>
        </p:txBody>
      </p:sp>
      <p:sp>
        <p:nvSpPr>
          <p:cNvPr id="7" name="Footer Placeholder 6"/>
          <p:cNvSpPr>
            <a:spLocks noGrp="1"/>
          </p:cNvSpPr>
          <p:nvPr>
            <p:ph type="ftr" sz="quarter" idx="10"/>
          </p:nvPr>
        </p:nvSpPr>
        <p:spPr/>
        <p:txBody>
          <a:bodyPr/>
          <a:lstStyle/>
          <a:p>
            <a:pPr>
              <a:defRPr/>
            </a:pPr>
            <a:r>
              <a:rPr lang="en-US" altLang="en-US"/>
              <a:t>© Amitai Aviram.  All rights reserved.</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0" y="0"/>
            <a:ext cx="9144000" cy="1304925"/>
          </a:xfrm>
        </p:spPr>
        <p:txBody>
          <a:bodyPr/>
          <a:lstStyle/>
          <a:p>
            <a:r>
              <a:rPr lang="en-US" smtClean="0"/>
              <a:t>Case study: Standard Oil</a:t>
            </a:r>
            <a:r>
              <a:rPr lang="en-US" sz="3500" smtClean="0"/>
              <a:t/>
            </a:r>
            <a:br>
              <a:rPr lang="en-US" sz="3500" smtClean="0"/>
            </a:br>
            <a:r>
              <a:rPr lang="en-US" sz="3500" smtClean="0"/>
              <a:t>Environment</a:t>
            </a:r>
          </a:p>
        </p:txBody>
      </p:sp>
      <p:sp>
        <p:nvSpPr>
          <p:cNvPr id="76803" name="Rectangle 3"/>
          <p:cNvSpPr>
            <a:spLocks noGrp="1" noChangeArrowheads="1"/>
          </p:cNvSpPr>
          <p:nvPr>
            <p:ph type="body" sz="half" idx="1"/>
          </p:nvPr>
        </p:nvSpPr>
        <p:spPr>
          <a:xfrm>
            <a:off x="0" y="1447800"/>
            <a:ext cx="9144000" cy="5181600"/>
          </a:xfrm>
        </p:spPr>
        <p:txBody>
          <a:bodyPr/>
          <a:lstStyle/>
          <a:p>
            <a:pPr marL="495300" indent="-495300">
              <a:spcBef>
                <a:spcPct val="0"/>
              </a:spcBef>
            </a:pPr>
            <a:r>
              <a:rPr lang="en-US" sz="2400" dirty="0" smtClean="0">
                <a:solidFill>
                  <a:srgbClr val="46CF15"/>
                </a:solidFill>
              </a:rPr>
              <a:t>Substitution: somewhat benign</a:t>
            </a:r>
          </a:p>
          <a:p>
            <a:pPr marL="895350" lvl="1" indent="-495300">
              <a:spcBef>
                <a:spcPct val="0"/>
              </a:spcBef>
            </a:pPr>
            <a:r>
              <a:rPr lang="en-US" sz="2000" dirty="0" smtClean="0"/>
              <a:t>Kerosene can be substituted with other illuminators, but has quality advantages</a:t>
            </a:r>
          </a:p>
          <a:p>
            <a:pPr marL="495300" indent="-495300">
              <a:spcBef>
                <a:spcPct val="0"/>
              </a:spcBef>
            </a:pPr>
            <a:r>
              <a:rPr lang="en-US" sz="2400" dirty="0" smtClean="0">
                <a:solidFill>
                  <a:srgbClr val="FF0000"/>
                </a:solidFill>
              </a:rPr>
              <a:t>Entry: threat</a:t>
            </a:r>
          </a:p>
          <a:p>
            <a:pPr marL="895350" lvl="1" indent="-495300">
              <a:spcBef>
                <a:spcPct val="0"/>
              </a:spcBef>
            </a:pPr>
            <a:r>
              <a:rPr lang="en-US" sz="2000" dirty="0" smtClean="0"/>
              <a:t>Known &amp; unpatented technology</a:t>
            </a:r>
          </a:p>
          <a:p>
            <a:pPr marL="895350" lvl="1" indent="-495300">
              <a:spcBef>
                <a:spcPct val="0"/>
              </a:spcBef>
            </a:pPr>
            <a:r>
              <a:rPr lang="en-US" sz="2000" dirty="0" smtClean="0"/>
              <a:t>Relatively low economies of scale &amp; low capital requirements</a:t>
            </a:r>
          </a:p>
          <a:p>
            <a:pPr marL="895350" lvl="1" indent="-495300">
              <a:spcBef>
                <a:spcPct val="0"/>
              </a:spcBef>
            </a:pPr>
            <a:r>
              <a:rPr lang="en-US" sz="2000" dirty="0" smtClean="0"/>
              <a:t>Supply chain opportunities benefit entrants as well as incumbents</a:t>
            </a:r>
          </a:p>
          <a:p>
            <a:pPr marL="495300" indent="-495300">
              <a:spcBef>
                <a:spcPct val="0"/>
              </a:spcBef>
            </a:pPr>
            <a:r>
              <a:rPr lang="en-US" sz="2400" dirty="0" smtClean="0">
                <a:solidFill>
                  <a:srgbClr val="FF0000"/>
                </a:solidFill>
              </a:rPr>
              <a:t>Rivalry: threat</a:t>
            </a:r>
          </a:p>
          <a:p>
            <a:pPr marL="895350" lvl="1" indent="-495300">
              <a:spcBef>
                <a:spcPct val="0"/>
              </a:spcBef>
            </a:pPr>
            <a:r>
              <a:rPr lang="en-US" sz="2000" dirty="0" smtClean="0"/>
              <a:t>Participating firms: numerous</a:t>
            </a:r>
          </a:p>
          <a:p>
            <a:pPr marL="895350" lvl="1" indent="-495300">
              <a:spcBef>
                <a:spcPct val="0"/>
              </a:spcBef>
            </a:pPr>
            <a:r>
              <a:rPr lang="en-US" sz="2000" dirty="0" smtClean="0"/>
              <a:t>Low propensity to coordinate (fragmented industry &amp; low BTE)</a:t>
            </a:r>
          </a:p>
          <a:p>
            <a:pPr marL="895350" lvl="1" indent="-495300">
              <a:spcBef>
                <a:spcPct val="0"/>
              </a:spcBef>
            </a:pPr>
            <a:r>
              <a:rPr lang="en-US" sz="2000" dirty="0" smtClean="0"/>
              <a:t>Lack of differentiation between products makes </a:t>
            </a:r>
            <a:r>
              <a:rPr lang="en-US" sz="1900" dirty="0" smtClean="0"/>
              <a:t>price competition fierce</a:t>
            </a:r>
          </a:p>
        </p:txBody>
      </p:sp>
      <p:sp>
        <p:nvSpPr>
          <p:cNvPr id="6" name="Slide Number Placeholder 5"/>
          <p:cNvSpPr>
            <a:spLocks noGrp="1"/>
          </p:cNvSpPr>
          <p:nvPr>
            <p:ph type="sldNum" sz="quarter" idx="11"/>
          </p:nvPr>
        </p:nvSpPr>
        <p:spPr/>
        <p:txBody>
          <a:bodyPr/>
          <a:lstStyle/>
          <a:p>
            <a:pPr>
              <a:defRPr/>
            </a:pPr>
            <a:fld id="{7DB84195-E38D-48F5-81B3-44BA1E548DCF}" type="slidenum">
              <a:rPr lang="en-US" altLang="en-US" smtClean="0"/>
              <a:pPr>
                <a:defRPr/>
              </a:pPr>
              <a:t>71</a:t>
            </a:fld>
            <a:endParaRPr lang="en-US" altLang="en-US"/>
          </a:p>
        </p:txBody>
      </p:sp>
      <p:sp>
        <p:nvSpPr>
          <p:cNvPr id="7" name="Footer Placeholder 6"/>
          <p:cNvSpPr>
            <a:spLocks noGrp="1"/>
          </p:cNvSpPr>
          <p:nvPr>
            <p:ph type="ftr" sz="quarter" idx="10"/>
          </p:nvPr>
        </p:nvSpPr>
        <p:spPr/>
        <p:txBody>
          <a:bodyPr/>
          <a:lstStyle/>
          <a:p>
            <a:pPr>
              <a:defRPr/>
            </a:pPr>
            <a:r>
              <a:rPr lang="en-US" altLang="en-US"/>
              <a:t>© Amitai Aviram.  All rights reserved.</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0" y="0"/>
            <a:ext cx="9144000" cy="1304925"/>
          </a:xfrm>
        </p:spPr>
        <p:txBody>
          <a:bodyPr/>
          <a:lstStyle/>
          <a:p>
            <a:r>
              <a:rPr lang="en-US" smtClean="0"/>
              <a:t>Case study: Standard Oil</a:t>
            </a:r>
            <a:r>
              <a:rPr lang="en-US" sz="3500" smtClean="0"/>
              <a:t/>
            </a:r>
            <a:br>
              <a:rPr lang="en-US" sz="3500" smtClean="0"/>
            </a:br>
            <a:r>
              <a:rPr lang="en-US" sz="3500" smtClean="0"/>
              <a:t>Environment</a:t>
            </a:r>
          </a:p>
        </p:txBody>
      </p:sp>
      <p:sp>
        <p:nvSpPr>
          <p:cNvPr id="72707" name="Rectangle 3"/>
          <p:cNvSpPr>
            <a:spLocks noGrp="1" noChangeArrowheads="1"/>
          </p:cNvSpPr>
          <p:nvPr>
            <p:ph type="body" sz="half" idx="1"/>
          </p:nvPr>
        </p:nvSpPr>
        <p:spPr>
          <a:xfrm>
            <a:off x="0" y="1447800"/>
            <a:ext cx="9144000" cy="5181600"/>
          </a:xfrm>
        </p:spPr>
        <p:txBody>
          <a:bodyPr/>
          <a:lstStyle/>
          <a:p>
            <a:pPr marL="495300" lvl="1" indent="-495300">
              <a:spcBef>
                <a:spcPts val="0"/>
              </a:spcBef>
              <a:buClr>
                <a:schemeClr val="tx2"/>
              </a:buClr>
              <a:defRPr/>
            </a:pPr>
            <a:r>
              <a:rPr lang="en-US" sz="2400" dirty="0" smtClean="0">
                <a:solidFill>
                  <a:srgbClr val="46CF15"/>
                </a:solidFill>
              </a:rPr>
              <a:t>Supply chain: benign</a:t>
            </a:r>
            <a:endParaRPr lang="en-US" sz="2400" dirty="0" smtClean="0"/>
          </a:p>
          <a:p>
            <a:pPr marL="763588" lvl="1" indent="-419100">
              <a:spcBef>
                <a:spcPts val="0"/>
              </a:spcBef>
              <a:defRPr/>
            </a:pPr>
            <a:endParaRPr lang="en-US" sz="2400" dirty="0" smtClean="0">
              <a:solidFill>
                <a:srgbClr val="46CF15"/>
              </a:solidFill>
            </a:endParaRPr>
          </a:p>
          <a:p>
            <a:pPr marL="763588" lvl="1" indent="-419100">
              <a:spcBef>
                <a:spcPts val="0"/>
              </a:spcBef>
              <a:defRPr/>
            </a:pPr>
            <a:endParaRPr lang="en-US" sz="2400" dirty="0" smtClean="0">
              <a:solidFill>
                <a:srgbClr val="46CF15"/>
              </a:solidFill>
            </a:endParaRPr>
          </a:p>
          <a:p>
            <a:pPr marL="763588" lvl="1" indent="-419100">
              <a:spcBef>
                <a:spcPts val="0"/>
              </a:spcBef>
              <a:defRPr/>
            </a:pPr>
            <a:r>
              <a:rPr lang="en-US" sz="2000" dirty="0" smtClean="0"/>
              <a:t>Crude production</a:t>
            </a:r>
          </a:p>
          <a:p>
            <a:pPr marL="1058863" lvl="2" indent="-419100">
              <a:spcBef>
                <a:spcPts val="0"/>
              </a:spcBef>
              <a:defRPr/>
            </a:pPr>
            <a:r>
              <a:rPr lang="en-US" sz="1800" dirty="0" smtClean="0"/>
              <a:t>Competition: </a:t>
            </a:r>
            <a:r>
              <a:rPr lang="en-US" sz="1800" dirty="0" smtClean="0">
                <a:solidFill>
                  <a:srgbClr val="46CF15"/>
                </a:solidFill>
              </a:rPr>
              <a:t>high</a:t>
            </a:r>
          </a:p>
          <a:p>
            <a:pPr marL="1352551" lvl="3" indent="-419100">
              <a:spcBef>
                <a:spcPts val="0"/>
              </a:spcBef>
              <a:defRPr/>
            </a:pPr>
            <a:r>
              <a:rPr lang="en-US" sz="1800" dirty="0" smtClean="0">
                <a:solidFill>
                  <a:srgbClr val="FF0000"/>
                </a:solidFill>
              </a:rPr>
              <a:t>Substitution: low</a:t>
            </a:r>
          </a:p>
          <a:p>
            <a:pPr marL="1352551" lvl="3" indent="-419100">
              <a:spcBef>
                <a:spcPts val="0"/>
              </a:spcBef>
              <a:defRPr/>
            </a:pPr>
            <a:r>
              <a:rPr lang="en-US" sz="1800" dirty="0" smtClean="0">
                <a:solidFill>
                  <a:srgbClr val="46CF15"/>
                </a:solidFill>
              </a:rPr>
              <a:t>Entry – low BTE</a:t>
            </a:r>
          </a:p>
          <a:p>
            <a:pPr marL="1352551" lvl="3" indent="-419100">
              <a:spcBef>
                <a:spcPts val="0"/>
              </a:spcBef>
              <a:defRPr/>
            </a:pPr>
            <a:r>
              <a:rPr lang="en-US" sz="1800" dirty="0" smtClean="0">
                <a:solidFill>
                  <a:srgbClr val="46CF15"/>
                </a:solidFill>
              </a:rPr>
              <a:t>Rivalry – low concentration</a:t>
            </a:r>
          </a:p>
          <a:p>
            <a:pPr marL="1058863" lvl="2" indent="-419100">
              <a:spcBef>
                <a:spcPts val="0"/>
              </a:spcBef>
              <a:defRPr/>
            </a:pPr>
            <a:r>
              <a:rPr lang="en-US" sz="1800" dirty="0" smtClean="0"/>
              <a:t>Asset specificity: not much (pipelines to oil fields)</a:t>
            </a:r>
          </a:p>
          <a:p>
            <a:pPr marL="763588" lvl="1" indent="-419100">
              <a:spcBef>
                <a:spcPts val="0"/>
              </a:spcBef>
              <a:defRPr/>
            </a:pPr>
            <a:r>
              <a:rPr lang="en-US" sz="2000" dirty="0" smtClean="0"/>
              <a:t>Crude/kerosene transportation</a:t>
            </a:r>
          </a:p>
          <a:p>
            <a:pPr marL="1058863" lvl="2" indent="-419100">
              <a:spcBef>
                <a:spcPts val="0"/>
              </a:spcBef>
              <a:defRPr/>
            </a:pPr>
            <a:r>
              <a:rPr lang="en-US" sz="1800" dirty="0" smtClean="0"/>
              <a:t>Competition: </a:t>
            </a:r>
            <a:r>
              <a:rPr lang="en-US" sz="1800" dirty="0" smtClean="0">
                <a:solidFill>
                  <a:srgbClr val="46CF15"/>
                </a:solidFill>
              </a:rPr>
              <a:t>high</a:t>
            </a:r>
          </a:p>
          <a:p>
            <a:pPr marL="1352551" lvl="3" indent="-419100">
              <a:spcBef>
                <a:spcPts val="0"/>
              </a:spcBef>
              <a:defRPr/>
            </a:pPr>
            <a:r>
              <a:rPr lang="en-US" sz="1800" dirty="0" smtClean="0">
                <a:solidFill>
                  <a:srgbClr val="FF0000"/>
                </a:solidFill>
              </a:rPr>
              <a:t>Substitution: low until pipelines</a:t>
            </a:r>
            <a:r>
              <a:rPr lang="en-US" sz="1800" dirty="0" smtClean="0"/>
              <a:t> (transportation by horse impractical, by ship long &amp; requires land transport to Miss. River or Lake Erie)</a:t>
            </a:r>
          </a:p>
          <a:p>
            <a:pPr marL="1352551" lvl="3" indent="-419100">
              <a:spcBef>
                <a:spcPts val="0"/>
              </a:spcBef>
              <a:defRPr/>
            </a:pPr>
            <a:r>
              <a:rPr lang="en-US" sz="1800" dirty="0" smtClean="0">
                <a:solidFill>
                  <a:srgbClr val="FF0000"/>
                </a:solidFill>
              </a:rPr>
              <a:t>Entry: high BTE </a:t>
            </a:r>
            <a:r>
              <a:rPr lang="en-US" sz="1800" dirty="0" smtClean="0"/>
              <a:t>(acquiring right of way &amp; laying tracks is expensive)</a:t>
            </a:r>
          </a:p>
          <a:p>
            <a:pPr marL="1352551" lvl="3" indent="-419100">
              <a:spcBef>
                <a:spcPts val="0"/>
              </a:spcBef>
              <a:defRPr/>
            </a:pPr>
            <a:r>
              <a:rPr lang="en-US" sz="1800" dirty="0" smtClean="0">
                <a:solidFill>
                  <a:srgbClr val="46CF15"/>
                </a:solidFill>
              </a:rPr>
              <a:t>Rivalry: high</a:t>
            </a:r>
            <a:r>
              <a:rPr lang="en-US" sz="1800" dirty="0" smtClean="0"/>
              <a:t> (high ratio FC/VC; very little differentiation – price almost only factor, distance/time differences </a:t>
            </a:r>
            <a:r>
              <a:rPr lang="en-US" sz="1800" dirty="0" err="1" smtClean="0"/>
              <a:t>bw</a:t>
            </a:r>
            <a:r>
              <a:rPr lang="en-US" sz="1800" dirty="0" smtClean="0"/>
              <a:t>/railroads not significant for freight)</a:t>
            </a:r>
          </a:p>
          <a:p>
            <a:pPr marL="1058863" lvl="2" indent="-419100">
              <a:spcBef>
                <a:spcPts val="0"/>
              </a:spcBef>
              <a:defRPr/>
            </a:pPr>
            <a:r>
              <a:rPr lang="en-US" sz="1800" dirty="0" smtClean="0"/>
              <a:t>Asset specificity: not much </a:t>
            </a:r>
            <a:r>
              <a:rPr lang="en-US" sz="1700" dirty="0" smtClean="0"/>
              <a:t>(only when destination doesn’t have a union station)</a:t>
            </a:r>
          </a:p>
        </p:txBody>
      </p:sp>
      <p:sp>
        <p:nvSpPr>
          <p:cNvPr id="77828" name="Rectangle 4"/>
          <p:cNvSpPr>
            <a:spLocks noChangeArrowheads="1"/>
          </p:cNvSpPr>
          <p:nvPr/>
        </p:nvSpPr>
        <p:spPr bwMode="auto">
          <a:xfrm>
            <a:off x="322263" y="1976438"/>
            <a:ext cx="1225550" cy="504825"/>
          </a:xfrm>
          <a:prstGeom prst="rect">
            <a:avLst/>
          </a:prstGeom>
          <a:solidFill>
            <a:srgbClr val="74F2F2"/>
          </a:solidFill>
          <a:ln w="9525">
            <a:solidFill>
              <a:schemeClr val="tx1"/>
            </a:solidFill>
            <a:miter lim="800000"/>
            <a:headEnd/>
            <a:tailEnd/>
          </a:ln>
        </p:spPr>
        <p:txBody>
          <a:bodyPr wrap="none" anchor="ctr"/>
          <a:lstStyle/>
          <a:p>
            <a:endParaRPr lang="en-US"/>
          </a:p>
        </p:txBody>
      </p:sp>
      <p:sp>
        <p:nvSpPr>
          <p:cNvPr id="77829" name="Text Box 5"/>
          <p:cNvSpPr txBox="1">
            <a:spLocks noChangeArrowheads="1"/>
          </p:cNvSpPr>
          <p:nvPr/>
        </p:nvSpPr>
        <p:spPr bwMode="auto">
          <a:xfrm>
            <a:off x="250825" y="1905000"/>
            <a:ext cx="1296988" cy="641350"/>
          </a:xfrm>
          <a:prstGeom prst="rect">
            <a:avLst/>
          </a:prstGeom>
          <a:noFill/>
          <a:ln w="9525">
            <a:noFill/>
            <a:miter lim="800000"/>
            <a:headEnd/>
            <a:tailEnd/>
          </a:ln>
        </p:spPr>
        <p:txBody>
          <a:bodyPr>
            <a:spAutoFit/>
          </a:bodyPr>
          <a:lstStyle/>
          <a:p>
            <a:pPr algn="ctr">
              <a:spcBef>
                <a:spcPct val="50000"/>
              </a:spcBef>
            </a:pPr>
            <a:r>
              <a:rPr lang="en-US"/>
              <a:t>Crude oil production</a:t>
            </a:r>
          </a:p>
        </p:txBody>
      </p:sp>
      <p:sp>
        <p:nvSpPr>
          <p:cNvPr id="77830" name="Rectangle 6"/>
          <p:cNvSpPr>
            <a:spLocks noChangeArrowheads="1"/>
          </p:cNvSpPr>
          <p:nvPr/>
        </p:nvSpPr>
        <p:spPr bwMode="auto">
          <a:xfrm>
            <a:off x="1833563" y="1976438"/>
            <a:ext cx="1225550" cy="504825"/>
          </a:xfrm>
          <a:prstGeom prst="rect">
            <a:avLst/>
          </a:prstGeom>
          <a:solidFill>
            <a:srgbClr val="74F2F2"/>
          </a:solidFill>
          <a:ln w="9525">
            <a:solidFill>
              <a:schemeClr val="tx1"/>
            </a:solidFill>
            <a:miter lim="800000"/>
            <a:headEnd/>
            <a:tailEnd/>
          </a:ln>
        </p:spPr>
        <p:txBody>
          <a:bodyPr wrap="none" anchor="ctr"/>
          <a:lstStyle/>
          <a:p>
            <a:pPr algn="ctr"/>
            <a:endParaRPr lang="en-US"/>
          </a:p>
        </p:txBody>
      </p:sp>
      <p:sp>
        <p:nvSpPr>
          <p:cNvPr id="77831" name="Text Box 7"/>
          <p:cNvSpPr txBox="1">
            <a:spLocks noChangeArrowheads="1"/>
          </p:cNvSpPr>
          <p:nvPr/>
        </p:nvSpPr>
        <p:spPr bwMode="auto">
          <a:xfrm>
            <a:off x="1762125" y="1905000"/>
            <a:ext cx="1296988" cy="641350"/>
          </a:xfrm>
          <a:prstGeom prst="rect">
            <a:avLst/>
          </a:prstGeom>
          <a:noFill/>
          <a:ln w="9525">
            <a:noFill/>
            <a:miter lim="800000"/>
            <a:headEnd/>
            <a:tailEnd/>
          </a:ln>
        </p:spPr>
        <p:txBody>
          <a:bodyPr>
            <a:spAutoFit/>
          </a:bodyPr>
          <a:lstStyle/>
          <a:p>
            <a:pPr algn="ctr">
              <a:spcBef>
                <a:spcPct val="50000"/>
              </a:spcBef>
            </a:pPr>
            <a:r>
              <a:rPr lang="en-US"/>
              <a:t>Crude transport</a:t>
            </a:r>
          </a:p>
        </p:txBody>
      </p:sp>
      <p:sp>
        <p:nvSpPr>
          <p:cNvPr id="77832" name="Rectangle 8"/>
          <p:cNvSpPr>
            <a:spLocks noChangeArrowheads="1"/>
          </p:cNvSpPr>
          <p:nvPr/>
        </p:nvSpPr>
        <p:spPr bwMode="auto">
          <a:xfrm>
            <a:off x="3346450" y="1976438"/>
            <a:ext cx="1225550" cy="504825"/>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77833" name="Text Box 9"/>
          <p:cNvSpPr txBox="1">
            <a:spLocks noChangeArrowheads="1"/>
          </p:cNvSpPr>
          <p:nvPr/>
        </p:nvSpPr>
        <p:spPr bwMode="auto">
          <a:xfrm>
            <a:off x="3346450" y="2041525"/>
            <a:ext cx="1225550" cy="366713"/>
          </a:xfrm>
          <a:prstGeom prst="rect">
            <a:avLst/>
          </a:prstGeom>
          <a:noFill/>
          <a:ln w="9525">
            <a:noFill/>
            <a:miter lim="800000"/>
            <a:headEnd/>
            <a:tailEnd/>
          </a:ln>
        </p:spPr>
        <p:txBody>
          <a:bodyPr>
            <a:spAutoFit/>
          </a:bodyPr>
          <a:lstStyle/>
          <a:p>
            <a:pPr algn="ctr">
              <a:spcBef>
                <a:spcPct val="50000"/>
              </a:spcBef>
            </a:pPr>
            <a:r>
              <a:rPr lang="en-US"/>
              <a:t>Refining</a:t>
            </a:r>
          </a:p>
        </p:txBody>
      </p:sp>
      <p:sp>
        <p:nvSpPr>
          <p:cNvPr id="77834" name="Rectangle 10"/>
          <p:cNvSpPr>
            <a:spLocks noChangeArrowheads="1"/>
          </p:cNvSpPr>
          <p:nvPr/>
        </p:nvSpPr>
        <p:spPr bwMode="auto">
          <a:xfrm>
            <a:off x="4787900" y="1976438"/>
            <a:ext cx="1225550" cy="504825"/>
          </a:xfrm>
          <a:prstGeom prst="rect">
            <a:avLst/>
          </a:prstGeom>
          <a:solidFill>
            <a:srgbClr val="74F2F2"/>
          </a:solidFill>
          <a:ln w="9525">
            <a:solidFill>
              <a:schemeClr val="tx1"/>
            </a:solidFill>
            <a:miter lim="800000"/>
            <a:headEnd/>
            <a:tailEnd/>
          </a:ln>
        </p:spPr>
        <p:txBody>
          <a:bodyPr wrap="none" anchor="ctr"/>
          <a:lstStyle/>
          <a:p>
            <a:endParaRPr lang="en-US"/>
          </a:p>
        </p:txBody>
      </p:sp>
      <p:sp>
        <p:nvSpPr>
          <p:cNvPr id="77835" name="Text Box 11"/>
          <p:cNvSpPr txBox="1">
            <a:spLocks noChangeArrowheads="1"/>
          </p:cNvSpPr>
          <p:nvPr/>
        </p:nvSpPr>
        <p:spPr bwMode="auto">
          <a:xfrm>
            <a:off x="4716463" y="1911350"/>
            <a:ext cx="1296987" cy="641350"/>
          </a:xfrm>
          <a:prstGeom prst="rect">
            <a:avLst/>
          </a:prstGeom>
          <a:noFill/>
          <a:ln w="9525">
            <a:noFill/>
            <a:miter lim="800000"/>
            <a:headEnd/>
            <a:tailEnd/>
          </a:ln>
        </p:spPr>
        <p:txBody>
          <a:bodyPr>
            <a:spAutoFit/>
          </a:bodyPr>
          <a:lstStyle/>
          <a:p>
            <a:pPr algn="ctr">
              <a:spcBef>
                <a:spcPct val="50000"/>
              </a:spcBef>
            </a:pPr>
            <a:r>
              <a:rPr lang="en-US"/>
              <a:t>Kerosene transport</a:t>
            </a:r>
          </a:p>
        </p:txBody>
      </p:sp>
      <p:sp>
        <p:nvSpPr>
          <p:cNvPr id="77836" name="Rectangle 12"/>
          <p:cNvSpPr>
            <a:spLocks noChangeArrowheads="1"/>
          </p:cNvSpPr>
          <p:nvPr/>
        </p:nvSpPr>
        <p:spPr bwMode="auto">
          <a:xfrm>
            <a:off x="6226175" y="1976438"/>
            <a:ext cx="1225550" cy="504825"/>
          </a:xfrm>
          <a:prstGeom prst="rect">
            <a:avLst/>
          </a:prstGeom>
          <a:solidFill>
            <a:srgbClr val="74F2F2"/>
          </a:solidFill>
          <a:ln w="9525">
            <a:solidFill>
              <a:schemeClr val="tx1"/>
            </a:solidFill>
            <a:miter lim="800000"/>
            <a:headEnd/>
            <a:tailEnd/>
          </a:ln>
        </p:spPr>
        <p:txBody>
          <a:bodyPr wrap="none" anchor="ctr"/>
          <a:lstStyle/>
          <a:p>
            <a:endParaRPr lang="en-US"/>
          </a:p>
        </p:txBody>
      </p:sp>
      <p:sp>
        <p:nvSpPr>
          <p:cNvPr id="77837" name="Text Box 13"/>
          <p:cNvSpPr txBox="1">
            <a:spLocks noChangeArrowheads="1"/>
          </p:cNvSpPr>
          <p:nvPr/>
        </p:nvSpPr>
        <p:spPr bwMode="auto">
          <a:xfrm>
            <a:off x="6156325" y="1976438"/>
            <a:ext cx="1370013" cy="457200"/>
          </a:xfrm>
          <a:prstGeom prst="rect">
            <a:avLst/>
          </a:prstGeom>
          <a:noFill/>
          <a:ln w="9525">
            <a:noFill/>
            <a:miter lim="800000"/>
            <a:headEnd/>
            <a:tailEnd/>
          </a:ln>
        </p:spPr>
        <p:txBody>
          <a:bodyPr>
            <a:spAutoFit/>
          </a:bodyPr>
          <a:lstStyle/>
          <a:p>
            <a:pPr algn="ctr">
              <a:spcBef>
                <a:spcPct val="50000"/>
              </a:spcBef>
            </a:pPr>
            <a:r>
              <a:rPr lang="en-US" sz="1200"/>
              <a:t>Kerosene export/wholesale</a:t>
            </a:r>
          </a:p>
        </p:txBody>
      </p:sp>
      <p:sp>
        <p:nvSpPr>
          <p:cNvPr id="77838" name="Rectangle 14"/>
          <p:cNvSpPr>
            <a:spLocks noChangeArrowheads="1"/>
          </p:cNvSpPr>
          <p:nvPr/>
        </p:nvSpPr>
        <p:spPr bwMode="auto">
          <a:xfrm>
            <a:off x="7667625" y="1976438"/>
            <a:ext cx="1225550" cy="504825"/>
          </a:xfrm>
          <a:prstGeom prst="rect">
            <a:avLst/>
          </a:prstGeom>
          <a:solidFill>
            <a:srgbClr val="74F2F2"/>
          </a:solidFill>
          <a:ln w="9525">
            <a:solidFill>
              <a:schemeClr val="tx1"/>
            </a:solidFill>
            <a:miter lim="800000"/>
            <a:headEnd/>
            <a:tailEnd/>
          </a:ln>
        </p:spPr>
        <p:txBody>
          <a:bodyPr wrap="none" anchor="ctr"/>
          <a:lstStyle/>
          <a:p>
            <a:endParaRPr lang="en-US"/>
          </a:p>
        </p:txBody>
      </p:sp>
      <p:sp>
        <p:nvSpPr>
          <p:cNvPr id="77839" name="Text Box 15"/>
          <p:cNvSpPr txBox="1">
            <a:spLocks noChangeArrowheads="1"/>
          </p:cNvSpPr>
          <p:nvPr/>
        </p:nvSpPr>
        <p:spPr bwMode="auto">
          <a:xfrm>
            <a:off x="7596188" y="1905000"/>
            <a:ext cx="1296987" cy="641350"/>
          </a:xfrm>
          <a:prstGeom prst="rect">
            <a:avLst/>
          </a:prstGeom>
          <a:noFill/>
          <a:ln w="9525">
            <a:noFill/>
            <a:miter lim="800000"/>
            <a:headEnd/>
            <a:tailEnd/>
          </a:ln>
        </p:spPr>
        <p:txBody>
          <a:bodyPr>
            <a:spAutoFit/>
          </a:bodyPr>
          <a:lstStyle/>
          <a:p>
            <a:pPr algn="ctr">
              <a:spcBef>
                <a:spcPct val="50000"/>
              </a:spcBef>
            </a:pPr>
            <a:r>
              <a:rPr lang="en-US"/>
              <a:t>Kerosene retail</a:t>
            </a:r>
          </a:p>
        </p:txBody>
      </p:sp>
      <p:sp>
        <p:nvSpPr>
          <p:cNvPr id="18" name="Slide Number Placeholder 17"/>
          <p:cNvSpPr>
            <a:spLocks noGrp="1"/>
          </p:cNvSpPr>
          <p:nvPr>
            <p:ph type="sldNum" sz="quarter" idx="11"/>
          </p:nvPr>
        </p:nvSpPr>
        <p:spPr/>
        <p:txBody>
          <a:bodyPr/>
          <a:lstStyle/>
          <a:p>
            <a:pPr>
              <a:defRPr/>
            </a:pPr>
            <a:fld id="{92063430-6E78-4CEF-84D4-7168774AFC5A}" type="slidenum">
              <a:rPr lang="en-US" altLang="en-US" smtClean="0"/>
              <a:pPr>
                <a:defRPr/>
              </a:pPr>
              <a:t>72</a:t>
            </a:fld>
            <a:endParaRPr lang="en-US" altLang="en-US"/>
          </a:p>
        </p:txBody>
      </p:sp>
      <p:sp>
        <p:nvSpPr>
          <p:cNvPr id="19" name="Footer Placeholder 18"/>
          <p:cNvSpPr>
            <a:spLocks noGrp="1"/>
          </p:cNvSpPr>
          <p:nvPr>
            <p:ph type="ftr" sz="quarter" idx="10"/>
          </p:nvPr>
        </p:nvSpPr>
        <p:spPr/>
        <p:txBody>
          <a:bodyPr/>
          <a:lstStyle/>
          <a:p>
            <a:pPr>
              <a:defRPr/>
            </a:pPr>
            <a:r>
              <a:rPr lang="en-US" altLang="en-US"/>
              <a:t>© Amitai Aviram.  All rights reserved.</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0" y="0"/>
            <a:ext cx="9144000" cy="1304925"/>
          </a:xfrm>
        </p:spPr>
        <p:txBody>
          <a:bodyPr/>
          <a:lstStyle/>
          <a:p>
            <a:r>
              <a:rPr lang="en-US" smtClean="0"/>
              <a:t>Case study: Standard Oil</a:t>
            </a:r>
            <a:r>
              <a:rPr lang="en-US" sz="3500" smtClean="0"/>
              <a:t/>
            </a:r>
            <a:br>
              <a:rPr lang="en-US" sz="3500" smtClean="0"/>
            </a:br>
            <a:r>
              <a:rPr lang="en-US" sz="3500" smtClean="0"/>
              <a:t>Firm’s traits</a:t>
            </a:r>
          </a:p>
        </p:txBody>
      </p:sp>
      <p:sp>
        <p:nvSpPr>
          <p:cNvPr id="78851" name="Rectangle 3"/>
          <p:cNvSpPr>
            <a:spLocks noGrp="1" noChangeArrowheads="1"/>
          </p:cNvSpPr>
          <p:nvPr>
            <p:ph type="body" sz="half" idx="1"/>
          </p:nvPr>
        </p:nvSpPr>
        <p:spPr>
          <a:xfrm>
            <a:off x="0" y="1447800"/>
            <a:ext cx="9144000" cy="5181600"/>
          </a:xfrm>
        </p:spPr>
        <p:txBody>
          <a:bodyPr/>
          <a:lstStyle/>
          <a:p>
            <a:pPr marL="495300" indent="-495300">
              <a:spcBef>
                <a:spcPct val="0"/>
              </a:spcBef>
            </a:pPr>
            <a:r>
              <a:rPr lang="en-US" sz="2400" dirty="0" smtClean="0"/>
              <a:t>Strategic competence: Standard Oil is larger than rival refiners</a:t>
            </a:r>
          </a:p>
          <a:p>
            <a:pPr marL="844550" lvl="1" indent="-495300">
              <a:spcBef>
                <a:spcPct val="0"/>
              </a:spcBef>
            </a:pPr>
            <a:r>
              <a:rPr lang="en-US" sz="2000" dirty="0" smtClean="0"/>
              <a:t>Value</a:t>
            </a:r>
          </a:p>
          <a:p>
            <a:pPr marL="1139825" lvl="2" indent="-495300">
              <a:spcBef>
                <a:spcPct val="0"/>
              </a:spcBef>
            </a:pPr>
            <a:r>
              <a:rPr lang="en-US" sz="1900" dirty="0" smtClean="0"/>
              <a:t>Benefit: normally size matters in exploiting economies of scale, but here it also places Standard in superior position to police a railroad cartel</a:t>
            </a:r>
          </a:p>
          <a:p>
            <a:pPr marL="1387475" lvl="3" indent="-400050">
              <a:spcBef>
                <a:spcPct val="0"/>
              </a:spcBef>
            </a:pPr>
            <a:r>
              <a:rPr lang="en-US" sz="1700" dirty="0" smtClean="0"/>
              <a:t>Detection: since it buys much of the oil &amp; ships much of the kerosene, it can track each railroad’s market share &amp; prices to ensure compliance w/cartel</a:t>
            </a:r>
          </a:p>
          <a:p>
            <a:pPr marL="1387475" lvl="3" indent="-400050">
              <a:spcBef>
                <a:spcPct val="0"/>
              </a:spcBef>
            </a:pPr>
            <a:r>
              <a:rPr lang="en-US" sz="1700" dirty="0" smtClean="0"/>
              <a:t>Punishment: if one of the railroads cheats, Standard Oil can punish by stopping to ship its oil &amp; kerosene via that railroad</a:t>
            </a:r>
          </a:p>
          <a:p>
            <a:pPr marL="1139825" lvl="2" indent="-495300">
              <a:spcBef>
                <a:spcPct val="0"/>
              </a:spcBef>
            </a:pPr>
            <a:r>
              <a:rPr lang="en-US" sz="1900" dirty="0" smtClean="0"/>
              <a:t>Competitive superiority: rivals </a:t>
            </a:r>
            <a:r>
              <a:rPr lang="en-US" sz="1900" dirty="0"/>
              <a:t>don’t have alternative trait making them superior in policing cartels</a:t>
            </a:r>
          </a:p>
          <a:p>
            <a:pPr marL="844550" lvl="1" indent="-495300">
              <a:spcBef>
                <a:spcPct val="0"/>
              </a:spcBef>
            </a:pPr>
            <a:r>
              <a:rPr lang="en-US" sz="2000" dirty="0" smtClean="0"/>
              <a:t>Rarity</a:t>
            </a:r>
            <a:endParaRPr lang="en-US" sz="2000" dirty="0"/>
          </a:p>
          <a:p>
            <a:pPr marL="1139825" lvl="2" indent="-495300">
              <a:spcBef>
                <a:spcPct val="0"/>
              </a:spcBef>
            </a:pPr>
            <a:r>
              <a:rPr lang="en-US" sz="1900" dirty="0"/>
              <a:t>Imitability: right now no refiner is big enough to rival Standard Oil. Normally, when BTE is low, rivals can quickly expand and become equally large, but here Standard Oil, as first mover, can get railroads to hinder rivals from expanding</a:t>
            </a:r>
          </a:p>
          <a:p>
            <a:pPr marL="844550" lvl="1" indent="-495300">
              <a:spcBef>
                <a:spcPct val="0"/>
              </a:spcBef>
            </a:pPr>
            <a:r>
              <a:rPr lang="en-US" sz="2000" dirty="0" smtClean="0"/>
              <a:t>Organization</a:t>
            </a:r>
            <a:r>
              <a:rPr lang="en-US" sz="2000" dirty="0"/>
              <a:t>: all value is captured by railroads, not by Standard Oil,</a:t>
            </a:r>
            <a:br>
              <a:rPr lang="en-US" sz="2000" dirty="0"/>
            </a:br>
            <a:r>
              <a:rPr lang="en-US" sz="2000" dirty="0"/>
              <a:t>so </a:t>
            </a:r>
            <a:r>
              <a:rPr lang="en-US" sz="2000" dirty="0" smtClean="0"/>
              <a:t>competence </a:t>
            </a:r>
            <a:r>
              <a:rPr lang="en-US" sz="2000" dirty="0"/>
              <a:t>can only be used as part of quid pro quo with railroads</a:t>
            </a:r>
            <a:endParaRPr lang="en-US" sz="2000" dirty="0" smtClean="0"/>
          </a:p>
        </p:txBody>
      </p:sp>
      <p:sp>
        <p:nvSpPr>
          <p:cNvPr id="6" name="Slide Number Placeholder 5"/>
          <p:cNvSpPr>
            <a:spLocks noGrp="1"/>
          </p:cNvSpPr>
          <p:nvPr>
            <p:ph type="sldNum" sz="quarter" idx="11"/>
          </p:nvPr>
        </p:nvSpPr>
        <p:spPr/>
        <p:txBody>
          <a:bodyPr/>
          <a:lstStyle/>
          <a:p>
            <a:pPr>
              <a:defRPr/>
            </a:pPr>
            <a:fld id="{20AD5905-2335-45BB-969D-E3E968F1546B}" type="slidenum">
              <a:rPr lang="en-US" altLang="en-US" smtClean="0"/>
              <a:pPr>
                <a:defRPr/>
              </a:pPr>
              <a:t>73</a:t>
            </a:fld>
            <a:endParaRPr lang="en-US" altLang="en-US"/>
          </a:p>
        </p:txBody>
      </p:sp>
      <p:sp>
        <p:nvSpPr>
          <p:cNvPr id="7" name="Footer Placeholder 6"/>
          <p:cNvSpPr>
            <a:spLocks noGrp="1"/>
          </p:cNvSpPr>
          <p:nvPr>
            <p:ph type="ftr" sz="quarter" idx="10"/>
          </p:nvPr>
        </p:nvSpPr>
        <p:spPr/>
        <p:txBody>
          <a:bodyPr/>
          <a:lstStyle/>
          <a:p>
            <a:pPr>
              <a:defRPr/>
            </a:pPr>
            <a:r>
              <a:rPr lang="en-US" altLang="en-US"/>
              <a:t>© Amitai Aviram.  All rights reserved.</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0" y="0"/>
            <a:ext cx="9144000" cy="1304925"/>
          </a:xfrm>
        </p:spPr>
        <p:txBody>
          <a:bodyPr/>
          <a:lstStyle/>
          <a:p>
            <a:r>
              <a:rPr lang="en-US" smtClean="0"/>
              <a:t>Case study: Standard Oil</a:t>
            </a:r>
            <a:r>
              <a:rPr lang="en-US" sz="3500" smtClean="0"/>
              <a:t/>
            </a:r>
            <a:br>
              <a:rPr lang="en-US" sz="3500" smtClean="0"/>
            </a:br>
            <a:r>
              <a:rPr lang="en-US" sz="3500" smtClean="0"/>
              <a:t>Strategic actions</a:t>
            </a:r>
          </a:p>
        </p:txBody>
      </p:sp>
      <p:sp>
        <p:nvSpPr>
          <p:cNvPr id="79875" name="Rectangle 3"/>
          <p:cNvSpPr>
            <a:spLocks noGrp="1" noChangeArrowheads="1"/>
          </p:cNvSpPr>
          <p:nvPr>
            <p:ph type="body" sz="half" idx="1"/>
          </p:nvPr>
        </p:nvSpPr>
        <p:spPr>
          <a:xfrm>
            <a:off x="0" y="1447800"/>
            <a:ext cx="9144000" cy="5181600"/>
          </a:xfrm>
        </p:spPr>
        <p:txBody>
          <a:bodyPr/>
          <a:lstStyle/>
          <a:p>
            <a:pPr marL="495300" indent="-495300">
              <a:spcBef>
                <a:spcPct val="0"/>
              </a:spcBef>
            </a:pPr>
            <a:r>
              <a:rPr lang="en-US" sz="2400" dirty="0" smtClean="0"/>
              <a:t>Differentiation: not feasible (price is only basis of competition)</a:t>
            </a:r>
          </a:p>
          <a:p>
            <a:pPr marL="844550" lvl="1" indent="-495300">
              <a:spcBef>
                <a:spcPct val="0"/>
              </a:spcBef>
            </a:pPr>
            <a:r>
              <a:rPr lang="en-US" sz="2000" dirty="0" smtClean="0"/>
              <a:t>Strategic competences don’t provide Standard Oil much advantage on price</a:t>
            </a:r>
          </a:p>
          <a:p>
            <a:pPr marL="844550" lvl="1" indent="-495300">
              <a:spcBef>
                <a:spcPct val="0"/>
              </a:spcBef>
            </a:pPr>
            <a:r>
              <a:rPr lang="en-US" sz="2000" dirty="0" smtClean="0"/>
              <a:t>Branding the kerosene to make quality a basis of competition? (3</a:t>
            </a:r>
            <a:r>
              <a:rPr lang="en-US" sz="2000" baseline="30000" dirty="0" smtClean="0"/>
              <a:t>rd</a:t>
            </a:r>
            <a:r>
              <a:rPr lang="en-US" sz="2000" dirty="0" smtClean="0"/>
              <a:t> best option) [compare to GoDaddy.com]</a:t>
            </a:r>
          </a:p>
          <a:p>
            <a:pPr marL="495300" indent="-495300">
              <a:spcBef>
                <a:spcPct val="0"/>
              </a:spcBef>
            </a:pPr>
            <a:r>
              <a:rPr lang="en-US" sz="2400" dirty="0" smtClean="0"/>
              <a:t>Coordination: not desirable</a:t>
            </a:r>
          </a:p>
          <a:p>
            <a:pPr marL="844550" lvl="1" indent="-495300">
              <a:spcBef>
                <a:spcPct val="0"/>
              </a:spcBef>
            </a:pPr>
            <a:r>
              <a:rPr lang="en-US" sz="2000" dirty="0" smtClean="0"/>
              <a:t>Upstream/downstream markets not a threat</a:t>
            </a:r>
          </a:p>
          <a:p>
            <a:pPr marL="495300" indent="-495300">
              <a:spcBef>
                <a:spcPct val="0"/>
              </a:spcBef>
            </a:pPr>
            <a:r>
              <a:rPr lang="en-US" sz="2400" dirty="0" smtClean="0">
                <a:solidFill>
                  <a:srgbClr val="46CF15"/>
                </a:solidFill>
              </a:rPr>
              <a:t>Confrontation: cartel ringmaster is feasible</a:t>
            </a:r>
          </a:p>
          <a:p>
            <a:pPr marL="844550" lvl="1" indent="-495300">
              <a:spcBef>
                <a:spcPct val="0"/>
              </a:spcBef>
            </a:pPr>
            <a:r>
              <a:rPr lang="en-US" sz="2000" dirty="0" smtClean="0">
                <a:solidFill>
                  <a:srgbClr val="46CF15"/>
                </a:solidFill>
              </a:rPr>
              <a:t>Foreclosure (cartel ringmaster) – this is what Standard Oil did (1</a:t>
            </a:r>
            <a:r>
              <a:rPr lang="en-US" sz="2000" baseline="30000" dirty="0" smtClean="0">
                <a:solidFill>
                  <a:srgbClr val="46CF15"/>
                </a:solidFill>
              </a:rPr>
              <a:t>st</a:t>
            </a:r>
            <a:r>
              <a:rPr lang="en-US" sz="2000" dirty="0" smtClean="0">
                <a:solidFill>
                  <a:srgbClr val="46CF15"/>
                </a:solidFill>
              </a:rPr>
              <a:t> best option)</a:t>
            </a:r>
          </a:p>
          <a:p>
            <a:pPr marL="495300" indent="-495300">
              <a:spcBef>
                <a:spcPct val="0"/>
              </a:spcBef>
            </a:pPr>
            <a:r>
              <a:rPr lang="en-US" sz="2400" dirty="0" smtClean="0"/>
              <a:t>Reform: bring in &amp; capture government regulation of oil refining &amp; transportation (2</a:t>
            </a:r>
            <a:r>
              <a:rPr lang="en-US" sz="2400" baseline="30000" dirty="0" smtClean="0"/>
              <a:t>nd</a:t>
            </a:r>
            <a:r>
              <a:rPr lang="en-US" sz="2400" dirty="0" smtClean="0"/>
              <a:t> best option)</a:t>
            </a:r>
          </a:p>
        </p:txBody>
      </p:sp>
      <p:sp>
        <p:nvSpPr>
          <p:cNvPr id="6" name="Slide Number Placeholder 5"/>
          <p:cNvSpPr>
            <a:spLocks noGrp="1"/>
          </p:cNvSpPr>
          <p:nvPr>
            <p:ph type="sldNum" sz="quarter" idx="11"/>
          </p:nvPr>
        </p:nvSpPr>
        <p:spPr/>
        <p:txBody>
          <a:bodyPr/>
          <a:lstStyle/>
          <a:p>
            <a:pPr>
              <a:defRPr/>
            </a:pPr>
            <a:fld id="{29A37C77-4734-4FBC-9BF1-1C3E79867ACC}" type="slidenum">
              <a:rPr lang="en-US" altLang="en-US" smtClean="0"/>
              <a:pPr>
                <a:defRPr/>
              </a:pPr>
              <a:t>74</a:t>
            </a:fld>
            <a:endParaRPr lang="en-US" altLang="en-US"/>
          </a:p>
        </p:txBody>
      </p:sp>
      <p:sp>
        <p:nvSpPr>
          <p:cNvPr id="7" name="Footer Placeholder 6"/>
          <p:cNvSpPr>
            <a:spLocks noGrp="1"/>
          </p:cNvSpPr>
          <p:nvPr>
            <p:ph type="ftr" sz="quarter" idx="10"/>
          </p:nvPr>
        </p:nvSpPr>
        <p:spPr/>
        <p:txBody>
          <a:bodyPr/>
          <a:lstStyle/>
          <a:p>
            <a:pPr>
              <a:defRPr/>
            </a:pPr>
            <a:r>
              <a:rPr lang="en-US" altLang="en-US"/>
              <a:t>© Amitai Aviram.  All rights reserved.</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0" y="0"/>
            <a:ext cx="9144000" cy="1304925"/>
          </a:xfrm>
        </p:spPr>
        <p:txBody>
          <a:bodyPr/>
          <a:lstStyle/>
          <a:p>
            <a:r>
              <a:rPr lang="en-US" smtClean="0"/>
              <a:t>Case study: Standard Oil</a:t>
            </a:r>
            <a:r>
              <a:rPr lang="en-US" sz="3500" smtClean="0"/>
              <a:t/>
            </a:r>
            <a:br>
              <a:rPr lang="en-US" sz="3500" smtClean="0"/>
            </a:br>
            <a:r>
              <a:rPr lang="en-US" sz="3500" smtClean="0"/>
              <a:t>Strategic action: cartel ringmaster</a:t>
            </a:r>
          </a:p>
        </p:txBody>
      </p:sp>
      <p:sp>
        <p:nvSpPr>
          <p:cNvPr id="80899" name="Rectangle 3"/>
          <p:cNvSpPr>
            <a:spLocks noGrp="1" noChangeArrowheads="1"/>
          </p:cNvSpPr>
          <p:nvPr>
            <p:ph type="body" sz="half" idx="1"/>
          </p:nvPr>
        </p:nvSpPr>
        <p:spPr>
          <a:xfrm>
            <a:off x="0" y="1447800"/>
            <a:ext cx="9144000" cy="5181600"/>
          </a:xfrm>
        </p:spPr>
        <p:txBody>
          <a:bodyPr/>
          <a:lstStyle/>
          <a:p>
            <a:pPr marL="495300" indent="-495300">
              <a:spcBef>
                <a:spcPct val="0"/>
              </a:spcBef>
            </a:pPr>
            <a:r>
              <a:rPr lang="en-US" sz="2400" dirty="0" smtClean="0"/>
              <a:t>Standard Oil</a:t>
            </a:r>
          </a:p>
          <a:p>
            <a:pPr marL="763588" lvl="1" indent="-419100">
              <a:spcBef>
                <a:spcPct val="0"/>
              </a:spcBef>
            </a:pPr>
            <a:r>
              <a:rPr lang="en-US" sz="2000" dirty="0" smtClean="0"/>
              <a:t>Environment threats: low BTE; high rivalry (price competition)</a:t>
            </a:r>
          </a:p>
          <a:p>
            <a:pPr marL="763588" lvl="1" indent="-419100">
              <a:spcBef>
                <a:spcPct val="0"/>
              </a:spcBef>
            </a:pPr>
            <a:r>
              <a:rPr lang="en-US" sz="2000" dirty="0" smtClean="0"/>
              <a:t>Strategic action: confrontation (foreclosure via cartel ringmaster plan)</a:t>
            </a:r>
          </a:p>
          <a:p>
            <a:pPr marL="495300" indent="-495300">
              <a:spcBef>
                <a:spcPct val="0"/>
              </a:spcBef>
            </a:pPr>
            <a:r>
              <a:rPr lang="en-US" sz="2400" dirty="0" smtClean="0"/>
              <a:t>Railroads</a:t>
            </a:r>
          </a:p>
          <a:p>
            <a:pPr marL="763588" lvl="1" indent="-419100">
              <a:spcBef>
                <a:spcPct val="0"/>
              </a:spcBef>
            </a:pPr>
            <a:r>
              <a:rPr lang="en-US" sz="2000" dirty="0" smtClean="0"/>
              <a:t>Environment threats: high rivalry (price competition), otherwise benign conditions (high BTE, low substitution)</a:t>
            </a:r>
          </a:p>
          <a:p>
            <a:pPr marL="763588" lvl="1" indent="-419100">
              <a:spcBef>
                <a:spcPct val="0"/>
              </a:spcBef>
            </a:pPr>
            <a:r>
              <a:rPr lang="en-US" sz="2000" dirty="0" smtClean="0"/>
              <a:t>Bring in an outside firm (Standard Oil) as cartel policeman to overcome high rivalry</a:t>
            </a:r>
          </a:p>
          <a:p>
            <a:pPr marL="495300" indent="-495300">
              <a:spcBef>
                <a:spcPct val="0"/>
              </a:spcBef>
            </a:pPr>
            <a:r>
              <a:rPr lang="en-US" sz="2400" dirty="0" smtClean="0"/>
              <a:t>The deal</a:t>
            </a:r>
          </a:p>
          <a:p>
            <a:pPr marL="763588" lvl="1" indent="-419100">
              <a:spcBef>
                <a:spcPct val="0"/>
              </a:spcBef>
            </a:pPr>
            <a:r>
              <a:rPr lang="en-US" sz="2000" dirty="0" smtClean="0"/>
              <a:t>Standard Oil uses its competence (advantage in coordinating a railroad cartel)</a:t>
            </a:r>
          </a:p>
          <a:p>
            <a:pPr marL="763588" lvl="1" indent="-419100">
              <a:spcBef>
                <a:spcPct val="0"/>
              </a:spcBef>
            </a:pPr>
            <a:r>
              <a:rPr lang="en-US" sz="2000" dirty="0" smtClean="0"/>
              <a:t>In return, railroads charge Standard Oil’s rivals higher rates (allowing Standard Oil to win the price competition &amp; making entry unattractive)</a:t>
            </a:r>
          </a:p>
          <a:p>
            <a:pPr marL="1093788" lvl="2" indent="-400050">
              <a:spcBef>
                <a:spcPct val="0"/>
              </a:spcBef>
            </a:pPr>
            <a:r>
              <a:rPr lang="en-US" sz="1900" dirty="0" smtClean="0"/>
              <a:t>Railroads have incentive to allow Standard Oil a large market share, because it enhances its detection &amp; punishment capabilities</a:t>
            </a:r>
          </a:p>
        </p:txBody>
      </p:sp>
      <p:sp>
        <p:nvSpPr>
          <p:cNvPr id="6" name="Slide Number Placeholder 5"/>
          <p:cNvSpPr>
            <a:spLocks noGrp="1"/>
          </p:cNvSpPr>
          <p:nvPr>
            <p:ph type="sldNum" sz="quarter" idx="11"/>
          </p:nvPr>
        </p:nvSpPr>
        <p:spPr/>
        <p:txBody>
          <a:bodyPr/>
          <a:lstStyle/>
          <a:p>
            <a:pPr>
              <a:defRPr/>
            </a:pPr>
            <a:fld id="{3D6F4673-1753-478D-845D-58A591E17A8B}" type="slidenum">
              <a:rPr lang="en-US" altLang="en-US" smtClean="0"/>
              <a:pPr>
                <a:defRPr/>
              </a:pPr>
              <a:t>75</a:t>
            </a:fld>
            <a:endParaRPr lang="en-US" altLang="en-US"/>
          </a:p>
        </p:txBody>
      </p:sp>
      <p:sp>
        <p:nvSpPr>
          <p:cNvPr id="7" name="Footer Placeholder 6"/>
          <p:cNvSpPr>
            <a:spLocks noGrp="1"/>
          </p:cNvSpPr>
          <p:nvPr>
            <p:ph type="ftr" sz="quarter" idx="10"/>
          </p:nvPr>
        </p:nvSpPr>
        <p:spPr/>
        <p:txBody>
          <a:bodyPr/>
          <a:lstStyle/>
          <a:p>
            <a:pPr>
              <a:defRPr/>
            </a:pPr>
            <a:r>
              <a:rPr lang="en-US" altLang="en-US"/>
              <a:t>© Amitai Aviram.  All rights reserved.</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2"/>
          <p:cNvSpPr>
            <a:spLocks noGrp="1" noChangeArrowheads="1"/>
          </p:cNvSpPr>
          <p:nvPr>
            <p:ph type="title" idx="4294967295"/>
          </p:nvPr>
        </p:nvSpPr>
        <p:spPr>
          <a:xfrm>
            <a:off x="0" y="0"/>
            <a:ext cx="9144000" cy="1295400"/>
          </a:xfrm>
        </p:spPr>
        <p:txBody>
          <a:bodyPr/>
          <a:lstStyle/>
          <a:p>
            <a:pPr algn="ctr" eaLnBrk="1" hangingPunct="1"/>
            <a:r>
              <a:rPr lang="en-US" dirty="0" smtClean="0"/>
              <a:t>Strategic competences</a:t>
            </a:r>
            <a:br>
              <a:rPr lang="en-US" dirty="0" smtClean="0"/>
            </a:br>
            <a:r>
              <a:rPr lang="en-US" sz="3500" dirty="0" smtClean="0"/>
              <a:t>Example: Best Buy goes green</a:t>
            </a:r>
          </a:p>
        </p:txBody>
      </p:sp>
      <p:sp>
        <p:nvSpPr>
          <p:cNvPr id="10245" name="Rectangle 3"/>
          <p:cNvSpPr>
            <a:spLocks noGrp="1" noChangeArrowheads="1"/>
          </p:cNvSpPr>
          <p:nvPr>
            <p:ph type="body" idx="4294967295"/>
          </p:nvPr>
        </p:nvSpPr>
        <p:spPr>
          <a:xfrm>
            <a:off x="0" y="1447800"/>
            <a:ext cx="9144000" cy="5181599"/>
          </a:xfrm>
        </p:spPr>
        <p:txBody>
          <a:bodyPr/>
          <a:lstStyle/>
          <a:p>
            <a:pPr marL="571500" indent="-571500" eaLnBrk="1" hangingPunct="1">
              <a:spcBef>
                <a:spcPct val="0"/>
              </a:spcBef>
            </a:pPr>
            <a:r>
              <a:rPr lang="en-US" sz="2400" dirty="0" smtClean="0"/>
              <a:t>Competence: combining Best Buy’s existing business activities with selling “green” vehicles (electric bikes/scooters)</a:t>
            </a:r>
          </a:p>
          <a:p>
            <a:pPr marL="920750" lvl="1" indent="-571500" eaLnBrk="1" hangingPunct="1">
              <a:spcBef>
                <a:spcPct val="0"/>
              </a:spcBef>
            </a:pPr>
            <a:r>
              <a:rPr lang="en-US" sz="2000" dirty="0" smtClean="0"/>
              <a:t>Value: </a:t>
            </a:r>
            <a:r>
              <a:rPr lang="en-US" sz="2000" dirty="0" smtClean="0">
                <a:solidFill>
                  <a:srgbClr val="00B050"/>
                </a:solidFill>
              </a:rPr>
              <a:t>high</a:t>
            </a:r>
          </a:p>
          <a:p>
            <a:pPr marL="1216025" lvl="2" indent="-571500" eaLnBrk="1" hangingPunct="1">
              <a:spcBef>
                <a:spcPct val="0"/>
              </a:spcBef>
            </a:pPr>
            <a:r>
              <a:rPr lang="en-US" sz="1900" dirty="0" smtClean="0"/>
              <a:t>Benefit: economies of scope in demand (for differentiation); economies of scope in supply (for confrontation: isolation)</a:t>
            </a:r>
          </a:p>
          <a:p>
            <a:pPr marL="1509713" lvl="3" indent="-571500" eaLnBrk="1" hangingPunct="1">
              <a:spcBef>
                <a:spcPct val="0"/>
              </a:spcBef>
            </a:pPr>
            <a:r>
              <a:rPr lang="en-US" sz="1800" dirty="0" smtClean="0"/>
              <a:t>In demand: if Best Buy’s customers are also interested in green vehicles, offering them leverages Best Buy’s reputation &amp; accessibility</a:t>
            </a:r>
          </a:p>
          <a:p>
            <a:pPr marL="1509713" lvl="3" indent="-571500" eaLnBrk="1" hangingPunct="1">
              <a:spcBef>
                <a:spcPct val="0"/>
              </a:spcBef>
            </a:pPr>
            <a:r>
              <a:rPr lang="en-US" sz="1800" dirty="0" smtClean="0"/>
              <a:t>In supply: this is a response to an increase in spare space in stores (flat screen TVs replace bulkier TVs; CD &amp; DVD sales declining)</a:t>
            </a:r>
          </a:p>
          <a:p>
            <a:pPr marL="1827213" lvl="4" indent="-571500" eaLnBrk="1" hangingPunct="1">
              <a:spcBef>
                <a:spcPct val="0"/>
              </a:spcBef>
            </a:pPr>
            <a:r>
              <a:rPr lang="en-US" sz="1700" dirty="0" smtClean="0"/>
              <a:t>Space is fixed cost, so more sales lower ATC, allowing lower prices</a:t>
            </a:r>
          </a:p>
          <a:p>
            <a:pPr marL="1827213" lvl="4" indent="-571500" eaLnBrk="1" hangingPunct="1">
              <a:spcBef>
                <a:spcPct val="0"/>
              </a:spcBef>
            </a:pPr>
            <a:r>
              <a:rPr lang="en-US" sz="1700" dirty="0" smtClean="0"/>
              <a:t>Also utilizes Best Buy’s existing logistics capacity</a:t>
            </a:r>
          </a:p>
          <a:p>
            <a:pPr marL="920750" lvl="1" indent="-571500" eaLnBrk="1" hangingPunct="1">
              <a:spcBef>
                <a:spcPct val="0"/>
              </a:spcBef>
            </a:pPr>
            <a:r>
              <a:rPr lang="en-US" sz="2000" dirty="0"/>
              <a:t>Rarity: </a:t>
            </a:r>
            <a:r>
              <a:rPr lang="en-US" sz="2000" dirty="0">
                <a:solidFill>
                  <a:srgbClr val="FFCC66"/>
                </a:solidFill>
              </a:rPr>
              <a:t>somewhat</a:t>
            </a:r>
          </a:p>
          <a:p>
            <a:pPr marL="1216025" lvl="2" indent="-571500" eaLnBrk="1" hangingPunct="1">
              <a:spcBef>
                <a:spcPct val="0"/>
              </a:spcBef>
            </a:pPr>
            <a:r>
              <a:rPr lang="en-US" sz="1800" dirty="0"/>
              <a:t>Scarce: yes, at that point few mainstream stores offered green vehicles</a:t>
            </a:r>
          </a:p>
          <a:p>
            <a:pPr marL="1216025" lvl="2" indent="-571500" eaLnBrk="1" hangingPunct="1">
              <a:spcBef>
                <a:spcPct val="0"/>
              </a:spcBef>
            </a:pPr>
            <a:r>
              <a:rPr lang="en-US" sz="1800" dirty="0"/>
              <a:t>Difficult to imitate: this is Best Buy’s weakness; other firms can imitate. But green vehicles are bulky, so rivals will little available space can’t imitate.</a:t>
            </a:r>
          </a:p>
          <a:p>
            <a:pPr marL="920750" lvl="1" indent="-571500" eaLnBrk="1" hangingPunct="1">
              <a:spcBef>
                <a:spcPct val="0"/>
              </a:spcBef>
            </a:pPr>
            <a:r>
              <a:rPr lang="en-US" sz="2000" dirty="0"/>
              <a:t>Organization: </a:t>
            </a:r>
            <a:r>
              <a:rPr lang="en-US" sz="2000" dirty="0" smtClean="0">
                <a:solidFill>
                  <a:srgbClr val="00B050"/>
                </a:solidFill>
              </a:rPr>
              <a:t>good (assuming appropriate procedures are in place)</a:t>
            </a:r>
            <a:endParaRPr lang="en-US" sz="2000" dirty="0">
              <a:solidFill>
                <a:srgbClr val="00B050"/>
              </a:solidFill>
            </a:endParaRPr>
          </a:p>
          <a:p>
            <a:pPr marL="1216025" lvl="2" indent="-571500" eaLnBrk="1" hangingPunct="1">
              <a:spcBef>
                <a:spcPct val="0"/>
              </a:spcBef>
            </a:pPr>
            <a:r>
              <a:rPr lang="en-US" sz="1900" dirty="0" smtClean="0"/>
              <a:t>Lower ATC is captured by Best Buy (higher profit margins); higher value to customers captured via higher prices</a:t>
            </a:r>
          </a:p>
        </p:txBody>
      </p:sp>
      <p:sp>
        <p:nvSpPr>
          <p:cNvPr id="6" name="Slide Number Placeholder 5"/>
          <p:cNvSpPr>
            <a:spLocks noGrp="1"/>
          </p:cNvSpPr>
          <p:nvPr>
            <p:ph type="sldNum" sz="quarter" idx="11"/>
          </p:nvPr>
        </p:nvSpPr>
        <p:spPr/>
        <p:txBody>
          <a:bodyPr/>
          <a:lstStyle/>
          <a:p>
            <a:pPr>
              <a:defRPr/>
            </a:pPr>
            <a:fld id="{6DBE3EDB-5AB7-40BB-B2E0-769045A2A4D0}" type="slidenum">
              <a:rPr lang="en-US" smtClean="0"/>
              <a:pPr>
                <a:defRPr/>
              </a:pPr>
              <a:t>8</a:t>
            </a:fld>
            <a:endParaRPr lang="en-US"/>
          </a:p>
        </p:txBody>
      </p:sp>
      <p:sp>
        <p:nvSpPr>
          <p:cNvPr id="7" name="Footer Placeholder 6"/>
          <p:cNvSpPr>
            <a:spLocks noGrp="1"/>
          </p:cNvSpPr>
          <p:nvPr>
            <p:ph type="ftr" sz="quarter" idx="10"/>
          </p:nvPr>
        </p:nvSpPr>
        <p:spPr/>
        <p:txBody>
          <a:bodyPr/>
          <a:lstStyle/>
          <a:p>
            <a:pPr>
              <a:defRPr/>
            </a:pPr>
            <a:r>
              <a:rPr lang="en-US" smtClean="0"/>
              <a:t>© Amitai Aviram.  All rights reserved.</a:t>
            </a:r>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2"/>
          <p:cNvSpPr>
            <a:spLocks noGrp="1" noChangeArrowheads="1"/>
          </p:cNvSpPr>
          <p:nvPr>
            <p:ph type="title" idx="4294967295"/>
          </p:nvPr>
        </p:nvSpPr>
        <p:spPr>
          <a:xfrm>
            <a:off x="0" y="0"/>
            <a:ext cx="9144000" cy="1295400"/>
          </a:xfrm>
        </p:spPr>
        <p:txBody>
          <a:bodyPr/>
          <a:lstStyle/>
          <a:p>
            <a:pPr algn="ctr" eaLnBrk="1" hangingPunct="1"/>
            <a:r>
              <a:rPr lang="en-US" dirty="0" smtClean="0"/>
              <a:t>Strategic competences</a:t>
            </a:r>
            <a:br>
              <a:rPr lang="en-US" dirty="0" smtClean="0"/>
            </a:br>
            <a:r>
              <a:rPr lang="en-US" sz="3500" dirty="0" smtClean="0"/>
              <a:t>Example: Gyms with childcare</a:t>
            </a:r>
          </a:p>
        </p:txBody>
      </p:sp>
      <p:sp>
        <p:nvSpPr>
          <p:cNvPr id="11269" name="Rectangle 3"/>
          <p:cNvSpPr>
            <a:spLocks noGrp="1" noChangeArrowheads="1"/>
          </p:cNvSpPr>
          <p:nvPr>
            <p:ph type="body" idx="4294967295"/>
          </p:nvPr>
        </p:nvSpPr>
        <p:spPr>
          <a:xfrm>
            <a:off x="0" y="1447800"/>
            <a:ext cx="9144000" cy="5181599"/>
          </a:xfrm>
        </p:spPr>
        <p:txBody>
          <a:bodyPr/>
          <a:lstStyle/>
          <a:p>
            <a:pPr marL="571500" indent="-571500" eaLnBrk="1" hangingPunct="1">
              <a:spcBef>
                <a:spcPct val="0"/>
              </a:spcBef>
            </a:pPr>
            <a:r>
              <a:rPr lang="en-US" sz="2400" dirty="0" smtClean="0"/>
              <a:t>Competence: bundling gym membership with childcare</a:t>
            </a:r>
          </a:p>
          <a:p>
            <a:pPr marL="920750" lvl="1" indent="-571500" eaLnBrk="1" hangingPunct="1">
              <a:spcBef>
                <a:spcPct val="0"/>
              </a:spcBef>
            </a:pPr>
            <a:r>
              <a:rPr lang="en-US" sz="2000" dirty="0" smtClean="0"/>
              <a:t>Value: </a:t>
            </a:r>
            <a:r>
              <a:rPr lang="en-US" sz="2000" dirty="0" smtClean="0">
                <a:solidFill>
                  <a:srgbClr val="46CF15"/>
                </a:solidFill>
              </a:rPr>
              <a:t>high benefit</a:t>
            </a:r>
          </a:p>
          <a:p>
            <a:pPr marL="1216025" lvl="2" indent="-571500" eaLnBrk="1" hangingPunct="1">
              <a:spcBef>
                <a:spcPct val="0"/>
              </a:spcBef>
            </a:pPr>
            <a:r>
              <a:rPr lang="en-US" sz="1900" dirty="0" smtClean="0"/>
              <a:t>Benefit: economies of scope (differentiation), switching costs (confrontation: isolation). High cost for parents ascertaining that particular caregiver is “good” for child, and children get used to a particular caregiver</a:t>
            </a:r>
          </a:p>
          <a:p>
            <a:pPr marL="920750" lvl="1" indent="-571500" eaLnBrk="1" hangingPunct="1">
              <a:spcBef>
                <a:spcPct val="0"/>
              </a:spcBef>
            </a:pPr>
            <a:r>
              <a:rPr lang="en-US" sz="2000" dirty="0"/>
              <a:t>Rarity: </a:t>
            </a:r>
            <a:r>
              <a:rPr lang="en-US" sz="2000" dirty="0">
                <a:solidFill>
                  <a:srgbClr val="F6BB00"/>
                </a:solidFill>
              </a:rPr>
              <a:t>somewhat</a:t>
            </a:r>
          </a:p>
          <a:p>
            <a:pPr marL="1216025" lvl="2" indent="-571500" eaLnBrk="1" hangingPunct="1">
              <a:spcBef>
                <a:spcPct val="0"/>
              </a:spcBef>
            </a:pPr>
            <a:r>
              <a:rPr lang="en-US" sz="1900" dirty="0"/>
              <a:t>Scarce: so-so (multiple gyms have childcare, but perhaps direct rivals don’t)</a:t>
            </a:r>
          </a:p>
          <a:p>
            <a:pPr marL="1216025" lvl="2" indent="-571500" eaLnBrk="1" hangingPunct="1">
              <a:spcBef>
                <a:spcPct val="0"/>
              </a:spcBef>
            </a:pPr>
            <a:r>
              <a:rPr lang="en-US" sz="1900" dirty="0"/>
              <a:t>Difficult to imitate: somewhat</a:t>
            </a:r>
          </a:p>
          <a:p>
            <a:pPr marL="1673225" lvl="3" indent="-571500" eaLnBrk="1" hangingPunct="1">
              <a:spcBef>
                <a:spcPct val="0"/>
              </a:spcBef>
            </a:pPr>
            <a:r>
              <a:rPr lang="en-US" sz="1600" dirty="0"/>
              <a:t>Because trust takes time to build &amp; is specific to the caregivers &amp; gym, switching costs will remain even if other gyms also bundle childcare</a:t>
            </a:r>
          </a:p>
          <a:p>
            <a:pPr marL="1673225" lvl="3" indent="-571500" eaLnBrk="1" hangingPunct="1">
              <a:spcBef>
                <a:spcPct val="0"/>
              </a:spcBef>
            </a:pPr>
            <a:r>
              <a:rPr lang="en-US" sz="1600" dirty="0"/>
              <a:t>However, imitation by rivals can undo differentiation (copying popular toys &amp; activities)</a:t>
            </a:r>
          </a:p>
          <a:p>
            <a:pPr marL="920750" lvl="1" indent="-571500" eaLnBrk="1" hangingPunct="1">
              <a:spcBef>
                <a:spcPct val="0"/>
              </a:spcBef>
            </a:pPr>
            <a:r>
              <a:rPr lang="en-US" sz="2000" dirty="0"/>
              <a:t>Organization: </a:t>
            </a:r>
            <a:r>
              <a:rPr lang="en-US" sz="2000" dirty="0">
                <a:solidFill>
                  <a:srgbClr val="F6BB00"/>
                </a:solidFill>
              </a:rPr>
              <a:t>moderate </a:t>
            </a:r>
            <a:r>
              <a:rPr lang="en-US" sz="2000" dirty="0" err="1">
                <a:solidFill>
                  <a:srgbClr val="F6BB00"/>
                </a:solidFill>
              </a:rPr>
              <a:t>appropriability</a:t>
            </a:r>
            <a:endParaRPr lang="en-US" sz="2000" dirty="0"/>
          </a:p>
          <a:p>
            <a:pPr marL="1216025" lvl="2" indent="-571500" eaLnBrk="1" hangingPunct="1">
              <a:spcBef>
                <a:spcPct val="0"/>
              </a:spcBef>
            </a:pPr>
            <a:r>
              <a:rPr lang="en-US" sz="1900" dirty="0" smtClean="0"/>
              <a:t>If parents &amp; kids choose gym based on specific caregivers (as opposed to gym’s caregiver selection &amp; supervision process), caregivers should capture some of the value (through higher salaries). But caregiver skill set is very common &amp; proving trustworthiness is a gym-specific investment.</a:t>
            </a:r>
          </a:p>
        </p:txBody>
      </p:sp>
      <p:sp>
        <p:nvSpPr>
          <p:cNvPr id="6" name="Slide Number Placeholder 5"/>
          <p:cNvSpPr>
            <a:spLocks noGrp="1"/>
          </p:cNvSpPr>
          <p:nvPr>
            <p:ph type="sldNum" sz="quarter" idx="11"/>
          </p:nvPr>
        </p:nvSpPr>
        <p:spPr/>
        <p:txBody>
          <a:bodyPr/>
          <a:lstStyle/>
          <a:p>
            <a:pPr>
              <a:defRPr/>
            </a:pPr>
            <a:fld id="{6DBE3EDB-5AB7-40BB-B2E0-769045A2A4D0}" type="slidenum">
              <a:rPr lang="en-US" smtClean="0"/>
              <a:pPr>
                <a:defRPr/>
              </a:pPr>
              <a:t>9</a:t>
            </a:fld>
            <a:endParaRPr lang="en-US"/>
          </a:p>
        </p:txBody>
      </p:sp>
      <p:sp>
        <p:nvSpPr>
          <p:cNvPr id="7" name="Footer Placeholder 6"/>
          <p:cNvSpPr>
            <a:spLocks noGrp="1"/>
          </p:cNvSpPr>
          <p:nvPr>
            <p:ph type="ftr" sz="quarter" idx="10"/>
          </p:nvPr>
        </p:nvSpPr>
        <p:spPr/>
        <p:txBody>
          <a:bodyPr/>
          <a:lstStyle/>
          <a:p>
            <a:pPr>
              <a:defRPr/>
            </a:pPr>
            <a:r>
              <a:rPr lang="en-US" smtClean="0"/>
              <a:t>© Amitai Aviram.  All rights reserved.</a:t>
            </a:r>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1470</TotalTime>
  <Words>8058</Words>
  <Application>Microsoft Office PowerPoint</Application>
  <PresentationFormat>On-screen Show (4:3)</PresentationFormat>
  <Paragraphs>925</Paragraphs>
  <Slides>75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75</vt:i4>
      </vt:variant>
    </vt:vector>
  </HeadingPairs>
  <TitlesOfParts>
    <vt:vector size="81" baseType="lpstr">
      <vt:lpstr>Arial</vt:lpstr>
      <vt:lpstr>Calibri</vt:lpstr>
      <vt:lpstr>Tahoma</vt:lpstr>
      <vt:lpstr>Times New Roman</vt:lpstr>
      <vt:lpstr>Wingdings</vt:lpstr>
      <vt:lpstr>Office Theme</vt:lpstr>
      <vt:lpstr>Business strategy for lawyers Chapter 3: The individual firm (strategic actions)</vt:lpstr>
      <vt:lpstr>The individual firm (strategic actions) Overview of Chapter 3</vt:lpstr>
      <vt:lpstr>Strategic traits Moving beyond environment…</vt:lpstr>
      <vt:lpstr>Strategic traits What are strategic traits?</vt:lpstr>
      <vt:lpstr>Strategic competences Elements of a strategic competence (VRIO)</vt:lpstr>
      <vt:lpstr>Strategic competences Strategic competence: organization</vt:lpstr>
      <vt:lpstr>Strategic competences Example: Elite M&amp;A law firms</vt:lpstr>
      <vt:lpstr>Strategic competences Example: Best Buy goes green</vt:lpstr>
      <vt:lpstr>Strategic competences Example: Gyms with childcare</vt:lpstr>
      <vt:lpstr>Strategic competences Example: Landline &amp; mobile service</vt:lpstr>
      <vt:lpstr>Strategic competences Identifying strategic competences</vt:lpstr>
      <vt:lpstr>Strategic competences Identifying strategic competences</vt:lpstr>
      <vt:lpstr>Strategic rigidities The dark side of strategic traits</vt:lpstr>
      <vt:lpstr>Strategic rigidities The dark side of strategic traits</vt:lpstr>
      <vt:lpstr>Strategic rigidities Rigidities in a market analysis</vt:lpstr>
      <vt:lpstr>Reform (modifying strategic traits) How are strategic traits created?</vt:lpstr>
      <vt:lpstr>Reform (modifying strategic traits) Using different inputs</vt:lpstr>
      <vt:lpstr>Reform (modifying strategic traits) Using different inputs</vt:lpstr>
      <vt:lpstr>Reform (modifying strategic traits) Using different inputs</vt:lpstr>
      <vt:lpstr>Reform (modifying strategic traits) Constraints on trait modification</vt:lpstr>
      <vt:lpstr>From traits to actions Where do they fit in?</vt:lpstr>
      <vt:lpstr>From traits to actions Means of acting strategically</vt:lpstr>
      <vt:lpstr>The individual firm (strategic actions) Overview of Chapter 3</vt:lpstr>
      <vt:lpstr>Differentiation What is it?</vt:lpstr>
      <vt:lpstr>Differentiation How to differentiate?</vt:lpstr>
      <vt:lpstr>Differentiation Viability</vt:lpstr>
      <vt:lpstr>Differentiation Cost leadership</vt:lpstr>
      <vt:lpstr>Differentiation Cost leadership – Example (Uniqlo)</vt:lpstr>
      <vt:lpstr>Differentiation Product differentiation</vt:lpstr>
      <vt:lpstr>Differentiation Focus</vt:lpstr>
      <vt:lpstr>Differentiation Focus – Example (Independent films)</vt:lpstr>
      <vt:lpstr>Differentiation Focus – Example (Independent films)</vt:lpstr>
      <vt:lpstr>The individual firm (strategic actions) Overview of Chapter 3</vt:lpstr>
      <vt:lpstr>Coordination What is it?</vt:lpstr>
      <vt:lpstr>Vertical coordination Make or buy?</vt:lpstr>
      <vt:lpstr>Vertical coordination Specialization &amp; outsourcing</vt:lpstr>
      <vt:lpstr>Vertical coordination A response to buyer/supplier power</vt:lpstr>
      <vt:lpstr>Vertical coordination Reducing shirking</vt:lpstr>
      <vt:lpstr>Vertical coordination Monitoring</vt:lpstr>
      <vt:lpstr>Vertical coordination Bonding</vt:lpstr>
      <vt:lpstr>Vertical coordination Agency costs</vt:lpstr>
      <vt:lpstr>Vertical coordination The transaction cost trade-off</vt:lpstr>
      <vt:lpstr>Vertical coordination Optimal form of combining activities</vt:lpstr>
      <vt:lpstr>Vertical coordination Optimal form of combining activities</vt:lpstr>
      <vt:lpstr>Coordination Deterrence</vt:lpstr>
      <vt:lpstr>Coordination Deterrence</vt:lpstr>
      <vt:lpstr>Coordination Deterrence</vt:lpstr>
      <vt:lpstr>The individual firm (strategic actions) Overview of Chapter 3</vt:lpstr>
      <vt:lpstr>Confrontation Definitions</vt:lpstr>
      <vt:lpstr>Confrontation Key elements of confrontation plans</vt:lpstr>
      <vt:lpstr>Confrontation Goal: general purpose</vt:lpstr>
      <vt:lpstr>Confrontation Goal: requirements for the specific goal</vt:lpstr>
      <vt:lpstr>Confrontation Goal: common misperception</vt:lpstr>
      <vt:lpstr>Confrontation Competitive advantage</vt:lpstr>
      <vt:lpstr>Confrontation Competitive advantage</vt:lpstr>
      <vt:lpstr>Confrontation Competitive advantage</vt:lpstr>
      <vt:lpstr>Confrontation Competitive advantage</vt:lpstr>
      <vt:lpstr>Confrontation Competitive advantage</vt:lpstr>
      <vt:lpstr>Confrontation Competitive advantage: foreclosure &amp; attrition</vt:lpstr>
      <vt:lpstr>Confrontation Scope</vt:lpstr>
      <vt:lpstr>The individual firm (strategic actions) Overview of Chapter 3</vt:lpstr>
      <vt:lpstr>Integrating course components The analytical framework</vt:lpstr>
      <vt:lpstr>Integrating course components The analytical framework</vt:lpstr>
      <vt:lpstr>Integrating course components Generic structure of the report</vt:lpstr>
      <vt:lpstr>Integrating course components Generic structure of the report</vt:lpstr>
      <vt:lpstr>Integrating course components Generic structure of the report</vt:lpstr>
      <vt:lpstr>Integrating course components Writing a market analysis</vt:lpstr>
      <vt:lpstr>Integrating course components Writing a market analysis</vt:lpstr>
      <vt:lpstr>Integrating course components Case study: Standard Oil</vt:lpstr>
      <vt:lpstr>Case study: Standard Oil Market definition</vt:lpstr>
      <vt:lpstr>Case study: Standard Oil Environment</vt:lpstr>
      <vt:lpstr>Case study: Standard Oil Environment</vt:lpstr>
      <vt:lpstr>Case study: Standard Oil Firm’s traits</vt:lpstr>
      <vt:lpstr>Case study: Standard Oil Strategic actions</vt:lpstr>
      <vt:lpstr>Case study: Standard Oil Strategic action: cartel ringmaster</vt:lpstr>
    </vt:vector>
  </TitlesOfParts>
  <Company>University of Illinois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BSL 3: Individual firm - Strategic actions</dc:title>
  <dc:creator>Aviram, Amitai</dc:creator>
  <cp:lastModifiedBy>Amitai Aviram</cp:lastModifiedBy>
  <cp:revision>170</cp:revision>
  <cp:lastPrinted>2013-08-07T22:32:06Z</cp:lastPrinted>
  <dcterms:created xsi:type="dcterms:W3CDTF">2013-06-10T20:53:57Z</dcterms:created>
  <dcterms:modified xsi:type="dcterms:W3CDTF">2014-05-30T09:32:09Z</dcterms:modified>
</cp:coreProperties>
</file>