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3"/>
  </p:notesMasterIdLst>
  <p:sldIdLst>
    <p:sldId id="451"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 id="286" r:id="rId28"/>
    <p:sldId id="287" r:id="rId29"/>
    <p:sldId id="288" r:id="rId30"/>
    <p:sldId id="289" r:id="rId31"/>
    <p:sldId id="290" r:id="rId32"/>
    <p:sldId id="291" r:id="rId33"/>
    <p:sldId id="307" r:id="rId34"/>
    <p:sldId id="308" r:id="rId35"/>
    <p:sldId id="309" r:id="rId36"/>
    <p:sldId id="311" r:id="rId37"/>
    <p:sldId id="312" r:id="rId38"/>
    <p:sldId id="313" r:id="rId39"/>
    <p:sldId id="314" r:id="rId40"/>
    <p:sldId id="315" r:id="rId41"/>
    <p:sldId id="316" r:id="rId42"/>
    <p:sldId id="317" r:id="rId43"/>
    <p:sldId id="318" r:id="rId44"/>
    <p:sldId id="319" r:id="rId45"/>
    <p:sldId id="320" r:id="rId46"/>
    <p:sldId id="321" r:id="rId47"/>
    <p:sldId id="322" r:id="rId48"/>
    <p:sldId id="323" r:id="rId49"/>
    <p:sldId id="324" r:id="rId50"/>
    <p:sldId id="325" r:id="rId51"/>
    <p:sldId id="326" r:id="rId52"/>
    <p:sldId id="327" r:id="rId53"/>
    <p:sldId id="330" r:id="rId54"/>
    <p:sldId id="331" r:id="rId55"/>
    <p:sldId id="461" r:id="rId56"/>
    <p:sldId id="332" r:id="rId57"/>
    <p:sldId id="333" r:id="rId58"/>
    <p:sldId id="334" r:id="rId59"/>
    <p:sldId id="335" r:id="rId60"/>
    <p:sldId id="337" r:id="rId61"/>
    <p:sldId id="338" r:id="rId62"/>
    <p:sldId id="453" r:id="rId63"/>
    <p:sldId id="340" r:id="rId64"/>
    <p:sldId id="341" r:id="rId65"/>
    <p:sldId id="342" r:id="rId66"/>
    <p:sldId id="344" r:id="rId67"/>
    <p:sldId id="345" r:id="rId68"/>
    <p:sldId id="346" r:id="rId69"/>
    <p:sldId id="347" r:id="rId70"/>
    <p:sldId id="348" r:id="rId71"/>
    <p:sldId id="349" r:id="rId72"/>
    <p:sldId id="350" r:id="rId73"/>
    <p:sldId id="455" r:id="rId74"/>
    <p:sldId id="456" r:id="rId75"/>
    <p:sldId id="457" r:id="rId76"/>
    <p:sldId id="454" r:id="rId77"/>
    <p:sldId id="361" r:id="rId78"/>
    <p:sldId id="362" r:id="rId79"/>
    <p:sldId id="459" r:id="rId80"/>
    <p:sldId id="490" r:id="rId81"/>
    <p:sldId id="406" r:id="rId82"/>
    <p:sldId id="462" r:id="rId83"/>
    <p:sldId id="463" r:id="rId84"/>
    <p:sldId id="487" r:id="rId85"/>
    <p:sldId id="491" r:id="rId86"/>
    <p:sldId id="488" r:id="rId87"/>
    <p:sldId id="464" r:id="rId88"/>
    <p:sldId id="465" r:id="rId89"/>
    <p:sldId id="466" r:id="rId90"/>
    <p:sldId id="467" r:id="rId91"/>
    <p:sldId id="468" r:id="rId92"/>
    <p:sldId id="469" r:id="rId93"/>
    <p:sldId id="470" r:id="rId94"/>
    <p:sldId id="471" r:id="rId95"/>
    <p:sldId id="472" r:id="rId96"/>
    <p:sldId id="473" r:id="rId97"/>
    <p:sldId id="474" r:id="rId98"/>
    <p:sldId id="476" r:id="rId99"/>
    <p:sldId id="477" r:id="rId100"/>
    <p:sldId id="478" r:id="rId101"/>
    <p:sldId id="479" r:id="rId102"/>
    <p:sldId id="480" r:id="rId103"/>
    <p:sldId id="481" r:id="rId104"/>
    <p:sldId id="482" r:id="rId105"/>
    <p:sldId id="483" r:id="rId106"/>
    <p:sldId id="484" r:id="rId107"/>
    <p:sldId id="485" r:id="rId108"/>
    <p:sldId id="486" r:id="rId109"/>
    <p:sldId id="292" r:id="rId110"/>
    <p:sldId id="293" r:id="rId111"/>
    <p:sldId id="294" r:id="rId112"/>
    <p:sldId id="295" r:id="rId113"/>
    <p:sldId id="296" r:id="rId114"/>
    <p:sldId id="297" r:id="rId115"/>
    <p:sldId id="298" r:id="rId116"/>
    <p:sldId id="299" r:id="rId117"/>
    <p:sldId id="300" r:id="rId118"/>
    <p:sldId id="301" r:id="rId119"/>
    <p:sldId id="302" r:id="rId120"/>
    <p:sldId id="303" r:id="rId121"/>
    <p:sldId id="304" r:id="rId122"/>
    <p:sldId id="305" r:id="rId123"/>
    <p:sldId id="306" r:id="rId124"/>
    <p:sldId id="446" r:id="rId125"/>
    <p:sldId id="444" r:id="rId126"/>
    <p:sldId id="445" r:id="rId127"/>
    <p:sldId id="447" r:id="rId128"/>
    <p:sldId id="448" r:id="rId129"/>
    <p:sldId id="449" r:id="rId130"/>
    <p:sldId id="450" r:id="rId131"/>
    <p:sldId id="489" r:id="rId13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79609" autoAdjust="0"/>
  </p:normalViewPr>
  <p:slideViewPr>
    <p:cSldViewPr>
      <p:cViewPr varScale="1">
        <p:scale>
          <a:sx n="92" d="100"/>
          <a:sy n="92" d="100"/>
        </p:scale>
        <p:origin x="94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presProps" Target="presProp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viewProps" Target="viewProp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image" Target="../media/image1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839C642D-1A26-4478-AE35-69AAAE708D28}" type="datetimeFigureOut">
              <a:rPr lang="en-US"/>
              <a:pPr>
                <a:defRPr/>
              </a:pPr>
              <a:t>5/24/2014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B7A41109-788A-4801-9703-21F1D22F01D8}" type="slidenum">
              <a:rPr lang="en-US"/>
              <a:pPr>
                <a:defRPr/>
              </a:pPr>
              <a:t>‹#›</a:t>
            </a:fld>
            <a:endParaRPr lang="en-US"/>
          </a:p>
        </p:txBody>
      </p:sp>
    </p:spTree>
    <p:extLst>
      <p:ext uri="{BB962C8B-B14F-4D97-AF65-F5344CB8AC3E}">
        <p14:creationId xmlns:p14="http://schemas.microsoft.com/office/powerpoint/2010/main" val="18395315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Line 2"/>
          <p:cNvSpPr>
            <a:spLocks noChangeShapeType="1"/>
          </p:cNvSpPr>
          <p:nvPr userDrawn="1"/>
        </p:nvSpPr>
        <p:spPr bwMode="auto">
          <a:xfrm>
            <a:off x="7467600" y="1447800"/>
            <a:ext cx="0" cy="5410200"/>
          </a:xfrm>
          <a:prstGeom prst="line">
            <a:avLst/>
          </a:prstGeom>
          <a:noFill/>
          <a:ln w="12700">
            <a:solidFill>
              <a:schemeClr val="tx1"/>
            </a:solidFill>
            <a:round/>
            <a:headEnd/>
            <a:tailEnd/>
          </a:ln>
        </p:spPr>
        <p:txBody>
          <a:bodyPr/>
          <a:lstStyle/>
          <a:p>
            <a:endParaRPr lang="en-US"/>
          </a:p>
        </p:txBody>
      </p:sp>
      <p:sp>
        <p:nvSpPr>
          <p:cNvPr id="5" name="Line 40"/>
          <p:cNvSpPr>
            <a:spLocks noChangeShapeType="1"/>
          </p:cNvSpPr>
          <p:nvPr userDrawn="1"/>
        </p:nvSpPr>
        <p:spPr bwMode="auto">
          <a:xfrm>
            <a:off x="0" y="3800475"/>
            <a:ext cx="9144000" cy="0"/>
          </a:xfrm>
          <a:prstGeom prst="line">
            <a:avLst/>
          </a:prstGeom>
          <a:noFill/>
          <a:ln w="12700">
            <a:solidFill>
              <a:schemeClr val="tx1"/>
            </a:solidFill>
            <a:round/>
            <a:headEnd/>
            <a:tailEnd/>
          </a:ln>
        </p:spPr>
        <p:txBody>
          <a:bodyPr/>
          <a:lstStyle/>
          <a:p>
            <a:endParaRPr lang="en-US"/>
          </a:p>
        </p:txBody>
      </p:sp>
      <p:pic>
        <p:nvPicPr>
          <p:cNvPr id="6" name="Picture 2" descr="C:\Users\aviram\SkyDrive\Pictures\ilogo.gif"/>
          <p:cNvPicPr>
            <a:picLocks noChangeAspect="1" noChangeArrowheads="1"/>
          </p:cNvPicPr>
          <p:nvPr userDrawn="1"/>
        </p:nvPicPr>
        <p:blipFill>
          <a:blip r:embed="rId2" cstate="print"/>
          <a:srcRect/>
          <a:stretch>
            <a:fillRect/>
          </a:stretch>
        </p:blipFill>
        <p:spPr bwMode="auto">
          <a:xfrm>
            <a:off x="7696200" y="3886200"/>
            <a:ext cx="1295400" cy="1651000"/>
          </a:xfrm>
          <a:prstGeom prst="rect">
            <a:avLst/>
          </a:prstGeom>
          <a:noFill/>
          <a:ln w="9525">
            <a:noFill/>
            <a:miter lim="800000"/>
            <a:headEnd/>
            <a:tailEnd/>
          </a:ln>
        </p:spPr>
      </p:pic>
      <p:sp>
        <p:nvSpPr>
          <p:cNvPr id="41" name="Rectangle 3"/>
          <p:cNvSpPr>
            <a:spLocks noGrp="1" noChangeArrowheads="1"/>
          </p:cNvSpPr>
          <p:nvPr>
            <p:ph type="ctrTitle"/>
          </p:nvPr>
        </p:nvSpPr>
        <p:spPr>
          <a:xfrm>
            <a:off x="0" y="1447800"/>
            <a:ext cx="7467600" cy="2133600"/>
          </a:xfrm>
        </p:spPr>
        <p:txBody>
          <a:bodyPr/>
          <a:lstStyle>
            <a:lvl1pPr algn="ctr">
              <a:defRPr sz="4800"/>
            </a:lvl1pPr>
          </a:lstStyle>
          <a:p>
            <a:r>
              <a:rPr lang="en-US" altLang="en-US" dirty="0"/>
              <a:t>Click to edit Master title style</a:t>
            </a:r>
          </a:p>
        </p:txBody>
      </p:sp>
      <p:sp>
        <p:nvSpPr>
          <p:cNvPr id="42" name="Rectangle 4"/>
          <p:cNvSpPr>
            <a:spLocks noGrp="1" noChangeArrowheads="1"/>
          </p:cNvSpPr>
          <p:nvPr>
            <p:ph type="subTitle" idx="1"/>
          </p:nvPr>
        </p:nvSpPr>
        <p:spPr>
          <a:xfrm>
            <a:off x="0" y="4030663"/>
            <a:ext cx="7467600" cy="2362200"/>
          </a:xfrm>
        </p:spPr>
        <p:txBody>
          <a:bodyPr/>
          <a:lstStyle>
            <a:lvl1pPr marL="0" indent="0" algn="l">
              <a:buFont typeface="Wingdings" pitchFamily="2" charset="2"/>
              <a:buNone/>
              <a:defRPr sz="3200"/>
            </a:lvl1pPr>
          </a:lstStyle>
          <a:p>
            <a:r>
              <a:rPr lang="en-US" altLang="en-US" dirty="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0" y="1447800"/>
            <a:ext cx="9144000" cy="5029200"/>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4"/>
          <p:cNvSpPr>
            <a:spLocks noGrp="1"/>
          </p:cNvSpPr>
          <p:nvPr>
            <p:ph type="ftr" sz="quarter" idx="10"/>
          </p:nvPr>
        </p:nvSpPr>
        <p:spPr/>
        <p:txBody>
          <a:bodyPr/>
          <a:lstStyle>
            <a:lvl1pPr>
              <a:defRPr/>
            </a:lvl1pPr>
          </a:lstStyle>
          <a:p>
            <a:pPr>
              <a:defRPr/>
            </a:pPr>
            <a:r>
              <a:rPr lang="en-US"/>
              <a:t>© Amitai Aviram.  All rights reserved.</a:t>
            </a:r>
          </a:p>
        </p:txBody>
      </p:sp>
      <p:sp>
        <p:nvSpPr>
          <p:cNvPr id="5" name="Slide Number Placeholder 5"/>
          <p:cNvSpPr>
            <a:spLocks noGrp="1"/>
          </p:cNvSpPr>
          <p:nvPr>
            <p:ph type="sldNum" sz="quarter" idx="11"/>
          </p:nvPr>
        </p:nvSpPr>
        <p:spPr/>
        <p:txBody>
          <a:bodyPr/>
          <a:lstStyle>
            <a:lvl1pPr>
              <a:defRPr/>
            </a:lvl1pPr>
          </a:lstStyle>
          <a:p>
            <a:pPr>
              <a:defRPr/>
            </a:pPr>
            <a:fld id="{C0EDCD58-CE44-4D06-A54C-59F9E9D93A0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43800" y="1447800"/>
            <a:ext cx="1600200" cy="5410200"/>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0" y="1447800"/>
            <a:ext cx="6477000" cy="5029200"/>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4"/>
          <p:cNvSpPr>
            <a:spLocks noGrp="1"/>
          </p:cNvSpPr>
          <p:nvPr>
            <p:ph type="ftr" sz="quarter" idx="10"/>
          </p:nvPr>
        </p:nvSpPr>
        <p:spPr/>
        <p:txBody>
          <a:bodyPr/>
          <a:lstStyle>
            <a:lvl1pPr>
              <a:defRPr/>
            </a:lvl1pPr>
          </a:lstStyle>
          <a:p>
            <a:pPr>
              <a:defRPr/>
            </a:pPr>
            <a:r>
              <a:rPr lang="en-US"/>
              <a:t>© Amitai Aviram.  All rights reserved.</a:t>
            </a:r>
          </a:p>
        </p:txBody>
      </p:sp>
      <p:sp>
        <p:nvSpPr>
          <p:cNvPr id="5" name="Slide Number Placeholder 5"/>
          <p:cNvSpPr>
            <a:spLocks noGrp="1"/>
          </p:cNvSpPr>
          <p:nvPr>
            <p:ph type="sldNum" sz="quarter" idx="11"/>
          </p:nvPr>
        </p:nvSpPr>
        <p:spPr/>
        <p:txBody>
          <a:bodyPr/>
          <a:lstStyle>
            <a:lvl1pPr>
              <a:defRPr/>
            </a:lvl1pPr>
          </a:lstStyle>
          <a:p>
            <a:pPr>
              <a:defRPr/>
            </a:pPr>
            <a:fld id="{14161368-B386-4139-AB67-89596F244534}"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719263"/>
            <a:ext cx="4038600" cy="21288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000500"/>
            <a:ext cx="4038600" cy="21304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ftr" sz="quarter" idx="10"/>
          </p:nvPr>
        </p:nvSpPr>
        <p:spPr/>
        <p:txBody>
          <a:bodyPr/>
          <a:lstStyle>
            <a:lvl1pPr>
              <a:defRPr/>
            </a:lvl1pPr>
          </a:lstStyle>
          <a:p>
            <a:pPr>
              <a:defRPr/>
            </a:pPr>
            <a:r>
              <a:rPr lang="en-US" altLang="en-US"/>
              <a:t>© Amitai Aviram.  All rights reserved.</a:t>
            </a:r>
          </a:p>
        </p:txBody>
      </p:sp>
      <p:sp>
        <p:nvSpPr>
          <p:cNvPr id="7" name="Rectangle 7"/>
          <p:cNvSpPr>
            <a:spLocks noGrp="1" noChangeArrowheads="1"/>
          </p:cNvSpPr>
          <p:nvPr>
            <p:ph type="sldNum" sz="quarter" idx="11"/>
          </p:nvPr>
        </p:nvSpPr>
        <p:spPr/>
        <p:txBody>
          <a:bodyPr/>
          <a:lstStyle>
            <a:lvl1pPr>
              <a:defRPr/>
            </a:lvl1pPr>
          </a:lstStyle>
          <a:p>
            <a:pPr>
              <a:defRPr/>
            </a:pPr>
            <a:fld id="{AD6A66E6-E0DB-4377-A952-371825394C93}" type="slidenum">
              <a:rPr lang="en-US" altLang="en-US"/>
              <a:pPr>
                <a:defRPr/>
              </a:pPr>
              <a:t>‹#›</a:t>
            </a:fld>
            <a:endParaRPr lang="en-US"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ftr" sz="quarter" idx="10"/>
          </p:nvPr>
        </p:nvSpPr>
        <p:spPr/>
        <p:txBody>
          <a:bodyPr/>
          <a:lstStyle>
            <a:lvl1pPr>
              <a:defRPr/>
            </a:lvl1pPr>
          </a:lstStyle>
          <a:p>
            <a:pPr>
              <a:defRPr/>
            </a:pPr>
            <a:r>
              <a:rPr lang="en-US" altLang="en-US"/>
              <a:t>© Amitai Aviram.  All rights reserved.</a:t>
            </a:r>
          </a:p>
        </p:txBody>
      </p:sp>
      <p:sp>
        <p:nvSpPr>
          <p:cNvPr id="6" name="Rectangle 7"/>
          <p:cNvSpPr>
            <a:spLocks noGrp="1" noChangeArrowheads="1"/>
          </p:cNvSpPr>
          <p:nvPr>
            <p:ph type="sldNum" sz="quarter" idx="11"/>
          </p:nvPr>
        </p:nvSpPr>
        <p:spPr/>
        <p:txBody>
          <a:bodyPr/>
          <a:lstStyle>
            <a:lvl1pPr>
              <a:defRPr/>
            </a:lvl1pPr>
          </a:lstStyle>
          <a:p>
            <a:pPr>
              <a:defRPr/>
            </a:pPr>
            <a:fld id="{45B004DC-F81D-4CED-B802-2095AD3B7D61}" type="slidenum">
              <a:rPr lang="en-US" altLang="en-US"/>
              <a:pPr>
                <a:defRPr/>
              </a:pPr>
              <a:t>‹#›</a:t>
            </a:fld>
            <a:endParaRPr lang="en-US"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ftr" sz="quarter" idx="10"/>
          </p:nvPr>
        </p:nvSpPr>
        <p:spPr/>
        <p:txBody>
          <a:bodyPr/>
          <a:lstStyle>
            <a:lvl1pPr>
              <a:defRPr/>
            </a:lvl1pPr>
          </a:lstStyle>
          <a:p>
            <a:pPr>
              <a:defRPr/>
            </a:pPr>
            <a:r>
              <a:rPr lang="en-US" altLang="en-US"/>
              <a:t>© Amitai Aviram.  All rights reserved.</a:t>
            </a:r>
          </a:p>
        </p:txBody>
      </p:sp>
      <p:sp>
        <p:nvSpPr>
          <p:cNvPr id="6" name="Rectangle 7"/>
          <p:cNvSpPr>
            <a:spLocks noGrp="1" noChangeArrowheads="1"/>
          </p:cNvSpPr>
          <p:nvPr>
            <p:ph type="sldNum" sz="quarter" idx="11"/>
          </p:nvPr>
        </p:nvSpPr>
        <p:spPr/>
        <p:txBody>
          <a:bodyPr/>
          <a:lstStyle>
            <a:lvl1pPr>
              <a:defRPr/>
            </a:lvl1pPr>
          </a:lstStyle>
          <a:p>
            <a:pPr>
              <a:defRPr/>
            </a:pPr>
            <a:fld id="{9BD1D09C-7FE4-4E7C-9D18-212EF658B5A1}" type="slidenum">
              <a:rPr lang="en-US" altLang="en-US"/>
              <a:pPr>
                <a:defRPr/>
              </a:pPr>
              <a:t>‹#›</a:t>
            </a:fld>
            <a:endParaRPr lang="en-US"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719263"/>
            <a:ext cx="8229600" cy="21288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4000500"/>
            <a:ext cx="8229600" cy="21304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ftr" sz="quarter" idx="10"/>
          </p:nvPr>
        </p:nvSpPr>
        <p:spPr/>
        <p:txBody>
          <a:bodyPr/>
          <a:lstStyle>
            <a:lvl1pPr>
              <a:defRPr/>
            </a:lvl1pPr>
          </a:lstStyle>
          <a:p>
            <a:pPr>
              <a:defRPr/>
            </a:pPr>
            <a:r>
              <a:rPr lang="en-US" altLang="en-US"/>
              <a:t>© Amitai Aviram.  All rights reserved.</a:t>
            </a:r>
          </a:p>
        </p:txBody>
      </p:sp>
      <p:sp>
        <p:nvSpPr>
          <p:cNvPr id="6" name="Rectangle 7"/>
          <p:cNvSpPr>
            <a:spLocks noGrp="1" noChangeArrowheads="1"/>
          </p:cNvSpPr>
          <p:nvPr>
            <p:ph type="sldNum" sz="quarter" idx="11"/>
          </p:nvPr>
        </p:nvSpPr>
        <p:spPr/>
        <p:txBody>
          <a:bodyPr/>
          <a:lstStyle>
            <a:lvl1pPr>
              <a:defRPr/>
            </a:lvl1pPr>
          </a:lstStyle>
          <a:p>
            <a:pPr>
              <a:defRPr/>
            </a:pPr>
            <a:fld id="{D41284B1-1882-471F-9460-83DBBC335AA9}"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0" y="1447800"/>
            <a:ext cx="9144000" cy="5029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4"/>
          <p:cNvSpPr>
            <a:spLocks noGrp="1"/>
          </p:cNvSpPr>
          <p:nvPr>
            <p:ph type="ftr" sz="quarter" idx="10"/>
          </p:nvPr>
        </p:nvSpPr>
        <p:spPr/>
        <p:txBody>
          <a:bodyPr/>
          <a:lstStyle>
            <a:lvl1pPr>
              <a:defRPr/>
            </a:lvl1pPr>
          </a:lstStyle>
          <a:p>
            <a:pPr>
              <a:defRPr/>
            </a:pPr>
            <a:r>
              <a:rPr lang="en-US"/>
              <a:t>© Amitai Aviram.  All rights reserved.</a:t>
            </a:r>
            <a:endParaRPr lang="en-US" dirty="0"/>
          </a:p>
        </p:txBody>
      </p:sp>
      <p:sp>
        <p:nvSpPr>
          <p:cNvPr id="5" name="Slide Number Placeholder 5"/>
          <p:cNvSpPr>
            <a:spLocks noGrp="1"/>
          </p:cNvSpPr>
          <p:nvPr>
            <p:ph type="sldNum" sz="quarter" idx="11"/>
          </p:nvPr>
        </p:nvSpPr>
        <p:spPr/>
        <p:txBody>
          <a:bodyPr/>
          <a:lstStyle>
            <a:lvl1pPr>
              <a:defRPr/>
            </a:lvl1pPr>
          </a:lstStyle>
          <a:p>
            <a:pPr>
              <a:defRPr/>
            </a:pPr>
            <a:fld id="{65C2AC0D-C852-42C8-A19E-F590D1163A5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Footer Placeholder 4"/>
          <p:cNvSpPr>
            <a:spLocks noGrp="1"/>
          </p:cNvSpPr>
          <p:nvPr>
            <p:ph type="ftr" sz="quarter" idx="10"/>
          </p:nvPr>
        </p:nvSpPr>
        <p:spPr/>
        <p:txBody>
          <a:bodyPr/>
          <a:lstStyle>
            <a:lvl1pPr>
              <a:defRPr/>
            </a:lvl1pPr>
          </a:lstStyle>
          <a:p>
            <a:pPr>
              <a:defRPr/>
            </a:pPr>
            <a:r>
              <a:rPr lang="en-US"/>
              <a:t>© Amitai Aviram.  All rights reserved.</a:t>
            </a:r>
            <a:endParaRPr lang="en-US" dirty="0"/>
          </a:p>
        </p:txBody>
      </p:sp>
      <p:sp>
        <p:nvSpPr>
          <p:cNvPr id="5" name="Slide Number Placeholder 5"/>
          <p:cNvSpPr>
            <a:spLocks noGrp="1"/>
          </p:cNvSpPr>
          <p:nvPr>
            <p:ph type="sldNum" sz="quarter" idx="11"/>
          </p:nvPr>
        </p:nvSpPr>
        <p:spPr/>
        <p:txBody>
          <a:bodyPr/>
          <a:lstStyle>
            <a:lvl1pPr>
              <a:defRPr/>
            </a:lvl1pPr>
          </a:lstStyle>
          <a:p>
            <a:pPr>
              <a:defRPr/>
            </a:pPr>
            <a:fld id="{B5CA5B96-60F4-4B1B-9B84-8906CFFA4CD5}"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0" y="1600200"/>
            <a:ext cx="44958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4958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5"/>
          <p:cNvSpPr>
            <a:spLocks noGrp="1"/>
          </p:cNvSpPr>
          <p:nvPr>
            <p:ph type="ftr" sz="quarter" idx="10"/>
          </p:nvPr>
        </p:nvSpPr>
        <p:spPr/>
        <p:txBody>
          <a:bodyPr/>
          <a:lstStyle>
            <a:lvl1pPr>
              <a:defRPr/>
            </a:lvl1pPr>
          </a:lstStyle>
          <a:p>
            <a:pPr>
              <a:defRPr/>
            </a:pPr>
            <a:r>
              <a:rPr lang="en-US"/>
              <a:t>© Amitai Aviram.  All rights reserved.</a:t>
            </a:r>
          </a:p>
        </p:txBody>
      </p:sp>
      <p:sp>
        <p:nvSpPr>
          <p:cNvPr id="6" name="Slide Number Placeholder 6"/>
          <p:cNvSpPr>
            <a:spLocks noGrp="1"/>
          </p:cNvSpPr>
          <p:nvPr>
            <p:ph type="sldNum" sz="quarter" idx="11"/>
          </p:nvPr>
        </p:nvSpPr>
        <p:spPr/>
        <p:txBody>
          <a:bodyPr/>
          <a:lstStyle>
            <a:lvl1pPr>
              <a:defRPr/>
            </a:lvl1pPr>
          </a:lstStyle>
          <a:p>
            <a:pPr>
              <a:defRPr/>
            </a:pPr>
            <a:fld id="{D3292744-7729-44E6-9A00-8D416E00FD8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0" y="1535113"/>
            <a:ext cx="4497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0" y="2174874"/>
            <a:ext cx="4497388" cy="43021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4989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4"/>
            <a:ext cx="4498975" cy="43021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7"/>
          <p:cNvSpPr>
            <a:spLocks noGrp="1"/>
          </p:cNvSpPr>
          <p:nvPr>
            <p:ph type="ftr" sz="quarter" idx="10"/>
          </p:nvPr>
        </p:nvSpPr>
        <p:spPr/>
        <p:txBody>
          <a:bodyPr/>
          <a:lstStyle>
            <a:lvl1pPr>
              <a:defRPr/>
            </a:lvl1pPr>
          </a:lstStyle>
          <a:p>
            <a:pPr>
              <a:defRPr/>
            </a:pPr>
            <a:r>
              <a:rPr lang="en-US"/>
              <a:t>© Amitai Aviram.  All rights reserved.</a:t>
            </a:r>
          </a:p>
        </p:txBody>
      </p:sp>
      <p:sp>
        <p:nvSpPr>
          <p:cNvPr id="8" name="Slide Number Placeholder 8"/>
          <p:cNvSpPr>
            <a:spLocks noGrp="1"/>
          </p:cNvSpPr>
          <p:nvPr>
            <p:ph type="sldNum" sz="quarter" idx="11"/>
          </p:nvPr>
        </p:nvSpPr>
        <p:spPr/>
        <p:txBody>
          <a:bodyPr/>
          <a:lstStyle>
            <a:lvl1pPr>
              <a:defRPr/>
            </a:lvl1pPr>
          </a:lstStyle>
          <a:p>
            <a:pPr>
              <a:defRPr/>
            </a:pPr>
            <a:fld id="{DBBAB0B4-89B1-4F43-8E4D-2983E136F2D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Footer Placeholder 3"/>
          <p:cNvSpPr>
            <a:spLocks noGrp="1"/>
          </p:cNvSpPr>
          <p:nvPr>
            <p:ph type="ftr" sz="quarter" idx="10"/>
          </p:nvPr>
        </p:nvSpPr>
        <p:spPr/>
        <p:txBody>
          <a:bodyPr/>
          <a:lstStyle>
            <a:lvl1pPr>
              <a:defRPr/>
            </a:lvl1pPr>
          </a:lstStyle>
          <a:p>
            <a:pPr>
              <a:defRPr/>
            </a:pPr>
            <a:r>
              <a:rPr lang="en-US"/>
              <a:t>© Amitai Aviram.  All rights reserved.</a:t>
            </a:r>
          </a:p>
        </p:txBody>
      </p:sp>
      <p:sp>
        <p:nvSpPr>
          <p:cNvPr id="4" name="Slide Number Placeholder 4"/>
          <p:cNvSpPr>
            <a:spLocks noGrp="1"/>
          </p:cNvSpPr>
          <p:nvPr>
            <p:ph type="sldNum" sz="quarter" idx="11"/>
          </p:nvPr>
        </p:nvSpPr>
        <p:spPr/>
        <p:txBody>
          <a:bodyPr/>
          <a:lstStyle>
            <a:lvl1pPr>
              <a:defRPr/>
            </a:lvl1pPr>
          </a:lstStyle>
          <a:p>
            <a:pPr>
              <a:defRPr/>
            </a:pPr>
            <a:fld id="{76BF07B3-2545-4031-8D6F-75C4810F42A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2"/>
          <p:cNvSpPr>
            <a:spLocks noGrp="1"/>
          </p:cNvSpPr>
          <p:nvPr>
            <p:ph type="ftr" sz="quarter" idx="10"/>
          </p:nvPr>
        </p:nvSpPr>
        <p:spPr/>
        <p:txBody>
          <a:bodyPr/>
          <a:lstStyle>
            <a:lvl1pPr>
              <a:defRPr/>
            </a:lvl1pPr>
          </a:lstStyle>
          <a:p>
            <a:pPr>
              <a:defRPr/>
            </a:pPr>
            <a:r>
              <a:rPr lang="en-US"/>
              <a:t>© Amitai Aviram.  All rights reserved.</a:t>
            </a:r>
          </a:p>
        </p:txBody>
      </p:sp>
      <p:sp>
        <p:nvSpPr>
          <p:cNvPr id="3" name="Slide Number Placeholder 3"/>
          <p:cNvSpPr>
            <a:spLocks noGrp="1"/>
          </p:cNvSpPr>
          <p:nvPr>
            <p:ph type="sldNum" sz="quarter" idx="11"/>
          </p:nvPr>
        </p:nvSpPr>
        <p:spPr/>
        <p:txBody>
          <a:bodyPr/>
          <a:lstStyle>
            <a:lvl1pPr>
              <a:defRPr/>
            </a:lvl1pPr>
          </a:lstStyle>
          <a:p>
            <a:pPr>
              <a:defRPr/>
            </a:pPr>
            <a:fld id="{CA8384E7-EEA8-49B8-ADD7-77AB85870D0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447800"/>
            <a:ext cx="3465513" cy="91440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498850" y="1447800"/>
            <a:ext cx="5645150" cy="50292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0" y="2362200"/>
            <a:ext cx="3465513" cy="41148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Footer Placeholder 5"/>
          <p:cNvSpPr>
            <a:spLocks noGrp="1"/>
          </p:cNvSpPr>
          <p:nvPr>
            <p:ph type="ftr" sz="quarter" idx="10"/>
          </p:nvPr>
        </p:nvSpPr>
        <p:spPr/>
        <p:txBody>
          <a:bodyPr/>
          <a:lstStyle>
            <a:lvl1pPr>
              <a:defRPr/>
            </a:lvl1pPr>
          </a:lstStyle>
          <a:p>
            <a:pPr>
              <a:defRPr/>
            </a:pPr>
            <a:r>
              <a:rPr lang="en-US"/>
              <a:t>© Amitai Aviram.  All rights reserved.</a:t>
            </a:r>
          </a:p>
        </p:txBody>
      </p:sp>
      <p:sp>
        <p:nvSpPr>
          <p:cNvPr id="6" name="Slide Number Placeholder 6"/>
          <p:cNvSpPr>
            <a:spLocks noGrp="1"/>
          </p:cNvSpPr>
          <p:nvPr>
            <p:ph type="sldNum" sz="quarter" idx="11"/>
          </p:nvPr>
        </p:nvSpPr>
        <p:spPr/>
        <p:txBody>
          <a:bodyPr/>
          <a:lstStyle>
            <a:lvl1pPr>
              <a:defRPr/>
            </a:lvl1pPr>
          </a:lstStyle>
          <a:p>
            <a:pPr>
              <a:defRPr/>
            </a:pPr>
            <a:fld id="{B41DFD22-A100-4AA9-8BB4-1C337F64710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410200"/>
            <a:ext cx="5486400" cy="533400"/>
          </a:xfrm>
        </p:spPr>
        <p:txBody>
          <a:bodyPr anchor="b"/>
          <a:lstStyle>
            <a:lvl1pPr algn="l">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1447800"/>
            <a:ext cx="5486400" cy="3962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943600"/>
            <a:ext cx="5486400" cy="5762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Footer Placeholder 5"/>
          <p:cNvSpPr>
            <a:spLocks noGrp="1"/>
          </p:cNvSpPr>
          <p:nvPr>
            <p:ph type="ftr" sz="quarter" idx="10"/>
          </p:nvPr>
        </p:nvSpPr>
        <p:spPr/>
        <p:txBody>
          <a:bodyPr/>
          <a:lstStyle>
            <a:lvl1pPr>
              <a:defRPr/>
            </a:lvl1pPr>
          </a:lstStyle>
          <a:p>
            <a:pPr>
              <a:defRPr/>
            </a:pPr>
            <a:r>
              <a:rPr lang="en-US"/>
              <a:t>© Amitai Aviram.  All rights reserved.</a:t>
            </a:r>
          </a:p>
        </p:txBody>
      </p:sp>
      <p:sp>
        <p:nvSpPr>
          <p:cNvPr id="6" name="Slide Number Placeholder 6"/>
          <p:cNvSpPr>
            <a:spLocks noGrp="1"/>
          </p:cNvSpPr>
          <p:nvPr>
            <p:ph type="sldNum" sz="quarter" idx="11"/>
          </p:nvPr>
        </p:nvSpPr>
        <p:spPr/>
        <p:txBody>
          <a:bodyPr/>
          <a:lstStyle>
            <a:lvl1pPr>
              <a:defRPr/>
            </a:lvl1pPr>
          </a:lstStyle>
          <a:p>
            <a:pPr>
              <a:defRPr/>
            </a:pPr>
            <a:fld id="{C8E72DE4-2045-4106-BC56-9D6DF9E092B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0" y="0"/>
            <a:ext cx="9144000" cy="1295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0" y="1447800"/>
            <a:ext cx="91440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 name="Footer Placeholder 4"/>
          <p:cNvSpPr>
            <a:spLocks noGrp="1"/>
          </p:cNvSpPr>
          <p:nvPr>
            <p:ph type="ftr" sz="quarter" idx="3"/>
          </p:nvPr>
        </p:nvSpPr>
        <p:spPr>
          <a:xfrm>
            <a:off x="3124200" y="6492875"/>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en-US"/>
              <a:t>© Amitai Aviram.  All rights reserved.</a:t>
            </a:r>
            <a:endParaRPr lang="en-US" dirty="0"/>
          </a:p>
        </p:txBody>
      </p:sp>
      <p:sp>
        <p:nvSpPr>
          <p:cNvPr id="6" name="Slide Number Placeholder 5"/>
          <p:cNvSpPr>
            <a:spLocks noGrp="1"/>
          </p:cNvSpPr>
          <p:nvPr>
            <p:ph type="sldNum" sz="quarter" idx="4"/>
          </p:nvPr>
        </p:nvSpPr>
        <p:spPr>
          <a:xfrm>
            <a:off x="0" y="6492875"/>
            <a:ext cx="609600" cy="365125"/>
          </a:xfrm>
          <a:prstGeom prst="rect">
            <a:avLst/>
          </a:prstGeom>
        </p:spPr>
        <p:txBody>
          <a:bodyPr vert="horz" lIns="91440" tIns="45720" rIns="91440" bIns="45720" rtlCol="0" anchor="ctr"/>
          <a:lstStyle>
            <a:lvl1pPr algn="just" fontAlgn="auto">
              <a:spcBef>
                <a:spcPts val="0"/>
              </a:spcBef>
              <a:spcAft>
                <a:spcPts val="0"/>
              </a:spcAft>
              <a:defRPr sz="2000" b="1">
                <a:solidFill>
                  <a:schemeClr val="tx1">
                    <a:tint val="75000"/>
                  </a:schemeClr>
                </a:solidFill>
                <a:latin typeface="+mn-lt"/>
                <a:cs typeface="+mn-cs"/>
              </a:defRPr>
            </a:lvl1pPr>
          </a:lstStyle>
          <a:p>
            <a:pPr>
              <a:defRPr/>
            </a:pPr>
            <a:fld id="{DC4651D8-00CD-4432-8F04-C3F6944EEFB6}" type="slidenum">
              <a:rPr lang="en-US"/>
              <a:pPr>
                <a:defRPr/>
              </a:pPr>
              <a:t>‹#›</a:t>
            </a:fld>
            <a:endParaRPr lang="en-US" dirty="0"/>
          </a:p>
        </p:txBody>
      </p:sp>
      <p:cxnSp>
        <p:nvCxnSpPr>
          <p:cNvPr id="9" name="Straight Connector 8"/>
          <p:cNvCxnSpPr/>
          <p:nvPr userDrawn="1"/>
        </p:nvCxnSpPr>
        <p:spPr>
          <a:xfrm>
            <a:off x="0" y="1371600"/>
            <a:ext cx="91440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0" y="1447800"/>
            <a:ext cx="9144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0" y="1295400"/>
            <a:ext cx="91440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773" r:id="rId1"/>
    <p:sldLayoutId id="2147483771" r:id="rId2"/>
    <p:sldLayoutId id="2147483772" r:id="rId3"/>
    <p:sldLayoutId id="2147483774" r:id="rId4"/>
    <p:sldLayoutId id="2147483775" r:id="rId5"/>
    <p:sldLayoutId id="2147483776" r:id="rId6"/>
    <p:sldLayoutId id="2147483777" r:id="rId7"/>
    <p:sldLayoutId id="2147483778" r:id="rId8"/>
    <p:sldLayoutId id="2147483779" r:id="rId9"/>
    <p:sldLayoutId id="2147483780" r:id="rId10"/>
    <p:sldLayoutId id="2147483781" r:id="rId11"/>
    <p:sldLayoutId id="2147483782" r:id="rId12"/>
    <p:sldLayoutId id="2147483783" r:id="rId13"/>
    <p:sldLayoutId id="2147483784" r:id="rId14"/>
    <p:sldLayoutId id="2147483785" r:id="rId15"/>
  </p:sldLayoutIdLst>
  <p:timing>
    <p:tnLst>
      <p:par>
        <p:cTn id="1" dur="indefinite" restart="never" nodeType="tmRoot"/>
      </p:par>
    </p:tnLst>
  </p:timing>
  <p:hf hdr="0" dt="0"/>
  <p:txStyles>
    <p:titleStyle>
      <a:lvl1pPr algn="ctr" rtl="0" eaLnBrk="0" fontAlgn="base" hangingPunct="0">
        <a:spcBef>
          <a:spcPct val="0"/>
        </a:spcBef>
        <a:spcAft>
          <a:spcPct val="0"/>
        </a:spcAft>
        <a:defRPr sz="3900" kern="1200">
          <a:solidFill>
            <a:schemeClr val="tx1"/>
          </a:solidFill>
          <a:latin typeface="+mj-lt"/>
          <a:ea typeface="+mj-ea"/>
          <a:cs typeface="+mj-cs"/>
        </a:defRPr>
      </a:lvl1pPr>
      <a:lvl2pPr algn="ctr" rtl="0" eaLnBrk="0" fontAlgn="base" hangingPunct="0">
        <a:spcBef>
          <a:spcPct val="0"/>
        </a:spcBef>
        <a:spcAft>
          <a:spcPct val="0"/>
        </a:spcAft>
        <a:defRPr sz="3900">
          <a:solidFill>
            <a:schemeClr val="tx1"/>
          </a:solidFill>
          <a:latin typeface="Arial" charset="0"/>
        </a:defRPr>
      </a:lvl2pPr>
      <a:lvl3pPr algn="ctr" rtl="0" eaLnBrk="0" fontAlgn="base" hangingPunct="0">
        <a:spcBef>
          <a:spcPct val="0"/>
        </a:spcBef>
        <a:spcAft>
          <a:spcPct val="0"/>
        </a:spcAft>
        <a:defRPr sz="3900">
          <a:solidFill>
            <a:schemeClr val="tx1"/>
          </a:solidFill>
          <a:latin typeface="Arial" charset="0"/>
        </a:defRPr>
      </a:lvl3pPr>
      <a:lvl4pPr algn="ctr" rtl="0" eaLnBrk="0" fontAlgn="base" hangingPunct="0">
        <a:spcBef>
          <a:spcPct val="0"/>
        </a:spcBef>
        <a:spcAft>
          <a:spcPct val="0"/>
        </a:spcAft>
        <a:defRPr sz="3900">
          <a:solidFill>
            <a:schemeClr val="tx1"/>
          </a:solidFill>
          <a:latin typeface="Arial" charset="0"/>
        </a:defRPr>
      </a:lvl4pPr>
      <a:lvl5pPr algn="ctr" rtl="0" eaLnBrk="0" fontAlgn="base" hangingPunct="0">
        <a:spcBef>
          <a:spcPct val="0"/>
        </a:spcBef>
        <a:spcAft>
          <a:spcPct val="0"/>
        </a:spcAft>
        <a:defRPr sz="3900">
          <a:solidFill>
            <a:schemeClr val="tx1"/>
          </a:solidFill>
          <a:latin typeface="Arial" charset="0"/>
        </a:defRPr>
      </a:lvl5pPr>
      <a:lvl6pPr marL="457200" algn="ctr" rtl="0" fontAlgn="base">
        <a:spcBef>
          <a:spcPct val="0"/>
        </a:spcBef>
        <a:spcAft>
          <a:spcPct val="0"/>
        </a:spcAft>
        <a:defRPr sz="3900">
          <a:solidFill>
            <a:schemeClr val="tx1"/>
          </a:solidFill>
          <a:latin typeface="Calibri" pitchFamily="34" charset="0"/>
        </a:defRPr>
      </a:lvl6pPr>
      <a:lvl7pPr marL="914400" algn="ctr" rtl="0" fontAlgn="base">
        <a:spcBef>
          <a:spcPct val="0"/>
        </a:spcBef>
        <a:spcAft>
          <a:spcPct val="0"/>
        </a:spcAft>
        <a:defRPr sz="3900">
          <a:solidFill>
            <a:schemeClr val="tx1"/>
          </a:solidFill>
          <a:latin typeface="Calibri" pitchFamily="34" charset="0"/>
        </a:defRPr>
      </a:lvl7pPr>
      <a:lvl8pPr marL="1371600" algn="ctr" rtl="0" fontAlgn="base">
        <a:spcBef>
          <a:spcPct val="0"/>
        </a:spcBef>
        <a:spcAft>
          <a:spcPct val="0"/>
        </a:spcAft>
        <a:defRPr sz="3900">
          <a:solidFill>
            <a:schemeClr val="tx1"/>
          </a:solidFill>
          <a:latin typeface="Calibri" pitchFamily="34" charset="0"/>
        </a:defRPr>
      </a:lvl8pPr>
      <a:lvl9pPr marL="1828800" algn="ctr" rtl="0" fontAlgn="base">
        <a:spcBef>
          <a:spcPct val="0"/>
        </a:spcBef>
        <a:spcAft>
          <a:spcPct val="0"/>
        </a:spcAft>
        <a:defRPr sz="39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slideLayout" Target="../slideLayouts/slideLayout13.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7.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slideLayout" Target="../slideLayouts/slideLayout7.xml"/></Relationships>
</file>

<file path=ppt/slides/_rels/slide125.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7.xml"/></Relationships>
</file>

<file path=ppt/slides/_rels/slide126.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7.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8.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13.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5.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1.emf"/><Relationship Id="rId4" Type="http://schemas.openxmlformats.org/officeDocument/2006/relationships/oleObject" Target="../embeddings/Microsoft_Excel_97-2003_Worksheet1.xls"/></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images.google.com/imgres?imgurl=http://www.jdbard.com/images/Owen/2006/Spring06/May/Owen_May_climbing%20up%20the%20slide.JPG&amp;imgrefurl=http://www.jdbard.com/spring_06.htm&amp;usg=__7tVPtORaejUjTVNOYYKgiLX6wHA=&amp;h=640&amp;w=480&amp;sz=143&amp;hl=en&amp;start=23&amp;um=1&amp;tbnid=f9QOqDLgOVd7yM:&amp;tbnh=137&amp;tbnw=103&amp;prev=/images?q=climbing+up+the+slide&amp;ndsp=18&amp;hl=en&amp;rls=com.microsoft:en-US&amp;sa=N&amp;start=18&amp;um=1" TargetMode="External"/><Relationship Id="rId1" Type="http://schemas.openxmlformats.org/officeDocument/2006/relationships/slideLayout" Target="../slideLayouts/slideLayout15.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1.xml.rels><?xml version="1.0" encoding="UTF-8" standalone="yes"?>
<Relationships xmlns="http://schemas.openxmlformats.org/package/2006/relationships"><Relationship Id="rId8" Type="http://schemas.openxmlformats.org/officeDocument/2006/relationships/image" Target="../media/image14.emf"/><Relationship Id="rId3" Type="http://schemas.openxmlformats.org/officeDocument/2006/relationships/oleObject" Target="../embeddings/oleObject2.bin"/><Relationship Id="rId7" Type="http://schemas.openxmlformats.org/officeDocument/2006/relationships/oleObject" Target="../embeddings/Microsoft_Excel_97-2003_Worksheet3.xls"/><Relationship Id="rId2" Type="http://schemas.openxmlformats.org/officeDocument/2006/relationships/slideLayout" Target="../slideLayouts/slideLayout12.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13.emf"/><Relationship Id="rId4" Type="http://schemas.openxmlformats.org/officeDocument/2006/relationships/oleObject" Target="../embeddings/Microsoft_Excel_97-2003_Worksheet2.xls"/></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wmf"/><Relationship Id="rId1" Type="http://schemas.openxmlformats.org/officeDocument/2006/relationships/slideLayout" Target="../slideLayouts/slideLayout14.xml"/><Relationship Id="rId6" Type="http://schemas.openxmlformats.org/officeDocument/2006/relationships/image" Target="../media/image19.jpeg"/><Relationship Id="rId5" Type="http://schemas.openxmlformats.org/officeDocument/2006/relationships/image" Target="../media/image18.wmf"/><Relationship Id="rId4" Type="http://schemas.openxmlformats.org/officeDocument/2006/relationships/image" Target="../media/image17.png"/></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0" y="1447800"/>
            <a:ext cx="7467600" cy="2362200"/>
          </a:xfrm>
        </p:spPr>
        <p:txBody>
          <a:bodyPr/>
          <a:lstStyle/>
          <a:p>
            <a:pPr eaLnBrk="1" hangingPunct="1"/>
            <a:r>
              <a:rPr lang="en-US" altLang="en-US" sz="3800" dirty="0" smtClean="0">
                <a:solidFill>
                  <a:srgbClr val="0070C0"/>
                </a:solidFill>
                <a:latin typeface="Calibri" pitchFamily="34" charset="0"/>
              </a:rPr>
              <a:t>Business Strategy for Lawyers</a:t>
            </a:r>
            <a:br>
              <a:rPr lang="en-US" altLang="en-US" sz="3800" dirty="0" smtClean="0">
                <a:solidFill>
                  <a:srgbClr val="0070C0"/>
                </a:solidFill>
                <a:latin typeface="Calibri" pitchFamily="34" charset="0"/>
              </a:rPr>
            </a:br>
            <a:r>
              <a:rPr lang="en-US" altLang="en-US" sz="2800" dirty="0" smtClean="0">
                <a:solidFill>
                  <a:srgbClr val="0070C0"/>
                </a:solidFill>
                <a:latin typeface="Calibri" pitchFamily="34" charset="0"/>
              </a:rPr>
              <a:t>Chapter 2:</a:t>
            </a:r>
            <a:br>
              <a:rPr lang="en-US" altLang="en-US" sz="2800" dirty="0" smtClean="0">
                <a:solidFill>
                  <a:srgbClr val="0070C0"/>
                </a:solidFill>
                <a:latin typeface="Calibri" pitchFamily="34" charset="0"/>
              </a:rPr>
            </a:br>
            <a:r>
              <a:rPr lang="en-US" altLang="en-US" dirty="0" smtClean="0">
                <a:solidFill>
                  <a:srgbClr val="0070C0"/>
                </a:solidFill>
                <a:latin typeface="Calibri" pitchFamily="34" charset="0"/>
              </a:rPr>
              <a:t>The strategic environment </a:t>
            </a:r>
            <a:r>
              <a:rPr lang="en-US" altLang="en-US" sz="3800" dirty="0" smtClean="0">
                <a:solidFill>
                  <a:srgbClr val="0070C0"/>
                </a:solidFill>
                <a:latin typeface="Calibri" pitchFamily="34" charset="0"/>
              </a:rPr>
              <a:t>(competition)</a:t>
            </a:r>
          </a:p>
        </p:txBody>
      </p:sp>
      <p:sp>
        <p:nvSpPr>
          <p:cNvPr id="12291" name="Rectangle 3"/>
          <p:cNvSpPr>
            <a:spLocks noGrp="1" noChangeArrowheads="1"/>
          </p:cNvSpPr>
          <p:nvPr>
            <p:ph type="subTitle" idx="1"/>
          </p:nvPr>
        </p:nvSpPr>
        <p:spPr>
          <a:xfrm>
            <a:off x="0" y="3810000"/>
            <a:ext cx="7467600" cy="2638425"/>
          </a:xfrm>
        </p:spPr>
        <p:txBody>
          <a:bodyPr/>
          <a:lstStyle/>
          <a:p>
            <a:pPr marL="1828800" eaLnBrk="1" hangingPunct="1">
              <a:lnSpc>
                <a:spcPct val="80000"/>
              </a:lnSpc>
              <a:defRPr/>
            </a:pPr>
            <a:r>
              <a:rPr lang="en-US" sz="2800" dirty="0" smtClean="0">
                <a:latin typeface="Calibri" pitchFamily="34" charset="0"/>
              </a:rPr>
              <a:t>Prof. Amitai Aviram</a:t>
            </a:r>
          </a:p>
          <a:p>
            <a:pPr marL="1828800" eaLnBrk="1" hangingPunct="1">
              <a:lnSpc>
                <a:spcPct val="80000"/>
              </a:lnSpc>
              <a:defRPr/>
            </a:pPr>
            <a:r>
              <a:rPr lang="en-US" sz="1800" dirty="0" smtClean="0">
                <a:latin typeface="Calibri" pitchFamily="34" charset="0"/>
              </a:rPr>
              <a:t>Aviram@illinois.edu</a:t>
            </a:r>
          </a:p>
          <a:p>
            <a:pPr marL="1828800" eaLnBrk="1" hangingPunct="1">
              <a:lnSpc>
                <a:spcPct val="80000"/>
              </a:lnSpc>
              <a:defRPr/>
            </a:pPr>
            <a:r>
              <a:rPr lang="en-US" sz="2800" dirty="0" smtClean="0">
                <a:latin typeface="Calibri" pitchFamily="34" charset="0"/>
              </a:rPr>
              <a:t>University of Illinois College of Law</a:t>
            </a:r>
          </a:p>
          <a:p>
            <a:pPr marL="1828800" eaLnBrk="1" hangingPunct="1">
              <a:lnSpc>
                <a:spcPct val="80000"/>
              </a:lnSpc>
              <a:defRPr/>
            </a:pPr>
            <a:r>
              <a:rPr lang="en-US" sz="1800" dirty="0" smtClean="0">
                <a:latin typeface="Calibri" pitchFamily="34" charset="0"/>
              </a:rPr>
              <a:t>Copyright © Amitai Aviram.  All Rights Reserved</a:t>
            </a:r>
          </a:p>
          <a:p>
            <a:pPr eaLnBrk="1" hangingPunct="1">
              <a:lnSpc>
                <a:spcPct val="80000"/>
              </a:lnSpc>
              <a:defRPr/>
            </a:pPr>
            <a:endParaRPr lang="en-US" sz="2000" b="1" u="sng" dirty="0" smtClean="0">
              <a:latin typeface="Calibri" pitchFamily="34" charset="0"/>
            </a:endParaRPr>
          </a:p>
          <a:p>
            <a:pPr eaLnBrk="1" hangingPunct="1">
              <a:lnSpc>
                <a:spcPct val="80000"/>
              </a:lnSpc>
              <a:defRPr/>
            </a:pPr>
            <a:endParaRPr lang="en-US" sz="2000" b="1" u="sng" dirty="0" smtClean="0">
              <a:latin typeface="Calibri" pitchFamily="34" charset="0"/>
            </a:endParaRPr>
          </a:p>
          <a:p>
            <a:pPr eaLnBrk="1" hangingPunct="1">
              <a:lnSpc>
                <a:spcPct val="80000"/>
              </a:lnSpc>
              <a:defRPr/>
            </a:pPr>
            <a:r>
              <a:rPr lang="en-US" sz="2800" b="1" u="sng" dirty="0" smtClean="0">
                <a:latin typeface="Calibri" pitchFamily="34" charset="0"/>
              </a:rPr>
              <a:t>S14D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0" y="0"/>
            <a:ext cx="9144000" cy="1295400"/>
          </a:xfrm>
        </p:spPr>
        <p:txBody>
          <a:bodyPr/>
          <a:lstStyle/>
          <a:p>
            <a:pPr eaLnBrk="1" hangingPunct="1"/>
            <a:r>
              <a:rPr lang="en-US" smtClean="0"/>
              <a:t>Economics of competition</a:t>
            </a:r>
            <a:br>
              <a:rPr lang="en-US" smtClean="0"/>
            </a:br>
            <a:r>
              <a:rPr lang="en-US" sz="3500" smtClean="0"/>
              <a:t>The demand curve</a:t>
            </a:r>
          </a:p>
        </p:txBody>
      </p:sp>
      <p:sp>
        <p:nvSpPr>
          <p:cNvPr id="25603" name="Rectangle 3"/>
          <p:cNvSpPr>
            <a:spLocks noGrp="1" noChangeArrowheads="1"/>
          </p:cNvSpPr>
          <p:nvPr>
            <p:ph type="body" sz="half" idx="1"/>
          </p:nvPr>
        </p:nvSpPr>
        <p:spPr>
          <a:xfrm>
            <a:off x="0" y="1447800"/>
            <a:ext cx="4932363" cy="5181600"/>
          </a:xfrm>
        </p:spPr>
        <p:txBody>
          <a:bodyPr/>
          <a:lstStyle/>
          <a:p>
            <a:pPr eaLnBrk="1" hangingPunct="1">
              <a:spcBef>
                <a:spcPts val="0"/>
              </a:spcBef>
            </a:pPr>
            <a:r>
              <a:rPr lang="en-US" sz="2400" dirty="0" smtClean="0"/>
              <a:t>The </a:t>
            </a:r>
            <a:r>
              <a:rPr lang="en-US" sz="2400" b="1" u="sng" dirty="0" smtClean="0"/>
              <a:t>demand curve</a:t>
            </a:r>
            <a:r>
              <a:rPr lang="en-US" sz="2400" dirty="0" smtClean="0"/>
              <a:t> shows</a:t>
            </a:r>
            <a:br>
              <a:rPr lang="en-US" sz="2400" dirty="0" smtClean="0"/>
            </a:br>
            <a:r>
              <a:rPr lang="en-US" sz="2400" dirty="0" smtClean="0"/>
              <a:t>the aggregate demand for</a:t>
            </a:r>
            <a:br>
              <a:rPr lang="en-US" sz="2400" dirty="0" smtClean="0"/>
            </a:br>
            <a:r>
              <a:rPr lang="en-US" sz="2400" dirty="0" smtClean="0"/>
              <a:t>the product at a given price</a:t>
            </a:r>
          </a:p>
          <a:p>
            <a:pPr eaLnBrk="1" hangingPunct="1">
              <a:spcBef>
                <a:spcPts val="0"/>
              </a:spcBef>
            </a:pPr>
            <a:r>
              <a:rPr lang="en-US" sz="2400" dirty="0" smtClean="0"/>
              <a:t>Demand curves typically slope downwards</a:t>
            </a:r>
          </a:p>
          <a:p>
            <a:pPr lvl="1" eaLnBrk="1" hangingPunct="1">
              <a:spcBef>
                <a:spcPts val="0"/>
              </a:spcBef>
            </a:pPr>
            <a:r>
              <a:rPr lang="en-US" sz="2000" dirty="0" smtClean="0">
                <a:solidFill>
                  <a:srgbClr val="FF0000"/>
                </a:solidFill>
              </a:rPr>
              <a:t>What causes the reduction in demand as prices rise?</a:t>
            </a:r>
          </a:p>
        </p:txBody>
      </p:sp>
      <p:sp>
        <p:nvSpPr>
          <p:cNvPr id="25604" name="Line 4"/>
          <p:cNvSpPr>
            <a:spLocks noChangeShapeType="1"/>
          </p:cNvSpPr>
          <p:nvPr/>
        </p:nvSpPr>
        <p:spPr bwMode="auto">
          <a:xfrm>
            <a:off x="5724525" y="2476500"/>
            <a:ext cx="0" cy="2808288"/>
          </a:xfrm>
          <a:prstGeom prst="line">
            <a:avLst/>
          </a:prstGeom>
          <a:noFill/>
          <a:ln w="9525">
            <a:solidFill>
              <a:schemeClr val="tx1"/>
            </a:solidFill>
            <a:round/>
            <a:headEnd/>
            <a:tailEnd/>
          </a:ln>
        </p:spPr>
        <p:txBody>
          <a:bodyPr/>
          <a:lstStyle/>
          <a:p>
            <a:endParaRPr lang="en-US"/>
          </a:p>
        </p:txBody>
      </p:sp>
      <p:sp>
        <p:nvSpPr>
          <p:cNvPr id="25605" name="Line 5"/>
          <p:cNvSpPr>
            <a:spLocks noChangeShapeType="1"/>
          </p:cNvSpPr>
          <p:nvPr/>
        </p:nvSpPr>
        <p:spPr bwMode="auto">
          <a:xfrm>
            <a:off x="5724525" y="5284788"/>
            <a:ext cx="2879725" cy="0"/>
          </a:xfrm>
          <a:prstGeom prst="line">
            <a:avLst/>
          </a:prstGeom>
          <a:noFill/>
          <a:ln w="9525">
            <a:solidFill>
              <a:schemeClr val="tx1"/>
            </a:solidFill>
            <a:round/>
            <a:headEnd/>
            <a:tailEnd/>
          </a:ln>
        </p:spPr>
        <p:txBody>
          <a:bodyPr/>
          <a:lstStyle/>
          <a:p>
            <a:endParaRPr lang="en-US"/>
          </a:p>
        </p:txBody>
      </p:sp>
      <p:sp>
        <p:nvSpPr>
          <p:cNvPr id="25606" name="Text Box 6"/>
          <p:cNvSpPr txBox="1">
            <a:spLocks noChangeArrowheads="1"/>
          </p:cNvSpPr>
          <p:nvPr/>
        </p:nvSpPr>
        <p:spPr bwMode="auto">
          <a:xfrm>
            <a:off x="5221288" y="2116138"/>
            <a:ext cx="576262" cy="517525"/>
          </a:xfrm>
          <a:prstGeom prst="rect">
            <a:avLst/>
          </a:prstGeom>
          <a:noFill/>
          <a:ln w="9525">
            <a:noFill/>
            <a:miter lim="800000"/>
            <a:headEnd/>
            <a:tailEnd/>
          </a:ln>
        </p:spPr>
        <p:txBody>
          <a:bodyPr>
            <a:spAutoFit/>
          </a:bodyPr>
          <a:lstStyle/>
          <a:p>
            <a:pPr algn="ctr">
              <a:spcBef>
                <a:spcPct val="50000"/>
              </a:spcBef>
            </a:pPr>
            <a:r>
              <a:rPr lang="en-US" sz="1400">
                <a:latin typeface="Tahoma" pitchFamily="34" charset="0"/>
              </a:rPr>
              <a:t>Price (P)</a:t>
            </a:r>
          </a:p>
        </p:txBody>
      </p:sp>
      <p:sp>
        <p:nvSpPr>
          <p:cNvPr id="25607" name="Line 9"/>
          <p:cNvSpPr>
            <a:spLocks noChangeShapeType="1"/>
          </p:cNvSpPr>
          <p:nvPr/>
        </p:nvSpPr>
        <p:spPr bwMode="auto">
          <a:xfrm>
            <a:off x="5724525" y="2763838"/>
            <a:ext cx="2232025" cy="2520950"/>
          </a:xfrm>
          <a:prstGeom prst="line">
            <a:avLst/>
          </a:prstGeom>
          <a:noFill/>
          <a:ln w="19050">
            <a:solidFill>
              <a:srgbClr val="FF0000"/>
            </a:solidFill>
            <a:round/>
            <a:headEnd/>
            <a:tailEnd/>
          </a:ln>
        </p:spPr>
        <p:txBody>
          <a:bodyPr/>
          <a:lstStyle/>
          <a:p>
            <a:endParaRPr lang="en-US"/>
          </a:p>
        </p:txBody>
      </p:sp>
      <p:sp>
        <p:nvSpPr>
          <p:cNvPr id="25608" name="Text Box 14"/>
          <p:cNvSpPr txBox="1">
            <a:spLocks noChangeArrowheads="1"/>
          </p:cNvSpPr>
          <p:nvPr/>
        </p:nvSpPr>
        <p:spPr bwMode="auto">
          <a:xfrm>
            <a:off x="7885113" y="5572125"/>
            <a:ext cx="1223962" cy="304800"/>
          </a:xfrm>
          <a:prstGeom prst="rect">
            <a:avLst/>
          </a:prstGeom>
          <a:noFill/>
          <a:ln w="9525">
            <a:noFill/>
            <a:miter lim="800000"/>
            <a:headEnd/>
            <a:tailEnd/>
          </a:ln>
        </p:spPr>
        <p:txBody>
          <a:bodyPr>
            <a:spAutoFit/>
          </a:bodyPr>
          <a:lstStyle/>
          <a:p>
            <a:pPr>
              <a:spcBef>
                <a:spcPct val="50000"/>
              </a:spcBef>
            </a:pPr>
            <a:r>
              <a:rPr lang="en-US" sz="1400">
                <a:latin typeface="Tahoma" pitchFamily="34" charset="0"/>
              </a:rPr>
              <a:t>Quantity (Q)</a:t>
            </a:r>
          </a:p>
        </p:txBody>
      </p:sp>
      <p:sp>
        <p:nvSpPr>
          <p:cNvPr id="25609" name="Text Box 16"/>
          <p:cNvSpPr txBox="1">
            <a:spLocks noChangeArrowheads="1"/>
          </p:cNvSpPr>
          <p:nvPr/>
        </p:nvSpPr>
        <p:spPr bwMode="auto">
          <a:xfrm>
            <a:off x="5795963" y="2276475"/>
            <a:ext cx="1368425" cy="523875"/>
          </a:xfrm>
          <a:prstGeom prst="rect">
            <a:avLst/>
          </a:prstGeom>
          <a:noFill/>
          <a:ln w="9525">
            <a:noFill/>
            <a:miter lim="800000"/>
            <a:headEnd/>
            <a:tailEnd/>
          </a:ln>
        </p:spPr>
        <p:txBody>
          <a:bodyPr>
            <a:spAutoFit/>
          </a:bodyPr>
          <a:lstStyle/>
          <a:p>
            <a:pPr algn="ctr">
              <a:spcBef>
                <a:spcPct val="50000"/>
              </a:spcBef>
            </a:pPr>
            <a:r>
              <a:rPr lang="en-US" sz="1400">
                <a:latin typeface="Tahoma" pitchFamily="34" charset="0"/>
              </a:rPr>
              <a:t>Demand curve (red)</a:t>
            </a:r>
          </a:p>
        </p:txBody>
      </p:sp>
      <p:sp>
        <p:nvSpPr>
          <p:cNvPr id="25610" name="Line 15"/>
          <p:cNvSpPr>
            <a:spLocks noChangeShapeType="1"/>
          </p:cNvSpPr>
          <p:nvPr/>
        </p:nvSpPr>
        <p:spPr bwMode="auto">
          <a:xfrm>
            <a:off x="6443663" y="2763838"/>
            <a:ext cx="0" cy="520700"/>
          </a:xfrm>
          <a:prstGeom prst="line">
            <a:avLst/>
          </a:prstGeom>
          <a:noFill/>
          <a:ln w="9525">
            <a:solidFill>
              <a:schemeClr val="tx1"/>
            </a:solidFill>
            <a:round/>
            <a:headEnd/>
            <a:tailEnd type="triangle" w="med" len="med"/>
          </a:ln>
        </p:spPr>
        <p:txBody>
          <a:bodyPr/>
          <a:lstStyle/>
          <a:p>
            <a:endParaRPr lang="en-US"/>
          </a:p>
        </p:txBody>
      </p:sp>
      <p:sp>
        <p:nvSpPr>
          <p:cNvPr id="2" name="Footer Placeholder 1"/>
          <p:cNvSpPr>
            <a:spLocks noGrp="1"/>
          </p:cNvSpPr>
          <p:nvPr>
            <p:ph type="ftr" sz="quarter" idx="10"/>
          </p:nvPr>
        </p:nvSpPr>
        <p:spPr/>
        <p:txBody>
          <a:bodyPr/>
          <a:lstStyle/>
          <a:p>
            <a:pPr>
              <a:defRPr/>
            </a:pPr>
            <a:r>
              <a:rPr lang="en-US" altLang="en-US"/>
              <a:t>© Amitai Aviram.  All rights reserved.</a:t>
            </a:r>
          </a:p>
        </p:txBody>
      </p:sp>
      <p:sp>
        <p:nvSpPr>
          <p:cNvPr id="3" name="Slide Number Placeholder 2"/>
          <p:cNvSpPr>
            <a:spLocks noGrp="1"/>
          </p:cNvSpPr>
          <p:nvPr>
            <p:ph type="sldNum" sz="quarter" idx="11"/>
          </p:nvPr>
        </p:nvSpPr>
        <p:spPr/>
        <p:txBody>
          <a:bodyPr/>
          <a:lstStyle/>
          <a:p>
            <a:pPr>
              <a:defRPr/>
            </a:pPr>
            <a:fld id="{FCAE711B-9EC2-436C-94F9-28979AADE8EF}" type="slidenum">
              <a:rPr lang="en-US" altLang="en-US" smtClean="0"/>
              <a:pPr>
                <a:defRPr/>
              </a:pPr>
              <a:t>10</a:t>
            </a:fld>
            <a:endParaRPr lang="en-US" altLang="en-US"/>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ChangeArrowheads="1"/>
          </p:cNvSpPr>
          <p:nvPr>
            <p:ph type="title"/>
          </p:nvPr>
        </p:nvSpPr>
        <p:spPr>
          <a:xfrm>
            <a:off x="0" y="0"/>
            <a:ext cx="9144000" cy="1301750"/>
          </a:xfrm>
        </p:spPr>
        <p:txBody>
          <a:bodyPr/>
          <a:lstStyle/>
          <a:p>
            <a:pPr eaLnBrk="1" hangingPunct="1"/>
            <a:r>
              <a:rPr lang="en-US" dirty="0" smtClean="0"/>
              <a:t>Analyzing propensity to coordinate</a:t>
            </a:r>
            <a:br>
              <a:rPr lang="en-US" dirty="0" smtClean="0"/>
            </a:br>
            <a:r>
              <a:rPr lang="en-US" sz="3500" dirty="0" smtClean="0"/>
              <a:t>Measuring concentration</a:t>
            </a:r>
          </a:p>
        </p:txBody>
      </p:sp>
      <p:sp>
        <p:nvSpPr>
          <p:cNvPr id="182275" name="Rectangle 3"/>
          <p:cNvSpPr>
            <a:spLocks noGrp="1" noChangeArrowheads="1"/>
          </p:cNvSpPr>
          <p:nvPr>
            <p:ph type="body" sz="half" idx="1"/>
          </p:nvPr>
        </p:nvSpPr>
        <p:spPr>
          <a:xfrm>
            <a:off x="0" y="1447800"/>
            <a:ext cx="9144000" cy="5181600"/>
          </a:xfrm>
        </p:spPr>
        <p:txBody>
          <a:bodyPr/>
          <a:lstStyle/>
          <a:p>
            <a:pPr marL="762000" indent="-762000" eaLnBrk="1" hangingPunct="1">
              <a:spcBef>
                <a:spcPct val="0"/>
              </a:spcBef>
            </a:pPr>
            <a:r>
              <a:rPr lang="en-US" sz="2400" dirty="0" smtClean="0"/>
              <a:t>Concentration combines two issues</a:t>
            </a:r>
          </a:p>
          <a:p>
            <a:pPr marL="1004888" lvl="1" indent="-660400" eaLnBrk="1" hangingPunct="1">
              <a:spcBef>
                <a:spcPct val="0"/>
              </a:spcBef>
              <a:buFont typeface="Wingdings" pitchFamily="2" charset="2"/>
              <a:buAutoNum type="arabicPeriod"/>
            </a:pPr>
            <a:r>
              <a:rPr lang="en-US" sz="2000" dirty="0" smtClean="0"/>
              <a:t>How much market share is needed to restrict output?</a:t>
            </a:r>
          </a:p>
          <a:p>
            <a:pPr marL="1404938" lvl="2" indent="-660400" eaLnBrk="1" hangingPunct="1">
              <a:spcBef>
                <a:spcPct val="0"/>
              </a:spcBef>
            </a:pPr>
            <a:r>
              <a:rPr lang="en-US" sz="1900" dirty="0" smtClean="0"/>
              <a:t>Often, assumption is that you need a market share of at least 60-80%</a:t>
            </a:r>
          </a:p>
          <a:p>
            <a:pPr marL="1004888" lvl="1" indent="-660400" eaLnBrk="1" hangingPunct="1">
              <a:spcBef>
                <a:spcPct val="0"/>
              </a:spcBef>
              <a:buFont typeface="Wingdings" pitchFamily="2" charset="2"/>
              <a:buAutoNum type="arabicPeriod"/>
            </a:pPr>
            <a:r>
              <a:rPr lang="en-US" sz="2000" dirty="0" smtClean="0"/>
              <a:t>Size of coalition: how many firms must coordinate to have this market share?</a:t>
            </a:r>
          </a:p>
          <a:p>
            <a:pPr marL="1404938" lvl="2" indent="-660400" eaLnBrk="1" hangingPunct="1">
              <a:spcBef>
                <a:spcPct val="0"/>
              </a:spcBef>
            </a:pPr>
            <a:r>
              <a:rPr lang="en-US" sz="1900" dirty="0" smtClean="0"/>
              <a:t>Often assumption is coordination of more than 4 firms is difficult to sustain</a:t>
            </a:r>
          </a:p>
          <a:p>
            <a:pPr marL="762000" indent="-762000" eaLnBrk="1" hangingPunct="1">
              <a:spcBef>
                <a:spcPct val="0"/>
              </a:spcBef>
            </a:pPr>
            <a:r>
              <a:rPr lang="en-US" sz="2400" dirty="0" smtClean="0"/>
              <a:t>Older method: C</a:t>
            </a:r>
            <a:r>
              <a:rPr lang="en-US" sz="2400" baseline="-25000" dirty="0" smtClean="0"/>
              <a:t>X</a:t>
            </a:r>
            <a:endParaRPr lang="en-US" sz="2400" dirty="0" smtClean="0"/>
          </a:p>
          <a:p>
            <a:pPr marL="1004888" lvl="1" indent="-660400" eaLnBrk="1" hangingPunct="1">
              <a:spcBef>
                <a:spcPct val="0"/>
              </a:spcBef>
            </a:pPr>
            <a:r>
              <a:rPr lang="en-US" sz="2000" dirty="0" smtClean="0"/>
              <a:t>Example: jarred baby food market</a:t>
            </a:r>
          </a:p>
          <a:p>
            <a:pPr marL="1404938" lvl="2" indent="-660400" eaLnBrk="1" hangingPunct="1">
              <a:spcBef>
                <a:spcPct val="0"/>
              </a:spcBef>
            </a:pPr>
            <a:r>
              <a:rPr lang="en-US" sz="1700" dirty="0" smtClean="0"/>
              <a:t>2-firm concentration ratio (C</a:t>
            </a:r>
            <a:r>
              <a:rPr lang="en-US" sz="1700" baseline="-25000" dirty="0" smtClean="0"/>
              <a:t>2</a:t>
            </a:r>
            <a:r>
              <a:rPr lang="en-US" sz="1700" dirty="0" smtClean="0"/>
              <a:t>) = 65+17.4 = 82.4%</a:t>
            </a:r>
          </a:p>
          <a:p>
            <a:pPr marL="1404938" lvl="2" indent="-660400" eaLnBrk="1" hangingPunct="1">
              <a:spcBef>
                <a:spcPct val="0"/>
              </a:spcBef>
            </a:pPr>
            <a:r>
              <a:rPr lang="en-US" sz="1600" dirty="0" smtClean="0"/>
              <a:t>3-firm concentration ratio (C</a:t>
            </a:r>
            <a:r>
              <a:rPr lang="en-US" sz="1600" baseline="-25000" dirty="0" smtClean="0"/>
              <a:t>3</a:t>
            </a:r>
            <a:r>
              <a:rPr lang="en-US" sz="1600" dirty="0" smtClean="0"/>
              <a:t>) = 65+17.4 + 15.4 = 97.8%</a:t>
            </a:r>
          </a:p>
          <a:p>
            <a:pPr marL="1004888" lvl="1" indent="-660400" eaLnBrk="1" hangingPunct="1">
              <a:spcBef>
                <a:spcPct val="0"/>
              </a:spcBef>
            </a:pPr>
            <a:r>
              <a:rPr lang="en-US" sz="2000" dirty="0" smtClean="0"/>
              <a:t>Four-firm ratio (C</a:t>
            </a:r>
            <a:r>
              <a:rPr lang="en-US" sz="2000" baseline="-25000" dirty="0" smtClean="0"/>
              <a:t>4</a:t>
            </a:r>
            <a:r>
              <a:rPr lang="en-US" sz="2000" dirty="0" smtClean="0"/>
              <a:t>) is commonly used</a:t>
            </a:r>
          </a:p>
          <a:p>
            <a:pPr marL="762000" indent="-762000" eaLnBrk="1" hangingPunct="1">
              <a:spcBef>
                <a:spcPct val="0"/>
              </a:spcBef>
            </a:pPr>
            <a:r>
              <a:rPr lang="en-US" sz="2400" dirty="0" smtClean="0"/>
              <a:t>Problem with C</a:t>
            </a:r>
            <a:r>
              <a:rPr lang="en-US" sz="2400" baseline="-25000" dirty="0" smtClean="0"/>
              <a:t>X</a:t>
            </a:r>
            <a:endParaRPr lang="en-US" sz="2400" dirty="0" smtClean="0"/>
          </a:p>
          <a:p>
            <a:pPr marL="1277938" lvl="2" indent="-584200" eaLnBrk="1" hangingPunct="1">
              <a:spcBef>
                <a:spcPct val="0"/>
              </a:spcBef>
            </a:pPr>
            <a:r>
              <a:rPr lang="en-US" sz="2000" dirty="0" smtClean="0"/>
              <a:t>{25%, 25%, 25%, 25%}</a:t>
            </a:r>
          </a:p>
          <a:p>
            <a:pPr marL="1277938" lvl="2" indent="-584200" eaLnBrk="1" hangingPunct="1">
              <a:spcBef>
                <a:spcPct val="0"/>
              </a:spcBef>
            </a:pPr>
            <a:r>
              <a:rPr lang="en-US" sz="2000" dirty="0" smtClean="0"/>
              <a:t>{49%, 49%, 1%, 1%}</a:t>
            </a:r>
          </a:p>
          <a:p>
            <a:pPr marL="1277938" lvl="2" indent="-584200" eaLnBrk="1" hangingPunct="1">
              <a:spcBef>
                <a:spcPct val="0"/>
              </a:spcBef>
            </a:pPr>
            <a:r>
              <a:rPr lang="en-US" sz="2000" dirty="0" smtClean="0">
                <a:solidFill>
                  <a:srgbClr val="FF0000"/>
                </a:solidFill>
              </a:rPr>
              <a:t>What is the C</a:t>
            </a:r>
            <a:r>
              <a:rPr lang="en-US" sz="2000" baseline="-25000" dirty="0" smtClean="0">
                <a:solidFill>
                  <a:srgbClr val="FF0000"/>
                </a:solidFill>
              </a:rPr>
              <a:t>4</a:t>
            </a:r>
            <a:r>
              <a:rPr lang="en-US" sz="2000" dirty="0" smtClean="0">
                <a:solidFill>
                  <a:srgbClr val="FF0000"/>
                </a:solidFill>
              </a:rPr>
              <a:t> in each market?</a:t>
            </a:r>
          </a:p>
          <a:p>
            <a:pPr marL="1277938" lvl="2" indent="-584200" eaLnBrk="1" hangingPunct="1">
              <a:spcBef>
                <a:spcPct val="0"/>
              </a:spcBef>
            </a:pPr>
            <a:r>
              <a:rPr lang="en-US" sz="2000" dirty="0" smtClean="0">
                <a:solidFill>
                  <a:srgbClr val="FF0000"/>
                </a:solidFill>
              </a:rPr>
              <a:t>Is coordination easier in one of these markets than the other?</a:t>
            </a:r>
          </a:p>
        </p:txBody>
      </p:sp>
      <p:graphicFrame>
        <p:nvGraphicFramePr>
          <p:cNvPr id="669700" name="Group 4"/>
          <p:cNvGraphicFramePr>
            <a:graphicFrameLocks noGrp="1"/>
          </p:cNvGraphicFramePr>
          <p:nvPr>
            <p:ph sz="quarter" idx="3"/>
          </p:nvPr>
        </p:nvGraphicFramePr>
        <p:xfrm>
          <a:off x="6297613" y="3276600"/>
          <a:ext cx="2770187" cy="1341120"/>
        </p:xfrm>
        <a:graphic>
          <a:graphicData uri="http://schemas.openxmlformats.org/drawingml/2006/table">
            <a:tbl>
              <a:tblPr/>
              <a:tblGrid>
                <a:gridCol w="1122663"/>
                <a:gridCol w="1647524"/>
              </a:tblGrid>
              <a:tr h="15240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600" b="0" i="0" u="none" strike="noStrike" cap="none" normalizeH="0" baseline="0" dirty="0" smtClean="0">
                        <a:ln>
                          <a:noFill/>
                        </a:ln>
                        <a:solidFill>
                          <a:schemeClr val="tx1"/>
                        </a:solidFill>
                        <a:effectLst/>
                        <a:latin typeface="Calibri"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dirty="0" smtClean="0">
                          <a:ln>
                            <a:noFill/>
                          </a:ln>
                          <a:solidFill>
                            <a:schemeClr val="tx1"/>
                          </a:solidFill>
                          <a:effectLst/>
                          <a:latin typeface="Calibri" pitchFamily="34" charset="0"/>
                        </a:rPr>
                        <a:t>Market share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1920">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dirty="0" smtClean="0">
                          <a:ln>
                            <a:noFill/>
                          </a:ln>
                          <a:solidFill>
                            <a:schemeClr val="tx1"/>
                          </a:solidFill>
                          <a:effectLst/>
                          <a:latin typeface="Calibri" pitchFamily="34" charset="0"/>
                        </a:rPr>
                        <a:t>Gerber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dirty="0" smtClean="0">
                          <a:ln>
                            <a:noFill/>
                          </a:ln>
                          <a:solidFill>
                            <a:schemeClr val="tx1"/>
                          </a:solidFill>
                          <a:effectLst/>
                          <a:latin typeface="Calibri" pitchFamily="34" charset="0"/>
                        </a:rPr>
                        <a:t>65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smtClean="0">
                          <a:ln>
                            <a:noFill/>
                          </a:ln>
                          <a:solidFill>
                            <a:schemeClr val="tx1"/>
                          </a:solidFill>
                          <a:effectLst/>
                          <a:latin typeface="Calibri" pitchFamily="34" charset="0"/>
                        </a:rPr>
                        <a:t>Heinz</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dirty="0" smtClean="0">
                          <a:ln>
                            <a:noFill/>
                          </a:ln>
                          <a:solidFill>
                            <a:schemeClr val="tx1"/>
                          </a:solidFill>
                          <a:effectLst/>
                          <a:latin typeface="Calibri" pitchFamily="34" charset="0"/>
                        </a:rPr>
                        <a:t>17.4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0500">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smtClean="0">
                          <a:ln>
                            <a:noFill/>
                          </a:ln>
                          <a:solidFill>
                            <a:schemeClr val="tx1"/>
                          </a:solidFill>
                          <a:effectLst/>
                          <a:latin typeface="Calibri" pitchFamily="34" charset="0"/>
                        </a:rPr>
                        <a:t>Beech-Nut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dirty="0" smtClean="0">
                          <a:ln>
                            <a:noFill/>
                          </a:ln>
                          <a:solidFill>
                            <a:schemeClr val="tx1"/>
                          </a:solidFill>
                          <a:effectLst/>
                          <a:latin typeface="Calibri" pitchFamily="34" charset="0"/>
                        </a:rPr>
                        <a:t>15.4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 name="Footer Placeholder 1"/>
          <p:cNvSpPr>
            <a:spLocks noGrp="1"/>
          </p:cNvSpPr>
          <p:nvPr>
            <p:ph type="ftr" sz="quarter" idx="10"/>
          </p:nvPr>
        </p:nvSpPr>
        <p:spPr/>
        <p:txBody>
          <a:bodyPr/>
          <a:lstStyle/>
          <a:p>
            <a:pPr>
              <a:defRPr/>
            </a:pPr>
            <a:r>
              <a:rPr lang="en-US" altLang="en-US"/>
              <a:t>© Amitai Aviram.  All rights reserved.</a:t>
            </a:r>
          </a:p>
        </p:txBody>
      </p:sp>
      <p:sp>
        <p:nvSpPr>
          <p:cNvPr id="3" name="Slide Number Placeholder 2"/>
          <p:cNvSpPr>
            <a:spLocks noGrp="1"/>
          </p:cNvSpPr>
          <p:nvPr>
            <p:ph type="sldNum" sz="quarter" idx="11"/>
          </p:nvPr>
        </p:nvSpPr>
        <p:spPr/>
        <p:txBody>
          <a:bodyPr/>
          <a:lstStyle/>
          <a:p>
            <a:pPr>
              <a:defRPr/>
            </a:pPr>
            <a:fld id="{0F09E854-B5AE-4CC3-806E-EB5AEE2D8D59}" type="slidenum">
              <a:rPr lang="en-US" altLang="en-US" smtClean="0"/>
              <a:pPr>
                <a:defRPr/>
              </a:pPr>
              <a:t>100</a:t>
            </a:fld>
            <a:endParaRPr lang="en-US" altLang="en-US"/>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3"/>
          <p:cNvSpPr>
            <a:spLocks noGrp="1" noChangeArrowheads="1"/>
          </p:cNvSpPr>
          <p:nvPr>
            <p:ph type="body" idx="1"/>
          </p:nvPr>
        </p:nvSpPr>
        <p:spPr>
          <a:xfrm>
            <a:off x="0" y="1447800"/>
            <a:ext cx="9144000" cy="5181600"/>
          </a:xfrm>
        </p:spPr>
        <p:txBody>
          <a:bodyPr/>
          <a:lstStyle/>
          <a:p>
            <a:pPr marL="762000" indent="-762000" eaLnBrk="1" hangingPunct="1">
              <a:spcBef>
                <a:spcPct val="0"/>
              </a:spcBef>
            </a:pPr>
            <a:r>
              <a:rPr lang="en-US" sz="2400" dirty="0" smtClean="0"/>
              <a:t>Newer method: </a:t>
            </a:r>
            <a:r>
              <a:rPr lang="en-US" sz="2400" dirty="0" err="1" smtClean="0"/>
              <a:t>Herfindahl</a:t>
            </a:r>
            <a:r>
              <a:rPr lang="en-US" sz="2400" dirty="0" smtClean="0"/>
              <a:t>-Hirschman Index (HHI)</a:t>
            </a:r>
          </a:p>
          <a:p>
            <a:pPr marL="1004888" lvl="1" indent="-660400" eaLnBrk="1" hangingPunct="1">
              <a:spcBef>
                <a:spcPct val="0"/>
              </a:spcBef>
            </a:pPr>
            <a:r>
              <a:rPr lang="en-US" sz="2000" dirty="0" smtClean="0"/>
              <a:t>Instead of simple adding market shares, square the market shares and then add them</a:t>
            </a:r>
          </a:p>
          <a:p>
            <a:pPr marL="1004888" lvl="1" indent="-660400" eaLnBrk="1" hangingPunct="1">
              <a:spcBef>
                <a:spcPct val="0"/>
              </a:spcBef>
            </a:pPr>
            <a:r>
              <a:rPr lang="en-US" sz="2000" dirty="0" smtClean="0"/>
              <a:t>{25%, 25%, 25%, 25%}: 25</a:t>
            </a:r>
            <a:r>
              <a:rPr lang="en-US" sz="2000" dirty="0" smtClean="0">
                <a:cs typeface="Arial" charset="0"/>
              </a:rPr>
              <a:t>² + </a:t>
            </a:r>
            <a:r>
              <a:rPr lang="en-US" sz="2000" dirty="0" smtClean="0"/>
              <a:t>25</a:t>
            </a:r>
            <a:r>
              <a:rPr lang="en-US" sz="2000" dirty="0" smtClean="0">
                <a:cs typeface="Arial" charset="0"/>
              </a:rPr>
              <a:t>² + </a:t>
            </a:r>
            <a:r>
              <a:rPr lang="en-US" sz="2000" dirty="0" smtClean="0"/>
              <a:t>25</a:t>
            </a:r>
            <a:r>
              <a:rPr lang="en-US" sz="2000" dirty="0" smtClean="0">
                <a:cs typeface="Arial" charset="0"/>
              </a:rPr>
              <a:t>² + </a:t>
            </a:r>
            <a:r>
              <a:rPr lang="en-US" sz="2000" dirty="0" smtClean="0"/>
              <a:t>25</a:t>
            </a:r>
            <a:r>
              <a:rPr lang="en-US" sz="2000" dirty="0" smtClean="0">
                <a:cs typeface="Arial" charset="0"/>
              </a:rPr>
              <a:t>² = 4 x 625 = 2,500</a:t>
            </a:r>
          </a:p>
          <a:p>
            <a:pPr marL="1004888" lvl="1" indent="-660400" eaLnBrk="1" hangingPunct="1">
              <a:spcBef>
                <a:spcPct val="0"/>
              </a:spcBef>
            </a:pPr>
            <a:r>
              <a:rPr lang="en-US" sz="2000" dirty="0" smtClean="0"/>
              <a:t>{49%, 49%, 1%, 1%}: </a:t>
            </a:r>
            <a:r>
              <a:rPr lang="en-US" sz="2000" dirty="0" smtClean="0">
                <a:cs typeface="Arial" charset="0"/>
              </a:rPr>
              <a:t>49² + 49² + 1² + 1² = 2401 + 2401 + 1 + 1 = 4,804</a:t>
            </a:r>
            <a:endParaRPr lang="en-US" sz="2000" dirty="0" smtClean="0"/>
          </a:p>
          <a:p>
            <a:pPr marL="1004888" lvl="1" indent="-660400" eaLnBrk="1" hangingPunct="1">
              <a:spcBef>
                <a:spcPct val="0"/>
              </a:spcBef>
            </a:pPr>
            <a:r>
              <a:rPr lang="en-US" sz="2000" dirty="0" smtClean="0">
                <a:solidFill>
                  <a:srgbClr val="FF0000"/>
                </a:solidFill>
              </a:rPr>
              <a:t>Why is this better than C</a:t>
            </a:r>
            <a:r>
              <a:rPr lang="en-US" sz="2000" baseline="-25000" dirty="0" smtClean="0">
                <a:solidFill>
                  <a:srgbClr val="FF0000"/>
                </a:solidFill>
              </a:rPr>
              <a:t>X</a:t>
            </a:r>
            <a:r>
              <a:rPr lang="en-US" sz="2000" dirty="0" smtClean="0">
                <a:solidFill>
                  <a:srgbClr val="FF0000"/>
                </a:solidFill>
              </a:rPr>
              <a:t>?</a:t>
            </a:r>
          </a:p>
          <a:p>
            <a:pPr marL="762000" indent="-762000" eaLnBrk="1" hangingPunct="1">
              <a:spcBef>
                <a:spcPct val="0"/>
              </a:spcBef>
            </a:pPr>
            <a:r>
              <a:rPr lang="en-US" sz="2400" dirty="0" smtClean="0"/>
              <a:t>Example: jarred baby food</a:t>
            </a:r>
          </a:p>
          <a:p>
            <a:pPr marL="1004888" lvl="1" indent="-660400" eaLnBrk="1" hangingPunct="1">
              <a:spcBef>
                <a:spcPct val="0"/>
              </a:spcBef>
            </a:pPr>
            <a:r>
              <a:rPr lang="en-US" sz="2000" dirty="0" smtClean="0"/>
              <a:t>2.2% not accounted for in the data we have</a:t>
            </a:r>
          </a:p>
          <a:p>
            <a:pPr marL="1404938" lvl="2" indent="-660400" eaLnBrk="1" hangingPunct="1">
              <a:spcBef>
                <a:spcPct val="0"/>
              </a:spcBef>
            </a:pPr>
            <a:r>
              <a:rPr lang="en-US" sz="1900" dirty="0" smtClean="0"/>
              <a:t>We assume it was produced by a single firm</a:t>
            </a:r>
          </a:p>
          <a:p>
            <a:pPr marL="1404938" lvl="2" indent="-660400" eaLnBrk="1" hangingPunct="1">
              <a:spcBef>
                <a:spcPct val="0"/>
              </a:spcBef>
            </a:pPr>
            <a:r>
              <a:rPr lang="en-US" sz="1900" dirty="0" smtClean="0">
                <a:solidFill>
                  <a:srgbClr val="FF0000"/>
                </a:solidFill>
              </a:rPr>
              <a:t>Will it cause HHI to overstate or understate</a:t>
            </a:r>
            <a:br>
              <a:rPr lang="en-US" sz="1900" dirty="0" smtClean="0">
                <a:solidFill>
                  <a:srgbClr val="FF0000"/>
                </a:solidFill>
              </a:rPr>
            </a:br>
            <a:r>
              <a:rPr lang="en-US" sz="1900" dirty="0" smtClean="0">
                <a:solidFill>
                  <a:srgbClr val="FF0000"/>
                </a:solidFill>
              </a:rPr>
              <a:t>concentration?</a:t>
            </a:r>
          </a:p>
          <a:p>
            <a:pPr marL="1404938" lvl="2" indent="-660400" eaLnBrk="1" hangingPunct="1">
              <a:spcBef>
                <a:spcPct val="0"/>
              </a:spcBef>
            </a:pPr>
            <a:r>
              <a:rPr lang="en-US" sz="1900" dirty="0" smtClean="0">
                <a:solidFill>
                  <a:srgbClr val="FF0000"/>
                </a:solidFill>
              </a:rPr>
              <a:t>Will it make a big difference?</a:t>
            </a:r>
          </a:p>
          <a:p>
            <a:pPr marL="1004888" lvl="1" indent="-660400" eaLnBrk="1" hangingPunct="1">
              <a:spcBef>
                <a:spcPct val="0"/>
              </a:spcBef>
            </a:pPr>
            <a:r>
              <a:rPr lang="en-US" sz="2000" dirty="0" smtClean="0"/>
              <a:t>The higher the HHI, the easier it is for firms to coordinate</a:t>
            </a:r>
          </a:p>
          <a:p>
            <a:pPr marL="1004888" lvl="1" indent="-660400" eaLnBrk="1" hangingPunct="1">
              <a:spcBef>
                <a:spcPct val="0"/>
              </a:spcBef>
            </a:pPr>
            <a:r>
              <a:rPr lang="en-US" sz="2000" dirty="0" smtClean="0"/>
              <a:t>HHI is most meaningful when examined in same market over time</a:t>
            </a:r>
          </a:p>
        </p:txBody>
      </p:sp>
      <p:sp>
        <p:nvSpPr>
          <p:cNvPr id="183299" name="Rectangle 2"/>
          <p:cNvSpPr>
            <a:spLocks noGrp="1" noChangeArrowheads="1"/>
          </p:cNvSpPr>
          <p:nvPr>
            <p:ph type="title"/>
          </p:nvPr>
        </p:nvSpPr>
        <p:spPr>
          <a:xfrm>
            <a:off x="0" y="0"/>
            <a:ext cx="9144000" cy="1301750"/>
          </a:xfrm>
        </p:spPr>
        <p:txBody>
          <a:bodyPr/>
          <a:lstStyle/>
          <a:p>
            <a:pPr eaLnBrk="1" hangingPunct="1"/>
            <a:r>
              <a:rPr lang="en-US" dirty="0" smtClean="0"/>
              <a:t>Analyzing propensity to coordinate</a:t>
            </a:r>
            <a:br>
              <a:rPr lang="en-US" dirty="0" smtClean="0"/>
            </a:br>
            <a:r>
              <a:rPr lang="en-US" sz="3500" dirty="0" smtClean="0"/>
              <a:t>Measuring concentration</a:t>
            </a:r>
          </a:p>
        </p:txBody>
      </p:sp>
      <p:sp>
        <p:nvSpPr>
          <p:cNvPr id="2" name="Footer Placeholder 1"/>
          <p:cNvSpPr>
            <a:spLocks noGrp="1"/>
          </p:cNvSpPr>
          <p:nvPr>
            <p:ph type="ftr" sz="quarter" idx="10"/>
          </p:nvPr>
        </p:nvSpPr>
        <p:spPr/>
        <p:txBody>
          <a:bodyPr/>
          <a:lstStyle/>
          <a:p>
            <a:pPr>
              <a:defRPr/>
            </a:pPr>
            <a:r>
              <a:rPr lang="en-US" smtClean="0"/>
              <a:t>© Amitai Aviram.  All rights reserved.</a:t>
            </a:r>
            <a:endParaRPr lang="en-US" dirty="0"/>
          </a:p>
        </p:txBody>
      </p:sp>
      <p:sp>
        <p:nvSpPr>
          <p:cNvPr id="3" name="Slide Number Placeholder 2"/>
          <p:cNvSpPr>
            <a:spLocks noGrp="1"/>
          </p:cNvSpPr>
          <p:nvPr>
            <p:ph type="sldNum" sz="quarter" idx="11"/>
          </p:nvPr>
        </p:nvSpPr>
        <p:spPr/>
        <p:txBody>
          <a:bodyPr/>
          <a:lstStyle/>
          <a:p>
            <a:pPr>
              <a:defRPr/>
            </a:pPr>
            <a:fld id="{EEAABECC-A50F-495C-9B3C-7FE56C0F031F}" type="slidenum">
              <a:rPr lang="en-US" smtClean="0"/>
              <a:pPr>
                <a:defRPr/>
              </a:pPr>
              <a:t>101</a:t>
            </a:fld>
            <a:endParaRPr lang="en-US" dirty="0"/>
          </a:p>
        </p:txBody>
      </p:sp>
      <p:graphicFrame>
        <p:nvGraphicFramePr>
          <p:cNvPr id="6" name="Group 4"/>
          <p:cNvGraphicFramePr>
            <a:graphicFrameLocks noGrp="1"/>
          </p:cNvGraphicFramePr>
          <p:nvPr/>
        </p:nvGraphicFramePr>
        <p:xfrm>
          <a:off x="5867400" y="3124200"/>
          <a:ext cx="3200400" cy="2011680"/>
        </p:xfrm>
        <a:graphic>
          <a:graphicData uri="http://schemas.openxmlformats.org/drawingml/2006/table">
            <a:tbl>
              <a:tblPr/>
              <a:tblGrid>
                <a:gridCol w="1110343"/>
                <a:gridCol w="979714"/>
                <a:gridCol w="1110343"/>
              </a:tblGrid>
              <a:tr h="26670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600" b="0" i="0" u="none" strike="noStrike" cap="none" normalizeH="0" baseline="0" dirty="0" smtClean="0">
                        <a:ln>
                          <a:noFill/>
                        </a:ln>
                        <a:solidFill>
                          <a:schemeClr val="tx1"/>
                        </a:solidFill>
                        <a:effectLst/>
                        <a:latin typeface="Calibri"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dirty="0" smtClean="0">
                          <a:ln>
                            <a:noFill/>
                          </a:ln>
                          <a:solidFill>
                            <a:schemeClr val="tx1"/>
                          </a:solidFill>
                          <a:effectLst/>
                          <a:latin typeface="Calibri" pitchFamily="34" charset="0"/>
                        </a:rPr>
                        <a:t>Share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smtClean="0">
                          <a:ln>
                            <a:noFill/>
                          </a:ln>
                          <a:solidFill>
                            <a:schemeClr val="tx1"/>
                          </a:solidFill>
                          <a:effectLst/>
                          <a:latin typeface="Calibri" pitchFamily="34" charset="0"/>
                        </a:rPr>
                        <a:t>S</a:t>
                      </a:r>
                      <a:r>
                        <a:rPr kumimoji="0" lang="en-US" sz="1600" b="0" i="0" u="none" strike="noStrike" cap="none" normalizeH="0" baseline="30000" smtClean="0">
                          <a:ln>
                            <a:noFill/>
                          </a:ln>
                          <a:solidFill>
                            <a:schemeClr val="tx1"/>
                          </a:solidFill>
                          <a:effectLst/>
                          <a:latin typeface="Calibri" pitchFamily="34" charset="0"/>
                        </a:rPr>
                        <a:t>2</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1920">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dirty="0" smtClean="0">
                          <a:ln>
                            <a:noFill/>
                          </a:ln>
                          <a:solidFill>
                            <a:schemeClr val="tx1"/>
                          </a:solidFill>
                          <a:effectLst/>
                          <a:latin typeface="Calibri" pitchFamily="34" charset="0"/>
                        </a:rPr>
                        <a:t>Gerber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dirty="0" smtClean="0">
                          <a:ln>
                            <a:noFill/>
                          </a:ln>
                          <a:solidFill>
                            <a:schemeClr val="tx1"/>
                          </a:solidFill>
                          <a:effectLst/>
                          <a:latin typeface="Calibri" pitchFamily="34" charset="0"/>
                        </a:rPr>
                        <a:t>65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dirty="0" smtClean="0">
                          <a:ln>
                            <a:noFill/>
                          </a:ln>
                          <a:solidFill>
                            <a:schemeClr val="tx1"/>
                          </a:solidFill>
                          <a:effectLst/>
                          <a:latin typeface="Calibri" pitchFamily="34" charset="0"/>
                        </a:rPr>
                        <a:t>4225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dirty="0" smtClean="0">
                          <a:ln>
                            <a:noFill/>
                          </a:ln>
                          <a:solidFill>
                            <a:schemeClr val="tx1"/>
                          </a:solidFill>
                          <a:effectLst/>
                          <a:latin typeface="Calibri" pitchFamily="34" charset="0"/>
                        </a:rPr>
                        <a:t>Heinz</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dirty="0" smtClean="0">
                          <a:ln>
                            <a:noFill/>
                          </a:ln>
                          <a:solidFill>
                            <a:schemeClr val="tx1"/>
                          </a:solidFill>
                          <a:effectLst/>
                          <a:latin typeface="Calibri" pitchFamily="34" charset="0"/>
                        </a:rPr>
                        <a:t>17.4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dirty="0" smtClean="0">
                          <a:ln>
                            <a:noFill/>
                          </a:ln>
                          <a:solidFill>
                            <a:schemeClr val="tx1"/>
                          </a:solidFill>
                          <a:effectLst/>
                          <a:latin typeface="Calibri" pitchFamily="34" charset="0"/>
                        </a:rPr>
                        <a:t>302.76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7160">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dirty="0" smtClean="0">
                          <a:ln>
                            <a:noFill/>
                          </a:ln>
                          <a:solidFill>
                            <a:schemeClr val="tx1"/>
                          </a:solidFill>
                          <a:effectLst/>
                          <a:latin typeface="Calibri" pitchFamily="34" charset="0"/>
                        </a:rPr>
                        <a:t>Beech-Nut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smtClean="0">
                          <a:ln>
                            <a:noFill/>
                          </a:ln>
                          <a:solidFill>
                            <a:schemeClr val="tx1"/>
                          </a:solidFill>
                          <a:effectLst/>
                          <a:latin typeface="Calibri" pitchFamily="34" charset="0"/>
                        </a:rPr>
                        <a:t>15.4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dirty="0" smtClean="0">
                          <a:ln>
                            <a:noFill/>
                          </a:ln>
                          <a:solidFill>
                            <a:schemeClr val="tx1"/>
                          </a:solidFill>
                          <a:effectLst/>
                          <a:latin typeface="Calibri" pitchFamily="34" charset="0"/>
                        </a:rPr>
                        <a:t>237.16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smtClean="0">
                          <a:ln>
                            <a:noFill/>
                          </a:ln>
                          <a:solidFill>
                            <a:schemeClr val="tx1"/>
                          </a:solidFill>
                          <a:effectLst/>
                          <a:latin typeface="Calibri" pitchFamily="34" charset="0"/>
                        </a:rPr>
                        <a:t>Other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smtClean="0">
                          <a:ln>
                            <a:noFill/>
                          </a:ln>
                          <a:solidFill>
                            <a:schemeClr val="tx1"/>
                          </a:solidFill>
                          <a:effectLst/>
                          <a:latin typeface="Calibri" pitchFamily="34" charset="0"/>
                        </a:rPr>
                        <a:t>2.2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dirty="0" smtClean="0">
                          <a:ln>
                            <a:noFill/>
                          </a:ln>
                          <a:solidFill>
                            <a:schemeClr val="tx1"/>
                          </a:solidFill>
                          <a:effectLst/>
                          <a:latin typeface="Calibri" pitchFamily="34" charset="0"/>
                        </a:rPr>
                        <a:t>4.84</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smtClean="0">
                          <a:ln>
                            <a:noFill/>
                          </a:ln>
                          <a:solidFill>
                            <a:schemeClr val="tx1"/>
                          </a:solidFill>
                          <a:effectLst/>
                          <a:latin typeface="Calibri" pitchFamily="34" charset="0"/>
                        </a:rPr>
                        <a:t>Total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smtClean="0">
                          <a:ln>
                            <a:noFill/>
                          </a:ln>
                          <a:solidFill>
                            <a:schemeClr val="tx1"/>
                          </a:solidFill>
                          <a:effectLst/>
                          <a:latin typeface="Calibri" pitchFamily="34" charset="0"/>
                        </a:rPr>
                        <a:t>100%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dirty="0" smtClean="0">
                          <a:ln>
                            <a:noFill/>
                          </a:ln>
                          <a:solidFill>
                            <a:schemeClr val="tx1"/>
                          </a:solidFill>
                          <a:effectLst/>
                          <a:latin typeface="Calibri" pitchFamily="34" charset="0"/>
                        </a:rPr>
                        <a:t>4769.76</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a:xfrm>
            <a:off x="0" y="0"/>
            <a:ext cx="9144000" cy="1300163"/>
          </a:xfrm>
        </p:spPr>
        <p:txBody>
          <a:bodyPr/>
          <a:lstStyle/>
          <a:p>
            <a:pPr eaLnBrk="1" hangingPunct="1"/>
            <a:r>
              <a:rPr lang="en-US" dirty="0" smtClean="0"/>
              <a:t>Analyzing propensity to coordinate</a:t>
            </a:r>
            <a:br>
              <a:rPr lang="en-US" dirty="0" smtClean="0"/>
            </a:br>
            <a:r>
              <a:rPr lang="en-US" sz="3500" dirty="0" smtClean="0"/>
              <a:t>Mergers &amp; concentration</a:t>
            </a:r>
          </a:p>
        </p:txBody>
      </p:sp>
      <p:sp>
        <p:nvSpPr>
          <p:cNvPr id="185347" name="Rectangle 3"/>
          <p:cNvSpPr>
            <a:spLocks noGrp="1" noChangeArrowheads="1"/>
          </p:cNvSpPr>
          <p:nvPr>
            <p:ph type="body" idx="1"/>
          </p:nvPr>
        </p:nvSpPr>
        <p:spPr>
          <a:xfrm>
            <a:off x="0" y="1447800"/>
            <a:ext cx="9144000" cy="5181600"/>
          </a:xfrm>
        </p:spPr>
        <p:txBody>
          <a:bodyPr/>
          <a:lstStyle/>
          <a:p>
            <a:pPr marL="762000" indent="-762000" eaLnBrk="1" hangingPunct="1">
              <a:spcBef>
                <a:spcPct val="0"/>
              </a:spcBef>
            </a:pPr>
            <a:r>
              <a:rPr lang="en-US" sz="2400" dirty="0" smtClean="0"/>
              <a:t>A merger or joint venture of rivals increases concentration</a:t>
            </a:r>
          </a:p>
          <a:p>
            <a:pPr marL="762000" indent="-762000" eaLnBrk="1" hangingPunct="1">
              <a:spcBef>
                <a:spcPct val="0"/>
              </a:spcBef>
            </a:pPr>
            <a:r>
              <a:rPr lang="en-US" sz="2400" dirty="0" smtClean="0"/>
              <a:t>To assess the effect on concentration (and therefore on market’s propensity to coordinate after the merger), we should consider:</a:t>
            </a:r>
          </a:p>
          <a:p>
            <a:pPr marL="1004888" lvl="1" indent="-660400" eaLnBrk="1" hangingPunct="1">
              <a:spcBef>
                <a:spcPct val="0"/>
              </a:spcBef>
            </a:pPr>
            <a:r>
              <a:rPr lang="en-US" sz="2000" dirty="0" smtClean="0"/>
              <a:t>HHI after the merger</a:t>
            </a:r>
          </a:p>
          <a:p>
            <a:pPr marL="1004888" lvl="1" indent="-660400" eaLnBrk="1" hangingPunct="1">
              <a:spcBef>
                <a:spcPct val="0"/>
              </a:spcBef>
            </a:pPr>
            <a:r>
              <a:rPr lang="en-US" sz="2000" dirty="0" smtClean="0"/>
              <a:t>Change in HHI due to the merger? (Delta (∆))</a:t>
            </a:r>
          </a:p>
          <a:p>
            <a:pPr marL="762000" indent="-762000" eaLnBrk="1" hangingPunct="1">
              <a:spcBef>
                <a:spcPct val="0"/>
              </a:spcBef>
            </a:pPr>
            <a:r>
              <a:rPr lang="en-US" sz="2400" dirty="0" smtClean="0"/>
              <a:t>Example: Jarred baby food</a:t>
            </a:r>
          </a:p>
          <a:p>
            <a:pPr marL="1004888" lvl="1" indent="-660400" eaLnBrk="1" hangingPunct="1">
              <a:spcBef>
                <a:spcPct val="0"/>
              </a:spcBef>
            </a:pPr>
            <a:r>
              <a:rPr lang="en-US" sz="2000" dirty="0" smtClean="0"/>
              <a:t>Heinz &amp; Beech-Nut merge</a:t>
            </a:r>
          </a:p>
          <a:p>
            <a:pPr marL="1004888" lvl="1" indent="-660400" eaLnBrk="1" hangingPunct="1">
              <a:spcBef>
                <a:spcPct val="0"/>
              </a:spcBef>
            </a:pPr>
            <a:r>
              <a:rPr lang="en-US" sz="2000" dirty="0" smtClean="0"/>
              <a:t>Post-merger HHI: 5305.68</a:t>
            </a:r>
          </a:p>
          <a:p>
            <a:pPr marL="1004888" lvl="1" indent="-660400" eaLnBrk="1" hangingPunct="1">
              <a:spcBef>
                <a:spcPct val="0"/>
              </a:spcBef>
            </a:pPr>
            <a:r>
              <a:rPr lang="en-US" sz="2000" dirty="0" smtClean="0"/>
              <a:t>Delta (∆): 535.92 </a:t>
            </a:r>
            <a:r>
              <a:rPr lang="en-US" sz="1600" dirty="0" smtClean="0"/>
              <a:t>(5,305.68-4,769.76)</a:t>
            </a:r>
          </a:p>
          <a:p>
            <a:pPr marL="762000" indent="-762000" eaLnBrk="1" hangingPunct="1">
              <a:spcBef>
                <a:spcPct val="0"/>
              </a:spcBef>
            </a:pPr>
            <a:r>
              <a:rPr lang="en-US" sz="2400" dirty="0" smtClean="0"/>
              <a:t>Quick way to find ∆ in a 2-firm merger</a:t>
            </a:r>
          </a:p>
          <a:p>
            <a:pPr marL="1004888" lvl="1" indent="-660400" eaLnBrk="1" hangingPunct="1">
              <a:spcBef>
                <a:spcPct val="0"/>
              </a:spcBef>
            </a:pPr>
            <a:r>
              <a:rPr lang="en-US" sz="2000" dirty="0" smtClean="0"/>
              <a:t>2 x A’s share x B’s share</a:t>
            </a:r>
          </a:p>
          <a:p>
            <a:pPr marL="1004888" lvl="1" indent="-660400" eaLnBrk="1" hangingPunct="1">
              <a:spcBef>
                <a:spcPct val="0"/>
              </a:spcBef>
            </a:pPr>
            <a:r>
              <a:rPr lang="en-US" sz="2000" dirty="0" smtClean="0"/>
              <a:t>2 x 17.4 x 15.4 = 535.92</a:t>
            </a:r>
          </a:p>
        </p:txBody>
      </p:sp>
      <p:sp>
        <p:nvSpPr>
          <p:cNvPr id="2" name="Footer Placeholder 1"/>
          <p:cNvSpPr>
            <a:spLocks noGrp="1"/>
          </p:cNvSpPr>
          <p:nvPr>
            <p:ph type="ftr" sz="quarter" idx="10"/>
          </p:nvPr>
        </p:nvSpPr>
        <p:spPr/>
        <p:txBody>
          <a:bodyPr/>
          <a:lstStyle/>
          <a:p>
            <a:pPr>
              <a:defRPr/>
            </a:pPr>
            <a:r>
              <a:rPr lang="en-US" smtClean="0"/>
              <a:t>© Amitai Aviram.  All rights reserved.</a:t>
            </a:r>
            <a:endParaRPr lang="en-US" dirty="0"/>
          </a:p>
        </p:txBody>
      </p:sp>
      <p:sp>
        <p:nvSpPr>
          <p:cNvPr id="3" name="Slide Number Placeholder 2"/>
          <p:cNvSpPr>
            <a:spLocks noGrp="1"/>
          </p:cNvSpPr>
          <p:nvPr>
            <p:ph type="sldNum" sz="quarter" idx="11"/>
          </p:nvPr>
        </p:nvSpPr>
        <p:spPr/>
        <p:txBody>
          <a:bodyPr/>
          <a:lstStyle/>
          <a:p>
            <a:pPr>
              <a:defRPr/>
            </a:pPr>
            <a:fld id="{AFC52F0A-72A1-4E1B-8B73-3B482C20FD2A}" type="slidenum">
              <a:rPr lang="en-US" smtClean="0"/>
              <a:pPr>
                <a:defRPr/>
              </a:pPr>
              <a:t>102</a:t>
            </a:fld>
            <a:endParaRPr lang="en-US" dirty="0"/>
          </a:p>
        </p:txBody>
      </p:sp>
      <p:graphicFrame>
        <p:nvGraphicFramePr>
          <p:cNvPr id="6" name="Group 4"/>
          <p:cNvGraphicFramePr>
            <a:graphicFrameLocks noGrp="1"/>
          </p:cNvGraphicFramePr>
          <p:nvPr/>
        </p:nvGraphicFramePr>
        <p:xfrm>
          <a:off x="5905501" y="2789532"/>
          <a:ext cx="3009899" cy="2011068"/>
        </p:xfrm>
        <a:graphic>
          <a:graphicData uri="http://schemas.openxmlformats.org/drawingml/2006/table">
            <a:tbl>
              <a:tblPr/>
              <a:tblGrid>
                <a:gridCol w="1104899"/>
                <a:gridCol w="914400"/>
                <a:gridCol w="990600"/>
              </a:tblGrid>
              <a:tr h="271198">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600" b="0" i="0" u="none" strike="noStrike" cap="none" normalizeH="0" baseline="0" dirty="0" smtClean="0">
                        <a:ln>
                          <a:noFill/>
                        </a:ln>
                        <a:solidFill>
                          <a:schemeClr val="tx1"/>
                        </a:solidFill>
                        <a:effectLst/>
                        <a:latin typeface="Calibri" pitchFamily="34" charset="0"/>
                      </a:endParaRPr>
                    </a:p>
                  </a:txBody>
                  <a:tcPr marT="45669" marB="4566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dirty="0" smtClean="0">
                          <a:ln>
                            <a:noFill/>
                          </a:ln>
                          <a:solidFill>
                            <a:schemeClr val="tx1"/>
                          </a:solidFill>
                          <a:effectLst/>
                          <a:latin typeface="Calibri" pitchFamily="34" charset="0"/>
                        </a:rPr>
                        <a:t>Share</a:t>
                      </a:r>
                    </a:p>
                  </a:txBody>
                  <a:tcPr marT="45669" marB="4566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smtClean="0">
                          <a:ln>
                            <a:noFill/>
                          </a:ln>
                          <a:solidFill>
                            <a:schemeClr val="tx1"/>
                          </a:solidFill>
                          <a:effectLst/>
                          <a:latin typeface="Calibri" pitchFamily="34" charset="0"/>
                        </a:rPr>
                        <a:t>S</a:t>
                      </a:r>
                      <a:r>
                        <a:rPr kumimoji="0" lang="en-US" sz="1600" b="0" i="0" u="none" strike="noStrike" cap="none" normalizeH="0" baseline="30000" smtClean="0">
                          <a:ln>
                            <a:noFill/>
                          </a:ln>
                          <a:solidFill>
                            <a:schemeClr val="tx1"/>
                          </a:solidFill>
                          <a:effectLst/>
                          <a:latin typeface="Calibri" pitchFamily="34" charset="0"/>
                        </a:rPr>
                        <a:t>2</a:t>
                      </a:r>
                    </a:p>
                  </a:txBody>
                  <a:tcPr marT="45669" marB="4566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1198">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dirty="0" smtClean="0">
                          <a:ln>
                            <a:noFill/>
                          </a:ln>
                          <a:solidFill>
                            <a:schemeClr val="tx1"/>
                          </a:solidFill>
                          <a:effectLst/>
                          <a:latin typeface="Calibri" pitchFamily="34" charset="0"/>
                        </a:rPr>
                        <a:t>Gerber</a:t>
                      </a:r>
                    </a:p>
                  </a:txBody>
                  <a:tcPr marT="45669" marB="4566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dirty="0" smtClean="0">
                          <a:ln>
                            <a:noFill/>
                          </a:ln>
                          <a:solidFill>
                            <a:schemeClr val="tx1"/>
                          </a:solidFill>
                          <a:effectLst/>
                          <a:latin typeface="Calibri" pitchFamily="34" charset="0"/>
                        </a:rPr>
                        <a:t>65</a:t>
                      </a:r>
                    </a:p>
                  </a:txBody>
                  <a:tcPr marT="45669" marB="4566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smtClean="0">
                          <a:ln>
                            <a:noFill/>
                          </a:ln>
                          <a:solidFill>
                            <a:schemeClr val="tx1"/>
                          </a:solidFill>
                          <a:effectLst/>
                          <a:latin typeface="Calibri" pitchFamily="34" charset="0"/>
                        </a:rPr>
                        <a:t>4225</a:t>
                      </a:r>
                    </a:p>
                  </a:txBody>
                  <a:tcPr marT="45669" marB="4566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1198">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dirty="0" smtClean="0">
                          <a:ln>
                            <a:noFill/>
                          </a:ln>
                          <a:solidFill>
                            <a:schemeClr val="tx1"/>
                          </a:solidFill>
                          <a:effectLst/>
                          <a:latin typeface="Calibri" pitchFamily="34" charset="0"/>
                        </a:rPr>
                        <a:t>Heinz</a:t>
                      </a:r>
                    </a:p>
                  </a:txBody>
                  <a:tcPr marT="45669" marB="4566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dirty="0" smtClean="0">
                          <a:ln>
                            <a:noFill/>
                          </a:ln>
                          <a:solidFill>
                            <a:schemeClr val="tx1"/>
                          </a:solidFill>
                          <a:effectLst/>
                          <a:latin typeface="Calibri" pitchFamily="34" charset="0"/>
                        </a:rPr>
                        <a:t>17.4</a:t>
                      </a:r>
                    </a:p>
                  </a:txBody>
                  <a:tcPr marT="45669" marB="4566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dirty="0" smtClean="0">
                          <a:ln>
                            <a:noFill/>
                          </a:ln>
                          <a:solidFill>
                            <a:schemeClr val="tx1"/>
                          </a:solidFill>
                          <a:effectLst/>
                          <a:latin typeface="Calibri" pitchFamily="34" charset="0"/>
                        </a:rPr>
                        <a:t>302.76</a:t>
                      </a:r>
                    </a:p>
                  </a:txBody>
                  <a:tcPr marT="45669" marB="4566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1198">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smtClean="0">
                          <a:ln>
                            <a:noFill/>
                          </a:ln>
                          <a:solidFill>
                            <a:schemeClr val="tx1"/>
                          </a:solidFill>
                          <a:effectLst/>
                          <a:latin typeface="Calibri" pitchFamily="34" charset="0"/>
                        </a:rPr>
                        <a:t>Beech-Nut</a:t>
                      </a:r>
                    </a:p>
                  </a:txBody>
                  <a:tcPr marT="45669" marB="4566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dirty="0" smtClean="0">
                          <a:ln>
                            <a:noFill/>
                          </a:ln>
                          <a:solidFill>
                            <a:schemeClr val="tx1"/>
                          </a:solidFill>
                          <a:effectLst/>
                          <a:latin typeface="Calibri" pitchFamily="34" charset="0"/>
                        </a:rPr>
                        <a:t>15.4</a:t>
                      </a:r>
                    </a:p>
                  </a:txBody>
                  <a:tcPr marT="45669" marB="4566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dirty="0" smtClean="0">
                          <a:ln>
                            <a:noFill/>
                          </a:ln>
                          <a:solidFill>
                            <a:schemeClr val="tx1"/>
                          </a:solidFill>
                          <a:effectLst/>
                          <a:latin typeface="Calibri" pitchFamily="34" charset="0"/>
                        </a:rPr>
                        <a:t>237.16</a:t>
                      </a:r>
                    </a:p>
                  </a:txBody>
                  <a:tcPr marT="45669" marB="4566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1198">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smtClean="0">
                          <a:ln>
                            <a:noFill/>
                          </a:ln>
                          <a:solidFill>
                            <a:schemeClr val="tx1"/>
                          </a:solidFill>
                          <a:effectLst/>
                          <a:latin typeface="Calibri" pitchFamily="34" charset="0"/>
                        </a:rPr>
                        <a:t>Other</a:t>
                      </a:r>
                    </a:p>
                  </a:txBody>
                  <a:tcPr marT="45669" marB="4566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smtClean="0">
                          <a:ln>
                            <a:noFill/>
                          </a:ln>
                          <a:solidFill>
                            <a:schemeClr val="tx1"/>
                          </a:solidFill>
                          <a:effectLst/>
                          <a:latin typeface="Calibri" pitchFamily="34" charset="0"/>
                        </a:rPr>
                        <a:t>2.2</a:t>
                      </a:r>
                    </a:p>
                  </a:txBody>
                  <a:tcPr marT="45669" marB="4566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dirty="0" smtClean="0">
                          <a:ln>
                            <a:noFill/>
                          </a:ln>
                          <a:solidFill>
                            <a:schemeClr val="tx1"/>
                          </a:solidFill>
                          <a:effectLst/>
                          <a:latin typeface="Calibri" pitchFamily="34" charset="0"/>
                        </a:rPr>
                        <a:t>4.84</a:t>
                      </a:r>
                    </a:p>
                  </a:txBody>
                  <a:tcPr marT="45669" marB="4566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1198">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smtClean="0">
                          <a:ln>
                            <a:noFill/>
                          </a:ln>
                          <a:solidFill>
                            <a:schemeClr val="tx1"/>
                          </a:solidFill>
                          <a:effectLst/>
                          <a:latin typeface="Calibri" pitchFamily="34" charset="0"/>
                        </a:rPr>
                        <a:t>Total</a:t>
                      </a:r>
                    </a:p>
                  </a:txBody>
                  <a:tcPr marT="45669" marB="4566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smtClean="0">
                          <a:ln>
                            <a:noFill/>
                          </a:ln>
                          <a:solidFill>
                            <a:schemeClr val="tx1"/>
                          </a:solidFill>
                          <a:effectLst/>
                          <a:latin typeface="Calibri" pitchFamily="34" charset="0"/>
                        </a:rPr>
                        <a:t>100%</a:t>
                      </a:r>
                    </a:p>
                  </a:txBody>
                  <a:tcPr marT="45669" marB="4566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dirty="0" smtClean="0">
                          <a:ln>
                            <a:noFill/>
                          </a:ln>
                          <a:solidFill>
                            <a:schemeClr val="tx1"/>
                          </a:solidFill>
                          <a:effectLst/>
                          <a:latin typeface="Calibri" pitchFamily="34" charset="0"/>
                        </a:rPr>
                        <a:t>4769.76</a:t>
                      </a:r>
                    </a:p>
                  </a:txBody>
                  <a:tcPr marT="45669" marB="4566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 name="Text Box 48"/>
          <p:cNvSpPr txBox="1">
            <a:spLocks noChangeArrowheads="1"/>
          </p:cNvSpPr>
          <p:nvPr/>
        </p:nvSpPr>
        <p:spPr bwMode="auto">
          <a:xfrm>
            <a:off x="5905500" y="2514600"/>
            <a:ext cx="3009900" cy="338554"/>
          </a:xfrm>
          <a:prstGeom prst="rect">
            <a:avLst/>
          </a:prstGeom>
          <a:noFill/>
          <a:ln w="9525">
            <a:noFill/>
            <a:miter lim="800000"/>
            <a:headEnd/>
            <a:tailEnd/>
          </a:ln>
        </p:spPr>
        <p:txBody>
          <a:bodyPr wrap="square">
            <a:spAutoFit/>
          </a:bodyPr>
          <a:lstStyle/>
          <a:p>
            <a:pPr algn="ctr">
              <a:spcBef>
                <a:spcPct val="50000"/>
              </a:spcBef>
            </a:pPr>
            <a:r>
              <a:rPr lang="en-US" sz="1600" dirty="0"/>
              <a:t>Pre-merger</a:t>
            </a:r>
            <a:endParaRPr lang="en-US" sz="1600" i="1" dirty="0"/>
          </a:p>
        </p:txBody>
      </p:sp>
      <p:graphicFrame>
        <p:nvGraphicFramePr>
          <p:cNvPr id="8" name="Group 49"/>
          <p:cNvGraphicFramePr>
            <a:graphicFrameLocks noGrp="1"/>
          </p:cNvGraphicFramePr>
          <p:nvPr/>
        </p:nvGraphicFramePr>
        <p:xfrm>
          <a:off x="5943599" y="5029200"/>
          <a:ext cx="2971801" cy="1676400"/>
        </p:xfrm>
        <a:graphic>
          <a:graphicData uri="http://schemas.openxmlformats.org/drawingml/2006/table">
            <a:tbl>
              <a:tblPr/>
              <a:tblGrid>
                <a:gridCol w="1017815"/>
                <a:gridCol w="963386"/>
                <a:gridCol w="990600"/>
              </a:tblGrid>
              <a:tr h="15240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600" b="0" i="0" u="none" strike="noStrike" cap="none" normalizeH="0" baseline="0" dirty="0" smtClean="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smtClean="0">
                          <a:ln>
                            <a:noFill/>
                          </a:ln>
                          <a:solidFill>
                            <a:schemeClr val="tx1"/>
                          </a:solidFill>
                          <a:effectLst/>
                          <a:latin typeface="Calibri" pitchFamily="34" charset="0"/>
                        </a:rPr>
                        <a:t>Share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smtClean="0">
                          <a:ln>
                            <a:noFill/>
                          </a:ln>
                          <a:solidFill>
                            <a:schemeClr val="tx1"/>
                          </a:solidFill>
                          <a:effectLst/>
                          <a:latin typeface="Calibri" pitchFamily="34" charset="0"/>
                        </a:rPr>
                        <a:t>S</a:t>
                      </a:r>
                      <a:r>
                        <a:rPr kumimoji="0" lang="en-US" sz="1600" b="0" i="0" u="none" strike="noStrike" cap="none" normalizeH="0" baseline="30000" smtClean="0">
                          <a:ln>
                            <a:noFill/>
                          </a:ln>
                          <a:solidFill>
                            <a:schemeClr val="tx1"/>
                          </a:solidFill>
                          <a:effectLst/>
                          <a:latin typeface="Calibri" pitchFamily="34"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1920">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dirty="0" smtClean="0">
                          <a:ln>
                            <a:noFill/>
                          </a:ln>
                          <a:solidFill>
                            <a:schemeClr val="tx1"/>
                          </a:solidFill>
                          <a:effectLst/>
                          <a:latin typeface="Calibri" pitchFamily="34" charset="0"/>
                        </a:rPr>
                        <a:t>Gerber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dirty="0" smtClean="0">
                          <a:ln>
                            <a:noFill/>
                          </a:ln>
                          <a:solidFill>
                            <a:schemeClr val="tx1"/>
                          </a:solidFill>
                          <a:effectLst/>
                          <a:latin typeface="Calibri" pitchFamily="34" charset="0"/>
                        </a:rPr>
                        <a:t>65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dirty="0" smtClean="0">
                          <a:ln>
                            <a:noFill/>
                          </a:ln>
                          <a:solidFill>
                            <a:schemeClr val="tx1"/>
                          </a:solidFill>
                          <a:effectLst/>
                          <a:latin typeface="Calibri" pitchFamily="34" charset="0"/>
                        </a:rPr>
                        <a:t>4225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smtClean="0">
                          <a:ln>
                            <a:noFill/>
                          </a:ln>
                          <a:solidFill>
                            <a:schemeClr val="tx1"/>
                          </a:solidFill>
                          <a:effectLst/>
                          <a:latin typeface="Calibri" pitchFamily="34" charset="0"/>
                        </a:rPr>
                        <a:t>H + BN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dirty="0" smtClean="0">
                          <a:ln>
                            <a:noFill/>
                          </a:ln>
                          <a:solidFill>
                            <a:schemeClr val="tx1"/>
                          </a:solidFill>
                          <a:effectLst/>
                          <a:latin typeface="Calibri" pitchFamily="34" charset="0"/>
                        </a:rPr>
                        <a:t>32.8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dirty="0" smtClean="0">
                          <a:ln>
                            <a:noFill/>
                          </a:ln>
                          <a:solidFill>
                            <a:schemeClr val="tx1"/>
                          </a:solidFill>
                          <a:effectLst/>
                          <a:latin typeface="Calibri" pitchFamily="34" charset="0"/>
                        </a:rPr>
                        <a:t>1075.84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7160">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smtClean="0">
                          <a:ln>
                            <a:noFill/>
                          </a:ln>
                          <a:solidFill>
                            <a:schemeClr val="tx1"/>
                          </a:solidFill>
                          <a:effectLst/>
                          <a:latin typeface="Calibri" pitchFamily="34" charset="0"/>
                        </a:rPr>
                        <a:t>Other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dirty="0" smtClean="0">
                          <a:ln>
                            <a:noFill/>
                          </a:ln>
                          <a:solidFill>
                            <a:schemeClr val="tx1"/>
                          </a:solidFill>
                          <a:effectLst/>
                          <a:latin typeface="Calibri" pitchFamily="34" charset="0"/>
                        </a:rPr>
                        <a:t>2.2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dirty="0" smtClean="0">
                          <a:ln>
                            <a:noFill/>
                          </a:ln>
                          <a:solidFill>
                            <a:schemeClr val="tx1"/>
                          </a:solidFill>
                          <a:effectLst/>
                          <a:latin typeface="Calibri" pitchFamily="34" charset="0"/>
                        </a:rPr>
                        <a:t>4.84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3360">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smtClean="0">
                          <a:ln>
                            <a:noFill/>
                          </a:ln>
                          <a:solidFill>
                            <a:schemeClr val="tx1"/>
                          </a:solidFill>
                          <a:effectLst/>
                          <a:latin typeface="Calibri" pitchFamily="34" charset="0"/>
                        </a:rPr>
                        <a:t>Total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smtClean="0">
                          <a:ln>
                            <a:noFill/>
                          </a:ln>
                          <a:solidFill>
                            <a:schemeClr val="tx1"/>
                          </a:solidFill>
                          <a:effectLst/>
                          <a:latin typeface="Calibri" pitchFamily="34" charset="0"/>
                        </a:rPr>
                        <a:t>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dirty="0" smtClean="0">
                          <a:ln>
                            <a:noFill/>
                          </a:ln>
                          <a:solidFill>
                            <a:schemeClr val="tx1"/>
                          </a:solidFill>
                          <a:effectLst/>
                          <a:latin typeface="Calibri" pitchFamily="34" charset="0"/>
                        </a:rPr>
                        <a:t>5305.68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 name="Text Box 89"/>
          <p:cNvSpPr txBox="1">
            <a:spLocks noChangeArrowheads="1"/>
          </p:cNvSpPr>
          <p:nvPr/>
        </p:nvSpPr>
        <p:spPr bwMode="auto">
          <a:xfrm>
            <a:off x="6019801" y="4724400"/>
            <a:ext cx="2868613" cy="338554"/>
          </a:xfrm>
          <a:prstGeom prst="rect">
            <a:avLst/>
          </a:prstGeom>
          <a:noFill/>
          <a:ln w="9525">
            <a:noFill/>
            <a:miter lim="800000"/>
            <a:headEnd/>
            <a:tailEnd/>
          </a:ln>
        </p:spPr>
        <p:txBody>
          <a:bodyPr wrap="square">
            <a:spAutoFit/>
          </a:bodyPr>
          <a:lstStyle/>
          <a:p>
            <a:pPr algn="ctr">
              <a:spcBef>
                <a:spcPct val="50000"/>
              </a:spcBef>
            </a:pPr>
            <a:r>
              <a:rPr lang="en-US" sz="1600" dirty="0"/>
              <a:t>Post-merger</a:t>
            </a:r>
            <a:endParaRPr lang="en-US" sz="1600" i="1" dirty="0"/>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Grp="1" noChangeArrowheads="1"/>
          </p:cNvSpPr>
          <p:nvPr>
            <p:ph type="title" idx="4294967295"/>
          </p:nvPr>
        </p:nvSpPr>
        <p:spPr/>
        <p:txBody>
          <a:bodyPr/>
          <a:lstStyle/>
          <a:p>
            <a:pPr eaLnBrk="1" hangingPunct="1"/>
            <a:r>
              <a:rPr lang="en-US" dirty="0" smtClean="0"/>
              <a:t>Propensity for coordination</a:t>
            </a:r>
            <a:br>
              <a:rPr lang="en-US" dirty="0" smtClean="0"/>
            </a:br>
            <a:r>
              <a:rPr lang="en-US" sz="3500" dirty="0" smtClean="0"/>
              <a:t>Analyzing propensity to coordinate</a:t>
            </a:r>
          </a:p>
        </p:txBody>
      </p:sp>
      <p:sp>
        <p:nvSpPr>
          <p:cNvPr id="203779" name="Rectangle 3"/>
          <p:cNvSpPr>
            <a:spLocks noGrp="1" noChangeArrowheads="1"/>
          </p:cNvSpPr>
          <p:nvPr>
            <p:ph type="body" idx="4294967295"/>
          </p:nvPr>
        </p:nvSpPr>
        <p:spPr>
          <a:xfrm>
            <a:off x="0" y="1447800"/>
            <a:ext cx="9144000" cy="5181600"/>
          </a:xfrm>
        </p:spPr>
        <p:txBody>
          <a:bodyPr/>
          <a:lstStyle/>
          <a:p>
            <a:pPr eaLnBrk="1" hangingPunct="1">
              <a:lnSpc>
                <a:spcPct val="90000"/>
              </a:lnSpc>
              <a:spcBef>
                <a:spcPct val="0"/>
              </a:spcBef>
            </a:pPr>
            <a:r>
              <a:rPr lang="en-US" sz="2400" dirty="0" smtClean="0"/>
              <a:t>But concentration isn’t everything</a:t>
            </a:r>
          </a:p>
          <a:p>
            <a:pPr lvl="1" eaLnBrk="1" hangingPunct="1">
              <a:lnSpc>
                <a:spcPct val="90000"/>
              </a:lnSpc>
              <a:spcBef>
                <a:spcPct val="0"/>
              </a:spcBef>
            </a:pPr>
            <a:r>
              <a:rPr lang="en-US" sz="2000" dirty="0" smtClean="0"/>
              <a:t>Industries with similar concentration exhibit different levels of coordination</a:t>
            </a:r>
          </a:p>
          <a:p>
            <a:pPr eaLnBrk="1" hangingPunct="1">
              <a:lnSpc>
                <a:spcPct val="90000"/>
              </a:lnSpc>
              <a:spcBef>
                <a:spcPct val="0"/>
              </a:spcBef>
            </a:pPr>
            <a:r>
              <a:rPr lang="en-US" sz="2400" dirty="0" smtClean="0"/>
              <a:t>Stigler, </a:t>
            </a:r>
            <a:r>
              <a:rPr lang="en-US" sz="2400" i="1" dirty="0" smtClean="0"/>
              <a:t>A theory of oligopoly </a:t>
            </a:r>
            <a:r>
              <a:rPr lang="en-US" sz="2400" dirty="0" smtClean="0"/>
              <a:t>(1964) points out that colluding, like other economic activities, depends on cost-benefit analysis</a:t>
            </a:r>
          </a:p>
          <a:p>
            <a:pPr eaLnBrk="1" hangingPunct="1">
              <a:lnSpc>
                <a:spcPct val="90000"/>
              </a:lnSpc>
              <a:spcBef>
                <a:spcPct val="0"/>
              </a:spcBef>
            </a:pPr>
            <a:r>
              <a:rPr lang="en-US" sz="2400" dirty="0" smtClean="0"/>
              <a:t>Benefits to firms from coordination depend on:</a:t>
            </a:r>
          </a:p>
          <a:p>
            <a:pPr lvl="1" eaLnBrk="1" hangingPunct="1">
              <a:lnSpc>
                <a:spcPct val="90000"/>
              </a:lnSpc>
              <a:spcBef>
                <a:spcPct val="0"/>
              </a:spcBef>
            </a:pPr>
            <a:r>
              <a:rPr lang="en-US" sz="2000" dirty="0" smtClean="0"/>
              <a:t>Self-elasticity of demand (more elastic = less gain from coordination, because customers reduce demand more when price rises)</a:t>
            </a:r>
          </a:p>
          <a:p>
            <a:pPr lvl="1" eaLnBrk="1" hangingPunct="1">
              <a:lnSpc>
                <a:spcPct val="90000"/>
              </a:lnSpc>
              <a:spcBef>
                <a:spcPct val="0"/>
              </a:spcBef>
            </a:pPr>
            <a:r>
              <a:rPr lang="en-US" sz="2000" dirty="0" smtClean="0"/>
              <a:t>BTE (low BTE = less gain from coordination; entrants will undercut prices)</a:t>
            </a:r>
          </a:p>
          <a:p>
            <a:pPr eaLnBrk="1" hangingPunct="1">
              <a:lnSpc>
                <a:spcPct val="90000"/>
              </a:lnSpc>
              <a:spcBef>
                <a:spcPct val="0"/>
              </a:spcBef>
            </a:pPr>
            <a:r>
              <a:rPr lang="en-US" sz="2400" dirty="0" smtClean="0"/>
              <a:t>Costs</a:t>
            </a:r>
          </a:p>
          <a:p>
            <a:pPr lvl="1" eaLnBrk="1" hangingPunct="1">
              <a:lnSpc>
                <a:spcPct val="90000"/>
              </a:lnSpc>
              <a:spcBef>
                <a:spcPct val="0"/>
              </a:spcBef>
            </a:pPr>
            <a:r>
              <a:rPr lang="en-US" sz="2000" dirty="0" smtClean="0"/>
              <a:t>Agreeing on terms (and renegotiating them)</a:t>
            </a:r>
          </a:p>
          <a:p>
            <a:pPr lvl="2" eaLnBrk="1" hangingPunct="1">
              <a:lnSpc>
                <a:spcPct val="90000"/>
              </a:lnSpc>
              <a:spcBef>
                <a:spcPct val="0"/>
              </a:spcBef>
            </a:pPr>
            <a:r>
              <a:rPr lang="en-US" sz="1600" dirty="0" smtClean="0"/>
              <a:t>More difficult when member firms have different incentives</a:t>
            </a:r>
          </a:p>
          <a:p>
            <a:pPr lvl="2" eaLnBrk="1" hangingPunct="1">
              <a:lnSpc>
                <a:spcPct val="90000"/>
              </a:lnSpc>
              <a:spcBef>
                <a:spcPct val="0"/>
              </a:spcBef>
            </a:pPr>
            <a:r>
              <a:rPr lang="en-US" sz="1600" dirty="0" smtClean="0"/>
              <a:t>More difficult when market widely fluctuates (renegotiation)</a:t>
            </a:r>
          </a:p>
          <a:p>
            <a:pPr lvl="1" eaLnBrk="1" hangingPunct="1">
              <a:lnSpc>
                <a:spcPct val="90000"/>
              </a:lnSpc>
              <a:spcBef>
                <a:spcPct val="0"/>
              </a:spcBef>
            </a:pPr>
            <a:r>
              <a:rPr lang="en-US" sz="2000" dirty="0" smtClean="0"/>
              <a:t>Detecting cheating</a:t>
            </a:r>
          </a:p>
          <a:p>
            <a:pPr lvl="2" eaLnBrk="1" hangingPunct="1">
              <a:spcBef>
                <a:spcPct val="0"/>
              </a:spcBef>
            </a:pPr>
            <a:r>
              <a:rPr lang="en-US" sz="1600" dirty="0" smtClean="0"/>
              <a:t>If they can’t directly observe rivals’ prices or outputs, firms deduce them from deviations in their own expected sales, but “noise” (randomness in costs &amp; demand) makes this difficult</a:t>
            </a:r>
          </a:p>
          <a:p>
            <a:pPr lvl="1" eaLnBrk="1" hangingPunct="1">
              <a:lnSpc>
                <a:spcPct val="90000"/>
              </a:lnSpc>
              <a:spcBef>
                <a:spcPct val="0"/>
              </a:spcBef>
            </a:pPr>
            <a:r>
              <a:rPr lang="en-US" sz="2000" dirty="0" smtClean="0"/>
              <a:t>Punishing deviation (potential for successful confrontation)</a:t>
            </a:r>
          </a:p>
          <a:p>
            <a:pPr lvl="2" eaLnBrk="1" hangingPunct="1">
              <a:spcBef>
                <a:spcPct val="0"/>
              </a:spcBef>
            </a:pPr>
            <a:r>
              <a:rPr lang="en-US" sz="1600" dirty="0" smtClean="0"/>
              <a:t>Rivals punish deviation by refusing to coordinate with a “cheater” in the future</a:t>
            </a:r>
          </a:p>
          <a:p>
            <a:pPr lvl="2" eaLnBrk="1" hangingPunct="1">
              <a:spcBef>
                <a:spcPct val="0"/>
              </a:spcBef>
            </a:pPr>
            <a:r>
              <a:rPr lang="en-US" sz="1600" dirty="0" smtClean="0"/>
              <a:t>Better if cartel can deny the “cheater” some other benefits</a:t>
            </a:r>
            <a:endParaRPr lang="en-US" sz="1200" dirty="0" smtClean="0"/>
          </a:p>
        </p:txBody>
      </p:sp>
      <p:sp>
        <p:nvSpPr>
          <p:cNvPr id="2" name="Footer Placeholder 1"/>
          <p:cNvSpPr>
            <a:spLocks noGrp="1"/>
          </p:cNvSpPr>
          <p:nvPr>
            <p:ph type="ftr" sz="quarter" idx="10"/>
          </p:nvPr>
        </p:nvSpPr>
        <p:spPr/>
        <p:txBody>
          <a:bodyPr/>
          <a:lstStyle/>
          <a:p>
            <a:pPr>
              <a:defRPr/>
            </a:pPr>
            <a:r>
              <a:rPr lang="en-US" smtClean="0"/>
              <a:t>© Amitai Aviram.  All rights reserved.</a:t>
            </a:r>
            <a:endParaRPr lang="en-US"/>
          </a:p>
        </p:txBody>
      </p:sp>
      <p:sp>
        <p:nvSpPr>
          <p:cNvPr id="3" name="Slide Number Placeholder 2"/>
          <p:cNvSpPr>
            <a:spLocks noGrp="1"/>
          </p:cNvSpPr>
          <p:nvPr>
            <p:ph type="sldNum" sz="quarter" idx="11"/>
          </p:nvPr>
        </p:nvSpPr>
        <p:spPr/>
        <p:txBody>
          <a:bodyPr/>
          <a:lstStyle/>
          <a:p>
            <a:pPr>
              <a:defRPr/>
            </a:pPr>
            <a:fld id="{CACC0439-A6E8-415B-9DA6-D7415B332396}" type="slidenum">
              <a:rPr lang="en-US" smtClean="0"/>
              <a:pPr>
                <a:defRPr/>
              </a:pPr>
              <a:t>103</a:t>
            </a:fld>
            <a:endParaRPr lang="en-US"/>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Grp="1" noChangeArrowheads="1"/>
          </p:cNvSpPr>
          <p:nvPr>
            <p:ph type="title" idx="4294967295"/>
          </p:nvPr>
        </p:nvSpPr>
        <p:spPr/>
        <p:txBody>
          <a:bodyPr/>
          <a:lstStyle/>
          <a:p>
            <a:pPr eaLnBrk="1" hangingPunct="1"/>
            <a:r>
              <a:rPr lang="en-US" smtClean="0"/>
              <a:t>Propensity for coordination</a:t>
            </a:r>
            <a:br>
              <a:rPr lang="en-US" smtClean="0"/>
            </a:br>
            <a:r>
              <a:rPr lang="en-US" sz="3500" smtClean="0"/>
              <a:t>Analyzing propensity to coordinate</a:t>
            </a:r>
          </a:p>
        </p:txBody>
      </p:sp>
      <p:sp>
        <p:nvSpPr>
          <p:cNvPr id="205827" name="Rectangle 3"/>
          <p:cNvSpPr>
            <a:spLocks noGrp="1" noChangeArrowheads="1"/>
          </p:cNvSpPr>
          <p:nvPr>
            <p:ph type="body" idx="4294967295"/>
          </p:nvPr>
        </p:nvSpPr>
        <p:spPr>
          <a:xfrm>
            <a:off x="0" y="1447800"/>
            <a:ext cx="9144000" cy="5181600"/>
          </a:xfrm>
        </p:spPr>
        <p:txBody>
          <a:bodyPr/>
          <a:lstStyle/>
          <a:p>
            <a:pPr eaLnBrk="1" hangingPunct="1">
              <a:spcBef>
                <a:spcPct val="0"/>
              </a:spcBef>
            </a:pPr>
            <a:r>
              <a:rPr lang="en-US" sz="2400" dirty="0" smtClean="0"/>
              <a:t>Stigler’s effect on analysis: shifted focus from market concentration to coordination-facilitating conditions</a:t>
            </a:r>
          </a:p>
          <a:p>
            <a:pPr lvl="1" eaLnBrk="1" hangingPunct="1">
              <a:spcBef>
                <a:spcPct val="0"/>
              </a:spcBef>
            </a:pPr>
            <a:r>
              <a:rPr lang="en-US" sz="2400" dirty="0" smtClean="0"/>
              <a:t>Reducing cost/increasing probability of detection</a:t>
            </a:r>
          </a:p>
          <a:p>
            <a:pPr lvl="2" eaLnBrk="1" hangingPunct="1">
              <a:spcBef>
                <a:spcPct val="0"/>
              </a:spcBef>
            </a:pPr>
            <a:r>
              <a:rPr lang="en-US" sz="2100" dirty="0" smtClean="0"/>
              <a:t>Joint sales operations</a:t>
            </a:r>
          </a:p>
          <a:p>
            <a:pPr lvl="2" eaLnBrk="1" hangingPunct="1">
              <a:spcBef>
                <a:spcPct val="0"/>
              </a:spcBef>
            </a:pPr>
            <a:r>
              <a:rPr lang="en-US" sz="2100" dirty="0" smtClean="0"/>
              <a:t>Information sharing &amp; “match our rivals’ prices” promises</a:t>
            </a:r>
          </a:p>
          <a:p>
            <a:pPr lvl="2" eaLnBrk="1" hangingPunct="1">
              <a:spcBef>
                <a:spcPct val="0"/>
              </a:spcBef>
            </a:pPr>
            <a:r>
              <a:rPr lang="en-US" sz="2100" dirty="0" smtClean="0"/>
              <a:t>Standardizing products to make cheating more transparent</a:t>
            </a:r>
          </a:p>
          <a:p>
            <a:pPr lvl="1" eaLnBrk="1" hangingPunct="1">
              <a:spcBef>
                <a:spcPct val="0"/>
              </a:spcBef>
            </a:pPr>
            <a:r>
              <a:rPr lang="en-US" sz="2400" dirty="0" smtClean="0"/>
              <a:t>Reducing cost/increasing severity of punishment</a:t>
            </a:r>
          </a:p>
          <a:p>
            <a:pPr lvl="2" eaLnBrk="1" hangingPunct="1">
              <a:spcBef>
                <a:spcPct val="0"/>
              </a:spcBef>
            </a:pPr>
            <a:r>
              <a:rPr lang="en-US" sz="2100" dirty="0" smtClean="0"/>
              <a:t>Joint operations (e.g., joint purchasing/sales)</a:t>
            </a:r>
          </a:p>
          <a:p>
            <a:pPr lvl="2" eaLnBrk="1" hangingPunct="1">
              <a:spcBef>
                <a:spcPct val="0"/>
              </a:spcBef>
            </a:pPr>
            <a:r>
              <a:rPr lang="en-US" sz="2100" dirty="0" smtClean="0"/>
              <a:t>Signaling of “non-aggressive” price cuts</a:t>
            </a:r>
          </a:p>
          <a:p>
            <a:pPr lvl="1" eaLnBrk="1" hangingPunct="1">
              <a:spcBef>
                <a:spcPct val="0"/>
              </a:spcBef>
            </a:pPr>
            <a:r>
              <a:rPr lang="en-US" sz="2400" dirty="0" smtClean="0"/>
              <a:t>Increasing benefits of cartel</a:t>
            </a:r>
          </a:p>
          <a:p>
            <a:pPr lvl="2" eaLnBrk="1" hangingPunct="1">
              <a:spcBef>
                <a:spcPct val="0"/>
              </a:spcBef>
            </a:pPr>
            <a:r>
              <a:rPr lang="en-US" sz="2100" dirty="0" smtClean="0"/>
              <a:t>High BTE</a:t>
            </a:r>
          </a:p>
          <a:p>
            <a:pPr lvl="2" eaLnBrk="1" hangingPunct="1">
              <a:spcBef>
                <a:spcPct val="0"/>
              </a:spcBef>
            </a:pPr>
            <a:r>
              <a:rPr lang="en-US" sz="2100" dirty="0" smtClean="0"/>
              <a:t>Low elasticity of demand</a:t>
            </a:r>
          </a:p>
        </p:txBody>
      </p:sp>
      <p:sp>
        <p:nvSpPr>
          <p:cNvPr id="2" name="Footer Placeholder 1"/>
          <p:cNvSpPr>
            <a:spLocks noGrp="1"/>
          </p:cNvSpPr>
          <p:nvPr>
            <p:ph type="ftr" sz="quarter" idx="10"/>
          </p:nvPr>
        </p:nvSpPr>
        <p:spPr/>
        <p:txBody>
          <a:bodyPr/>
          <a:lstStyle/>
          <a:p>
            <a:pPr>
              <a:defRPr/>
            </a:pPr>
            <a:r>
              <a:rPr lang="en-US" smtClean="0"/>
              <a:t>© Amitai Aviram.  All rights reserved.</a:t>
            </a:r>
            <a:endParaRPr lang="en-US"/>
          </a:p>
        </p:txBody>
      </p:sp>
      <p:sp>
        <p:nvSpPr>
          <p:cNvPr id="3" name="Slide Number Placeholder 2"/>
          <p:cNvSpPr>
            <a:spLocks noGrp="1"/>
          </p:cNvSpPr>
          <p:nvPr>
            <p:ph type="sldNum" sz="quarter" idx="11"/>
          </p:nvPr>
        </p:nvSpPr>
        <p:spPr/>
        <p:txBody>
          <a:bodyPr/>
          <a:lstStyle/>
          <a:p>
            <a:pPr>
              <a:defRPr/>
            </a:pPr>
            <a:fld id="{DB7E8457-C504-4E68-B21A-96BC8D162D37}" type="slidenum">
              <a:rPr lang="en-US" smtClean="0"/>
              <a:pPr>
                <a:defRPr/>
              </a:pPr>
              <a:t>104</a:t>
            </a:fld>
            <a:endParaRPr lang="en-US"/>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Grp="1" noChangeArrowheads="1"/>
          </p:cNvSpPr>
          <p:nvPr>
            <p:ph type="title" idx="4294967295"/>
          </p:nvPr>
        </p:nvSpPr>
        <p:spPr/>
        <p:txBody>
          <a:bodyPr/>
          <a:lstStyle/>
          <a:p>
            <a:pPr eaLnBrk="1" hangingPunct="1"/>
            <a:r>
              <a:rPr lang="en-US" smtClean="0"/>
              <a:t>Propensity for coordination</a:t>
            </a:r>
            <a:br>
              <a:rPr lang="en-US" smtClean="0"/>
            </a:br>
            <a:r>
              <a:rPr lang="en-US" sz="3500" smtClean="0"/>
              <a:t>Analyzing propensity to coordinate</a:t>
            </a:r>
          </a:p>
        </p:txBody>
      </p:sp>
      <p:sp>
        <p:nvSpPr>
          <p:cNvPr id="206851" name="Rectangle 3"/>
          <p:cNvSpPr>
            <a:spLocks noGrp="1" noChangeArrowheads="1"/>
          </p:cNvSpPr>
          <p:nvPr>
            <p:ph type="body" idx="4294967295"/>
          </p:nvPr>
        </p:nvSpPr>
        <p:spPr>
          <a:xfrm>
            <a:off x="0" y="1447800"/>
            <a:ext cx="9144000" cy="5181600"/>
          </a:xfrm>
        </p:spPr>
        <p:txBody>
          <a:bodyPr/>
          <a:lstStyle/>
          <a:p>
            <a:pPr eaLnBrk="1" hangingPunct="1">
              <a:spcBef>
                <a:spcPct val="0"/>
              </a:spcBef>
            </a:pPr>
            <a:r>
              <a:rPr lang="en-US" sz="2400" dirty="0"/>
              <a:t>Dick, </a:t>
            </a:r>
            <a:r>
              <a:rPr lang="en-US" sz="2400" i="1" dirty="0"/>
              <a:t>When are cartels stable contracts? </a:t>
            </a:r>
            <a:r>
              <a:rPr lang="en-US" sz="2400" dirty="0"/>
              <a:t>(</a:t>
            </a:r>
            <a:r>
              <a:rPr lang="en-US" sz="2400" dirty="0" smtClean="0"/>
              <a:t>1996), </a:t>
            </a:r>
            <a:r>
              <a:rPr lang="en-US" sz="2400" dirty="0"/>
              <a:t>e</a:t>
            </a:r>
            <a:r>
              <a:rPr lang="en-US" sz="2400" dirty="0" smtClean="0"/>
              <a:t>xamined Webb-</a:t>
            </a:r>
            <a:r>
              <a:rPr lang="en-US" sz="2400" dirty="0" err="1" smtClean="0"/>
              <a:t>Pomerene</a:t>
            </a:r>
            <a:r>
              <a:rPr lang="en-US" sz="2400" dirty="0" smtClean="0"/>
              <a:t> Act cartels. Findings:</a:t>
            </a:r>
          </a:p>
          <a:p>
            <a:pPr eaLnBrk="1" hangingPunct="1">
              <a:spcBef>
                <a:spcPct val="0"/>
              </a:spcBef>
            </a:pPr>
            <a:r>
              <a:rPr lang="en-US" sz="2400" dirty="0" smtClean="0"/>
              <a:t>Literature overstates cartel longevity, likelihood of reformation &amp; propensity to learn from experience</a:t>
            </a:r>
          </a:p>
          <a:p>
            <a:pPr lvl="1" eaLnBrk="1" hangingPunct="1">
              <a:spcBef>
                <a:spcPct val="0"/>
              </a:spcBef>
            </a:pPr>
            <a:r>
              <a:rPr lang="en-US" sz="1900" dirty="0" smtClean="0"/>
              <a:t>Likelihood of reformation depends on anticipation of future government assistance</a:t>
            </a:r>
          </a:p>
          <a:p>
            <a:pPr lvl="1" eaLnBrk="1" hangingPunct="1">
              <a:spcBef>
                <a:spcPct val="0"/>
              </a:spcBef>
            </a:pPr>
            <a:r>
              <a:rPr lang="en-US" sz="2000" dirty="0" smtClean="0"/>
              <a:t>Firms that rely on private enforcement of cartels rarely make more than a single attempt to collude</a:t>
            </a:r>
          </a:p>
          <a:p>
            <a:pPr lvl="1" eaLnBrk="1" hangingPunct="1">
              <a:spcBef>
                <a:spcPct val="0"/>
              </a:spcBef>
            </a:pPr>
            <a:r>
              <a:rPr lang="en-US" sz="2000" dirty="0" smtClean="0"/>
              <a:t>Many cartels created to cut costs (reach MES), not raise prices</a:t>
            </a:r>
          </a:p>
          <a:p>
            <a:pPr eaLnBrk="1" hangingPunct="1">
              <a:spcBef>
                <a:spcPct val="0"/>
              </a:spcBef>
            </a:pPr>
            <a:r>
              <a:rPr lang="en-US" sz="2400" dirty="0" smtClean="0"/>
              <a:t>Variation in longevity explained by differences in the private costs &amp; benefits of the cartels (confirming Stigler’s views)</a:t>
            </a:r>
          </a:p>
          <a:p>
            <a:pPr lvl="1" eaLnBrk="1" hangingPunct="1">
              <a:spcBef>
                <a:spcPct val="0"/>
              </a:spcBef>
            </a:pPr>
            <a:r>
              <a:rPr lang="en-US" sz="2000" b="1" dirty="0" smtClean="0">
                <a:solidFill>
                  <a:srgbClr val="0070C0"/>
                </a:solidFill>
              </a:rPr>
              <a:t>Main factors: stability of market demand, product standardization, customer size, cartel’s market share</a:t>
            </a:r>
          </a:p>
          <a:p>
            <a:pPr lvl="1" eaLnBrk="1" hangingPunct="1">
              <a:spcBef>
                <a:spcPct val="0"/>
              </a:spcBef>
            </a:pPr>
            <a:r>
              <a:rPr lang="en-US" sz="1900" dirty="0" smtClean="0"/>
              <a:t>Cartels become less stable as they age &amp; as they make repeated attempts to collude</a:t>
            </a:r>
          </a:p>
          <a:p>
            <a:pPr lvl="1" eaLnBrk="1" hangingPunct="1">
              <a:spcBef>
                <a:spcPct val="0"/>
              </a:spcBef>
            </a:pPr>
            <a:r>
              <a:rPr lang="en-US" sz="2000" dirty="0" smtClean="0"/>
              <a:t>Common sales agencies increase cartel longevity; emphasizing price-fixing destabilizes cartels</a:t>
            </a:r>
          </a:p>
        </p:txBody>
      </p:sp>
      <p:sp>
        <p:nvSpPr>
          <p:cNvPr id="2" name="Footer Placeholder 1"/>
          <p:cNvSpPr>
            <a:spLocks noGrp="1"/>
          </p:cNvSpPr>
          <p:nvPr>
            <p:ph type="ftr" sz="quarter" idx="10"/>
          </p:nvPr>
        </p:nvSpPr>
        <p:spPr/>
        <p:txBody>
          <a:bodyPr/>
          <a:lstStyle/>
          <a:p>
            <a:pPr>
              <a:defRPr/>
            </a:pPr>
            <a:r>
              <a:rPr lang="en-US" smtClean="0"/>
              <a:t>© Amitai Aviram.  All rights reserved.</a:t>
            </a:r>
            <a:endParaRPr lang="en-US"/>
          </a:p>
        </p:txBody>
      </p:sp>
      <p:sp>
        <p:nvSpPr>
          <p:cNvPr id="3" name="Slide Number Placeholder 2"/>
          <p:cNvSpPr>
            <a:spLocks noGrp="1"/>
          </p:cNvSpPr>
          <p:nvPr>
            <p:ph type="sldNum" sz="quarter" idx="11"/>
          </p:nvPr>
        </p:nvSpPr>
        <p:spPr/>
        <p:txBody>
          <a:bodyPr/>
          <a:lstStyle/>
          <a:p>
            <a:pPr>
              <a:defRPr/>
            </a:pPr>
            <a:fld id="{EBA657A5-4D90-43A2-AA10-2EEBB7A2A83E}" type="slidenum">
              <a:rPr lang="en-US" smtClean="0"/>
              <a:pPr>
                <a:defRPr/>
              </a:pPr>
              <a:t>105</a:t>
            </a:fld>
            <a:endParaRPr lang="en-US"/>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ChangeArrowheads="1"/>
          </p:cNvSpPr>
          <p:nvPr>
            <p:ph type="title" idx="4294967295"/>
          </p:nvPr>
        </p:nvSpPr>
        <p:spPr/>
        <p:txBody>
          <a:bodyPr/>
          <a:lstStyle/>
          <a:p>
            <a:pPr eaLnBrk="1" hangingPunct="1"/>
            <a:r>
              <a:rPr lang="en-US" dirty="0" smtClean="0"/>
              <a:t>Propensity for coordination</a:t>
            </a:r>
            <a:br>
              <a:rPr lang="en-US" dirty="0" smtClean="0"/>
            </a:br>
            <a:r>
              <a:rPr lang="en-US" sz="3500" dirty="0" smtClean="0"/>
              <a:t>Is coordination good or bad for society?</a:t>
            </a:r>
            <a:endParaRPr lang="en-US" sz="3500" i="1" dirty="0" smtClean="0"/>
          </a:p>
        </p:txBody>
      </p:sp>
      <p:sp>
        <p:nvSpPr>
          <p:cNvPr id="188419" name="Rectangle 3"/>
          <p:cNvSpPr>
            <a:spLocks noGrp="1" noChangeArrowheads="1"/>
          </p:cNvSpPr>
          <p:nvPr>
            <p:ph type="body" idx="4294967295"/>
          </p:nvPr>
        </p:nvSpPr>
        <p:spPr>
          <a:xfrm>
            <a:off x="0" y="1447800"/>
            <a:ext cx="9144000" cy="5181600"/>
          </a:xfrm>
        </p:spPr>
        <p:txBody>
          <a:bodyPr/>
          <a:lstStyle/>
          <a:p>
            <a:pPr algn="ctr" eaLnBrk="1" hangingPunct="1">
              <a:spcBef>
                <a:spcPts val="0"/>
              </a:spcBef>
              <a:buFont typeface="Wingdings" pitchFamily="2" charset="2"/>
              <a:buNone/>
            </a:pPr>
            <a:r>
              <a:rPr lang="en-US" sz="2400" b="1" u="sng" dirty="0" smtClean="0"/>
              <a:t>Good</a:t>
            </a:r>
          </a:p>
          <a:p>
            <a:pPr eaLnBrk="1" hangingPunct="1">
              <a:spcBef>
                <a:spcPts val="0"/>
              </a:spcBef>
            </a:pPr>
            <a:r>
              <a:rPr lang="en-US" sz="2400" dirty="0" smtClean="0"/>
              <a:t>Coordination can </a:t>
            </a:r>
            <a:r>
              <a:rPr lang="en-US" sz="2400" b="1" dirty="0" smtClean="0"/>
              <a:t>improve production efficiency &amp; add value</a:t>
            </a:r>
          </a:p>
          <a:p>
            <a:pPr lvl="1" eaLnBrk="1" hangingPunct="1">
              <a:spcBef>
                <a:spcPts val="0"/>
              </a:spcBef>
            </a:pPr>
            <a:r>
              <a:rPr lang="en-US" sz="2000" dirty="0" smtClean="0"/>
              <a:t>E.g., adopting an industry-wide standard; sharing fixed costs that aren’t fully utilized by individual firms (e.g., R&amp;D, distribution facilities)</a:t>
            </a:r>
          </a:p>
          <a:p>
            <a:pPr eaLnBrk="1" hangingPunct="1">
              <a:spcBef>
                <a:spcPts val="0"/>
              </a:spcBef>
            </a:pPr>
            <a:endParaRPr lang="en-US" sz="2400" dirty="0" smtClean="0"/>
          </a:p>
          <a:p>
            <a:pPr eaLnBrk="1" hangingPunct="1">
              <a:spcBef>
                <a:spcPts val="0"/>
              </a:spcBef>
            </a:pPr>
            <a:r>
              <a:rPr lang="en-US" sz="2400" dirty="0" smtClean="0"/>
              <a:t>Coordination can </a:t>
            </a:r>
            <a:r>
              <a:rPr lang="en-US" sz="2400" b="1" dirty="0" smtClean="0"/>
              <a:t>reduce volatility</a:t>
            </a:r>
            <a:r>
              <a:rPr lang="en-US" sz="2400" dirty="0" smtClean="0"/>
              <a:t> in price/production</a:t>
            </a:r>
          </a:p>
          <a:p>
            <a:pPr lvl="1" eaLnBrk="1" hangingPunct="1">
              <a:spcBef>
                <a:spcPts val="0"/>
              </a:spcBef>
            </a:pPr>
            <a:r>
              <a:rPr lang="en-US" sz="2000" dirty="0" smtClean="0"/>
              <a:t>But it is difficult to coordinate in markets with volatile demand</a:t>
            </a:r>
          </a:p>
          <a:p>
            <a:pPr lvl="1" eaLnBrk="1" hangingPunct="1">
              <a:spcBef>
                <a:spcPts val="0"/>
              </a:spcBef>
            </a:pPr>
            <a:r>
              <a:rPr lang="en-US" sz="2000" dirty="0" smtClean="0"/>
              <a:t>So, refining this point: coordination can reduce market </a:t>
            </a:r>
            <a:r>
              <a:rPr lang="en-US" sz="2000" dirty="0" err="1" smtClean="0"/>
              <a:t>cyclicity</a:t>
            </a:r>
            <a:r>
              <a:rPr lang="en-US" sz="2000" dirty="0" smtClean="0"/>
              <a:t> caused by volatile supply, but tends to collapse if </a:t>
            </a:r>
            <a:r>
              <a:rPr lang="en-US" sz="2000" dirty="0" err="1" smtClean="0"/>
              <a:t>cyclicity</a:t>
            </a:r>
            <a:r>
              <a:rPr lang="en-US" sz="2000" dirty="0" smtClean="0"/>
              <a:t> is caused by volatile demand</a:t>
            </a:r>
          </a:p>
        </p:txBody>
      </p:sp>
      <p:sp>
        <p:nvSpPr>
          <p:cNvPr id="2" name="Footer Placeholder 1"/>
          <p:cNvSpPr>
            <a:spLocks noGrp="1"/>
          </p:cNvSpPr>
          <p:nvPr>
            <p:ph type="ftr" sz="quarter" idx="10"/>
          </p:nvPr>
        </p:nvSpPr>
        <p:spPr/>
        <p:txBody>
          <a:bodyPr/>
          <a:lstStyle/>
          <a:p>
            <a:pPr>
              <a:defRPr/>
            </a:pPr>
            <a:r>
              <a:rPr lang="en-US" smtClean="0"/>
              <a:t>© Amitai Aviram.  All rights reserved.</a:t>
            </a:r>
            <a:endParaRPr lang="en-US"/>
          </a:p>
        </p:txBody>
      </p:sp>
      <p:sp>
        <p:nvSpPr>
          <p:cNvPr id="3" name="Slide Number Placeholder 2"/>
          <p:cNvSpPr>
            <a:spLocks noGrp="1"/>
          </p:cNvSpPr>
          <p:nvPr>
            <p:ph type="sldNum" sz="quarter" idx="11"/>
          </p:nvPr>
        </p:nvSpPr>
        <p:spPr/>
        <p:txBody>
          <a:bodyPr/>
          <a:lstStyle/>
          <a:p>
            <a:pPr>
              <a:defRPr/>
            </a:pPr>
            <a:fld id="{72A6DD12-C54B-46FC-946A-7B8D151D6BF7}" type="slidenum">
              <a:rPr lang="en-US" smtClean="0"/>
              <a:pPr>
                <a:defRPr/>
              </a:pPr>
              <a:t>106</a:t>
            </a:fld>
            <a:endParaRPr lang="en-US"/>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ChangeArrowheads="1"/>
          </p:cNvSpPr>
          <p:nvPr>
            <p:ph type="title" idx="4294967295"/>
          </p:nvPr>
        </p:nvSpPr>
        <p:spPr/>
        <p:txBody>
          <a:bodyPr/>
          <a:lstStyle/>
          <a:p>
            <a:pPr eaLnBrk="1" hangingPunct="1"/>
            <a:r>
              <a:rPr lang="en-US" dirty="0" smtClean="0"/>
              <a:t>Propensity for coordination</a:t>
            </a:r>
            <a:br>
              <a:rPr lang="en-US" dirty="0" smtClean="0"/>
            </a:br>
            <a:r>
              <a:rPr lang="en-US" sz="3500" dirty="0" smtClean="0"/>
              <a:t>Is coordination good or bad for society?</a:t>
            </a:r>
            <a:endParaRPr lang="en-US" sz="3500" i="1" dirty="0" smtClean="0"/>
          </a:p>
        </p:txBody>
      </p:sp>
      <p:sp>
        <p:nvSpPr>
          <p:cNvPr id="189443" name="Rectangle 3"/>
          <p:cNvSpPr>
            <a:spLocks noGrp="1" noChangeArrowheads="1"/>
          </p:cNvSpPr>
          <p:nvPr>
            <p:ph type="body" idx="4294967295"/>
          </p:nvPr>
        </p:nvSpPr>
        <p:spPr>
          <a:xfrm>
            <a:off x="0" y="1447800"/>
            <a:ext cx="9144000" cy="5181600"/>
          </a:xfrm>
        </p:spPr>
        <p:txBody>
          <a:bodyPr/>
          <a:lstStyle/>
          <a:p>
            <a:pPr algn="ctr" eaLnBrk="1" hangingPunct="1">
              <a:spcBef>
                <a:spcPct val="0"/>
              </a:spcBef>
              <a:buFont typeface="Wingdings" pitchFamily="2" charset="2"/>
              <a:buNone/>
            </a:pPr>
            <a:r>
              <a:rPr lang="en-US" sz="2400" b="1" u="sng" dirty="0" smtClean="0"/>
              <a:t>Bad (economic reasons)</a:t>
            </a:r>
          </a:p>
          <a:p>
            <a:pPr eaLnBrk="1" hangingPunct="1">
              <a:spcBef>
                <a:spcPct val="0"/>
              </a:spcBef>
            </a:pPr>
            <a:r>
              <a:rPr lang="en-US" sz="2400" dirty="0" smtClean="0"/>
              <a:t>Coordination increases firms’ market power</a:t>
            </a:r>
          </a:p>
          <a:p>
            <a:pPr lvl="1" eaLnBrk="1" hangingPunct="1">
              <a:spcBef>
                <a:spcPct val="0"/>
              </a:spcBef>
            </a:pPr>
            <a:r>
              <a:rPr lang="en-US" sz="2200" dirty="0" smtClean="0"/>
              <a:t>Firms may try to restrict output &amp; raise prices</a:t>
            </a:r>
          </a:p>
          <a:p>
            <a:pPr lvl="1" eaLnBrk="1" hangingPunct="1">
              <a:spcBef>
                <a:spcPct val="0"/>
              </a:spcBef>
            </a:pPr>
            <a:r>
              <a:rPr lang="en-US" sz="2200" dirty="0" smtClean="0"/>
              <a:t>Even if they don’t explicitly attempt this, coordination can have competition-reducing effects (reduced rivalry, increased BTE)</a:t>
            </a:r>
          </a:p>
          <a:p>
            <a:pPr lvl="1" eaLnBrk="1" hangingPunct="1">
              <a:spcBef>
                <a:spcPct val="0"/>
              </a:spcBef>
            </a:pPr>
            <a:r>
              <a:rPr lang="en-US" sz="2200" dirty="0" smtClean="0"/>
              <a:t>Social impact of increased MP</a:t>
            </a:r>
          </a:p>
          <a:p>
            <a:pPr lvl="2" eaLnBrk="1" hangingPunct="1">
              <a:spcBef>
                <a:spcPct val="0"/>
              </a:spcBef>
            </a:pPr>
            <a:r>
              <a:rPr lang="en-US" sz="2000" b="1" dirty="0" smtClean="0"/>
              <a:t>Dead weight loss</a:t>
            </a:r>
            <a:r>
              <a:rPr lang="en-US" sz="2000" dirty="0" smtClean="0"/>
              <a:t>: loss of value to potential customers who buy</a:t>
            </a:r>
            <a:br>
              <a:rPr lang="en-US" sz="2000" dirty="0" smtClean="0"/>
            </a:br>
            <a:r>
              <a:rPr lang="en-US" sz="2000" dirty="0" smtClean="0"/>
              <a:t>product @ competitive price, but don’t buy @ monopolistic price</a:t>
            </a:r>
          </a:p>
          <a:p>
            <a:pPr lvl="3" eaLnBrk="1" hangingPunct="1">
              <a:spcBef>
                <a:spcPct val="0"/>
              </a:spcBef>
            </a:pPr>
            <a:r>
              <a:rPr lang="en-US" dirty="0" smtClean="0"/>
              <a:t>Loss to customers &amp; no gain to firm, so net loss to society</a:t>
            </a:r>
          </a:p>
          <a:p>
            <a:pPr lvl="3" eaLnBrk="1" hangingPunct="1">
              <a:spcBef>
                <a:spcPct val="0"/>
              </a:spcBef>
            </a:pPr>
            <a:r>
              <a:rPr lang="en-US" dirty="0" smtClean="0"/>
              <a:t>Higher demand elasticity → higher DWL</a:t>
            </a:r>
          </a:p>
          <a:p>
            <a:pPr lvl="2" eaLnBrk="1" hangingPunct="1">
              <a:spcBef>
                <a:spcPct val="0"/>
              </a:spcBef>
            </a:pPr>
            <a:r>
              <a:rPr lang="en-US" sz="2000" b="1" dirty="0"/>
              <a:t>Wealth distribution</a:t>
            </a:r>
            <a:r>
              <a:rPr lang="en-US" sz="2000" dirty="0"/>
              <a:t>: customers who do buy at higher price lose the portion of the value they would have received if prices were lower</a:t>
            </a:r>
          </a:p>
          <a:p>
            <a:pPr lvl="3" eaLnBrk="1" hangingPunct="1">
              <a:spcBef>
                <a:spcPct val="0"/>
              </a:spcBef>
            </a:pPr>
            <a:r>
              <a:rPr lang="en-US" dirty="0"/>
              <a:t>Gain to firm equals loss to customers – is society worse off?</a:t>
            </a:r>
          </a:p>
          <a:p>
            <a:pPr lvl="2" eaLnBrk="1" hangingPunct="1">
              <a:spcBef>
                <a:spcPct val="0"/>
              </a:spcBef>
            </a:pPr>
            <a:r>
              <a:rPr lang="en-US" sz="2000" dirty="0" smtClean="0"/>
              <a:t>Reduction in </a:t>
            </a:r>
            <a:r>
              <a:rPr lang="en-US" sz="2000" b="1" dirty="0" smtClean="0"/>
              <a:t>innovation</a:t>
            </a:r>
          </a:p>
          <a:p>
            <a:pPr lvl="2" eaLnBrk="1" hangingPunct="1">
              <a:spcBef>
                <a:spcPct val="0"/>
              </a:spcBef>
            </a:pPr>
            <a:r>
              <a:rPr lang="en-US" sz="2000" dirty="0" smtClean="0"/>
              <a:t>Reduction in </a:t>
            </a:r>
            <a:r>
              <a:rPr lang="en-US" sz="2000" b="1" dirty="0" smtClean="0"/>
              <a:t>choice</a:t>
            </a:r>
          </a:p>
        </p:txBody>
      </p:sp>
      <p:sp>
        <p:nvSpPr>
          <p:cNvPr id="2" name="Footer Placeholder 1"/>
          <p:cNvSpPr>
            <a:spLocks noGrp="1"/>
          </p:cNvSpPr>
          <p:nvPr>
            <p:ph type="ftr" sz="quarter" idx="10"/>
          </p:nvPr>
        </p:nvSpPr>
        <p:spPr/>
        <p:txBody>
          <a:bodyPr/>
          <a:lstStyle/>
          <a:p>
            <a:pPr>
              <a:defRPr/>
            </a:pPr>
            <a:r>
              <a:rPr lang="en-US" smtClean="0"/>
              <a:t>© Amitai Aviram.  All rights reserved.</a:t>
            </a:r>
            <a:endParaRPr lang="en-US"/>
          </a:p>
        </p:txBody>
      </p:sp>
      <p:sp>
        <p:nvSpPr>
          <p:cNvPr id="3" name="Slide Number Placeholder 2"/>
          <p:cNvSpPr>
            <a:spLocks noGrp="1"/>
          </p:cNvSpPr>
          <p:nvPr>
            <p:ph type="sldNum" sz="quarter" idx="11"/>
          </p:nvPr>
        </p:nvSpPr>
        <p:spPr/>
        <p:txBody>
          <a:bodyPr/>
          <a:lstStyle/>
          <a:p>
            <a:pPr>
              <a:defRPr/>
            </a:pPr>
            <a:fld id="{1273D826-DBC1-46C1-886B-ABCE3CC08AD1}" type="slidenum">
              <a:rPr lang="en-US" smtClean="0"/>
              <a:pPr>
                <a:defRPr/>
              </a:pPr>
              <a:t>107</a:t>
            </a:fld>
            <a:endParaRPr lang="en-US"/>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ChangeArrowheads="1"/>
          </p:cNvSpPr>
          <p:nvPr>
            <p:ph type="title" idx="4294967295"/>
          </p:nvPr>
        </p:nvSpPr>
        <p:spPr/>
        <p:txBody>
          <a:bodyPr/>
          <a:lstStyle/>
          <a:p>
            <a:pPr eaLnBrk="1" hangingPunct="1"/>
            <a:r>
              <a:rPr lang="en-US" dirty="0" smtClean="0"/>
              <a:t>Propensity for coordination</a:t>
            </a:r>
            <a:br>
              <a:rPr lang="en-US" dirty="0" smtClean="0"/>
            </a:br>
            <a:r>
              <a:rPr lang="en-US" sz="3500" dirty="0" smtClean="0"/>
              <a:t>Is coordination good or bad for society?</a:t>
            </a:r>
            <a:endParaRPr lang="en-US" sz="3500" i="1" dirty="0" smtClean="0"/>
          </a:p>
        </p:txBody>
      </p:sp>
      <p:sp>
        <p:nvSpPr>
          <p:cNvPr id="190467" name="Rectangle 3"/>
          <p:cNvSpPr>
            <a:spLocks noGrp="1" noChangeArrowheads="1"/>
          </p:cNvSpPr>
          <p:nvPr>
            <p:ph type="body" idx="4294967295"/>
          </p:nvPr>
        </p:nvSpPr>
        <p:spPr>
          <a:xfrm>
            <a:off x="0" y="1447800"/>
            <a:ext cx="9144000" cy="5181600"/>
          </a:xfrm>
        </p:spPr>
        <p:txBody>
          <a:bodyPr/>
          <a:lstStyle/>
          <a:p>
            <a:pPr algn="ctr" eaLnBrk="1" hangingPunct="1">
              <a:spcBef>
                <a:spcPct val="0"/>
              </a:spcBef>
              <a:buFont typeface="Wingdings" pitchFamily="2" charset="2"/>
              <a:buNone/>
            </a:pPr>
            <a:r>
              <a:rPr lang="en-US" sz="2400" b="1" u="sng" dirty="0" smtClean="0"/>
              <a:t>Bad (political reasons)</a:t>
            </a:r>
          </a:p>
          <a:p>
            <a:pPr eaLnBrk="1" hangingPunct="1">
              <a:spcBef>
                <a:spcPct val="0"/>
              </a:spcBef>
            </a:pPr>
            <a:r>
              <a:rPr lang="en-US" sz="2400" dirty="0" smtClean="0"/>
              <a:t>Coordination increases firms’ political power</a:t>
            </a:r>
          </a:p>
          <a:p>
            <a:pPr lvl="1" eaLnBrk="1" hangingPunct="1">
              <a:spcBef>
                <a:spcPct val="0"/>
              </a:spcBef>
            </a:pPr>
            <a:r>
              <a:rPr lang="en-US" sz="2200" dirty="0" smtClean="0"/>
              <a:t>But will government want to bust firm’s power? Government has dual, competing needs from firms:</a:t>
            </a:r>
          </a:p>
          <a:p>
            <a:pPr lvl="2" eaLnBrk="1" hangingPunct="1">
              <a:spcBef>
                <a:spcPct val="0"/>
              </a:spcBef>
            </a:pPr>
            <a:r>
              <a:rPr lang="en-US" sz="2000" dirty="0" smtClean="0"/>
              <a:t>Wants firms not to be powerful enough to ignore/thwart government</a:t>
            </a:r>
          </a:p>
          <a:p>
            <a:pPr lvl="2" eaLnBrk="1" hangingPunct="1">
              <a:spcBef>
                <a:spcPct val="0"/>
              </a:spcBef>
            </a:pPr>
            <a:r>
              <a:rPr lang="en-US" sz="2000" dirty="0" smtClean="0"/>
              <a:t>But wants firms to be powerful enough to be co-opted to serve the government’s goals; small, uncoordinated firms in competitive</a:t>
            </a:r>
            <a:br>
              <a:rPr lang="en-US" sz="2000" dirty="0" smtClean="0"/>
            </a:br>
            <a:r>
              <a:rPr lang="en-US" sz="2000" dirty="0" smtClean="0"/>
              <a:t>markets can’t:</a:t>
            </a:r>
          </a:p>
          <a:p>
            <a:pPr lvl="3" eaLnBrk="1" hangingPunct="1">
              <a:spcBef>
                <a:spcPct val="0"/>
              </a:spcBef>
            </a:pPr>
            <a:r>
              <a:rPr lang="en-US" dirty="0" smtClean="0"/>
              <a:t>Change industry policy</a:t>
            </a:r>
          </a:p>
          <a:p>
            <a:pPr lvl="3" eaLnBrk="1" hangingPunct="1">
              <a:spcBef>
                <a:spcPct val="0"/>
              </a:spcBef>
            </a:pPr>
            <a:r>
              <a:rPr lang="en-US" dirty="0" smtClean="0"/>
              <a:t>Invest money in a social cause in lieu of government spending</a:t>
            </a:r>
          </a:p>
          <a:p>
            <a:pPr lvl="3" eaLnBrk="1" hangingPunct="1">
              <a:spcBef>
                <a:spcPct val="0"/>
              </a:spcBef>
            </a:pPr>
            <a:r>
              <a:rPr lang="en-US" dirty="0" smtClean="0"/>
              <a:t>Contribute to politicians’ campaigns</a:t>
            </a:r>
          </a:p>
          <a:p>
            <a:pPr lvl="1" eaLnBrk="1" hangingPunct="1">
              <a:spcBef>
                <a:spcPct val="0"/>
              </a:spcBef>
            </a:pPr>
            <a:r>
              <a:rPr lang="en-US" sz="2200" dirty="0" smtClean="0"/>
              <a:t>So, government is likely to want firms to have enough political &amp; market power to be useful to government, but not so much that they pose a threat to government’s authority</a:t>
            </a:r>
          </a:p>
        </p:txBody>
      </p:sp>
      <p:sp>
        <p:nvSpPr>
          <p:cNvPr id="2" name="Footer Placeholder 1"/>
          <p:cNvSpPr>
            <a:spLocks noGrp="1"/>
          </p:cNvSpPr>
          <p:nvPr>
            <p:ph type="ftr" sz="quarter" idx="10"/>
          </p:nvPr>
        </p:nvSpPr>
        <p:spPr/>
        <p:txBody>
          <a:bodyPr/>
          <a:lstStyle/>
          <a:p>
            <a:pPr>
              <a:defRPr/>
            </a:pPr>
            <a:r>
              <a:rPr lang="en-US" smtClean="0"/>
              <a:t>© Amitai Aviram.  All rights reserved.</a:t>
            </a:r>
            <a:endParaRPr lang="en-US"/>
          </a:p>
        </p:txBody>
      </p:sp>
      <p:sp>
        <p:nvSpPr>
          <p:cNvPr id="3" name="Slide Number Placeholder 2"/>
          <p:cNvSpPr>
            <a:spLocks noGrp="1"/>
          </p:cNvSpPr>
          <p:nvPr>
            <p:ph type="sldNum" sz="quarter" idx="11"/>
          </p:nvPr>
        </p:nvSpPr>
        <p:spPr/>
        <p:txBody>
          <a:bodyPr/>
          <a:lstStyle/>
          <a:p>
            <a:pPr>
              <a:defRPr/>
            </a:pPr>
            <a:fld id="{B5D612E6-6735-4E1C-90F1-3725156133B7}" type="slidenum">
              <a:rPr lang="en-US" smtClean="0"/>
              <a:pPr>
                <a:defRPr/>
              </a:pPr>
              <a:t>108</a:t>
            </a:fld>
            <a:endParaRPr lang="en-US"/>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ChangeArrowheads="1"/>
          </p:cNvSpPr>
          <p:nvPr>
            <p:ph type="body" idx="1"/>
          </p:nvPr>
        </p:nvSpPr>
        <p:spPr>
          <a:xfrm>
            <a:off x="0" y="1447800"/>
            <a:ext cx="9144000" cy="5181600"/>
          </a:xfrm>
        </p:spPr>
        <p:txBody>
          <a:bodyPr/>
          <a:lstStyle/>
          <a:p>
            <a:pPr marL="514350" indent="-514350" eaLnBrk="1" hangingPunct="1">
              <a:spcBef>
                <a:spcPct val="0"/>
              </a:spcBef>
              <a:buFont typeface="+mj-lt"/>
              <a:buAutoNum type="alphaLcParenR"/>
            </a:pPr>
            <a:r>
              <a:rPr lang="en-US" sz="2800" dirty="0" smtClean="0">
                <a:latin typeface="Calibri" pitchFamily="34" charset="0"/>
              </a:rPr>
              <a:t>Economics of competition</a:t>
            </a:r>
          </a:p>
          <a:p>
            <a:pPr marL="514350" indent="-514350" eaLnBrk="1" hangingPunct="1">
              <a:spcBef>
                <a:spcPct val="0"/>
              </a:spcBef>
              <a:buFont typeface="+mj-lt"/>
              <a:buAutoNum type="alphaLcParenR"/>
            </a:pPr>
            <a:r>
              <a:rPr lang="en-US" sz="2800" dirty="0" smtClean="0">
                <a:latin typeface="Calibri" pitchFamily="34" charset="0"/>
              </a:rPr>
              <a:t>Substitution</a:t>
            </a:r>
          </a:p>
          <a:p>
            <a:pPr marL="514350" indent="-514350" eaLnBrk="1" hangingPunct="1">
              <a:spcBef>
                <a:spcPct val="0"/>
              </a:spcBef>
              <a:buFont typeface="+mj-lt"/>
              <a:buAutoNum type="alphaLcParenR"/>
            </a:pPr>
            <a:r>
              <a:rPr lang="en-US" sz="2800" dirty="0" smtClean="0">
                <a:latin typeface="Calibri" pitchFamily="34" charset="0"/>
              </a:rPr>
              <a:t>Entry</a:t>
            </a:r>
          </a:p>
          <a:p>
            <a:pPr marL="514350" indent="-514350" eaLnBrk="1" hangingPunct="1">
              <a:spcBef>
                <a:spcPct val="0"/>
              </a:spcBef>
              <a:buFont typeface="+mj-lt"/>
              <a:buAutoNum type="alphaLcParenR"/>
            </a:pPr>
            <a:r>
              <a:rPr lang="en-US" sz="2800" dirty="0" smtClean="0">
                <a:latin typeface="Calibri" pitchFamily="34" charset="0"/>
              </a:rPr>
              <a:t>Rivalry</a:t>
            </a:r>
          </a:p>
          <a:p>
            <a:pPr marL="514350" indent="-514350" eaLnBrk="1" hangingPunct="1">
              <a:spcBef>
                <a:spcPct val="0"/>
              </a:spcBef>
              <a:buFont typeface="+mj-lt"/>
              <a:buAutoNum type="alphaLcParenR"/>
            </a:pPr>
            <a:r>
              <a:rPr lang="en-US" sz="2800" dirty="0" smtClean="0">
                <a:solidFill>
                  <a:srgbClr val="00B0F0"/>
                </a:solidFill>
                <a:latin typeface="Calibri" pitchFamily="34" charset="0"/>
              </a:rPr>
              <a:t>Supply chain</a:t>
            </a:r>
          </a:p>
          <a:p>
            <a:pPr lvl="1" eaLnBrk="1" hangingPunct="1">
              <a:spcBef>
                <a:spcPct val="0"/>
              </a:spcBef>
            </a:pPr>
            <a:r>
              <a:rPr lang="en-US" sz="2400" dirty="0" smtClean="0">
                <a:solidFill>
                  <a:srgbClr val="00B0F0"/>
                </a:solidFill>
                <a:latin typeface="Calibri" pitchFamily="34" charset="0"/>
              </a:rPr>
              <a:t>Buyer/supplier market power</a:t>
            </a:r>
          </a:p>
          <a:p>
            <a:pPr lvl="1" eaLnBrk="1" hangingPunct="1">
              <a:spcBef>
                <a:spcPct val="0"/>
              </a:spcBef>
            </a:pPr>
            <a:r>
              <a:rPr lang="en-US" sz="2400" dirty="0" smtClean="0">
                <a:solidFill>
                  <a:srgbClr val="00B0F0"/>
                </a:solidFill>
                <a:latin typeface="Calibri" pitchFamily="34" charset="0"/>
              </a:rPr>
              <a:t>Price discrimination</a:t>
            </a:r>
          </a:p>
          <a:p>
            <a:pPr lvl="1" eaLnBrk="1" hangingPunct="1">
              <a:spcBef>
                <a:spcPct val="0"/>
              </a:spcBef>
            </a:pPr>
            <a:r>
              <a:rPr lang="en-US" sz="2400" dirty="0" smtClean="0">
                <a:solidFill>
                  <a:srgbClr val="00B0F0"/>
                </a:solidFill>
                <a:latin typeface="Calibri" pitchFamily="34" charset="0"/>
              </a:rPr>
              <a:t>Asset specificity</a:t>
            </a:r>
          </a:p>
          <a:p>
            <a:pPr lvl="1" eaLnBrk="1" hangingPunct="1">
              <a:spcBef>
                <a:spcPct val="0"/>
              </a:spcBef>
            </a:pPr>
            <a:r>
              <a:rPr lang="en-US" sz="2400" dirty="0" smtClean="0">
                <a:solidFill>
                  <a:srgbClr val="00B0F0"/>
                </a:solidFill>
                <a:latin typeface="Calibri" pitchFamily="34" charset="0"/>
              </a:rPr>
              <a:t>Multi-sided platforms</a:t>
            </a:r>
          </a:p>
        </p:txBody>
      </p:sp>
      <p:sp>
        <p:nvSpPr>
          <p:cNvPr id="2" name="Footer Placeholder 1"/>
          <p:cNvSpPr>
            <a:spLocks noGrp="1"/>
          </p:cNvSpPr>
          <p:nvPr>
            <p:ph type="ftr" sz="quarter" idx="10"/>
          </p:nvPr>
        </p:nvSpPr>
        <p:spPr/>
        <p:txBody>
          <a:bodyPr/>
          <a:lstStyle/>
          <a:p>
            <a:pPr>
              <a:defRPr/>
            </a:pPr>
            <a:r>
              <a:rPr lang="en-US" smtClean="0"/>
              <a:t>© Amitai Aviram.  All rights reserved.</a:t>
            </a:r>
            <a:endParaRPr lang="en-US" dirty="0"/>
          </a:p>
        </p:txBody>
      </p:sp>
      <p:sp>
        <p:nvSpPr>
          <p:cNvPr id="3" name="Slide Number Placeholder 2"/>
          <p:cNvSpPr>
            <a:spLocks noGrp="1"/>
          </p:cNvSpPr>
          <p:nvPr>
            <p:ph type="sldNum" sz="quarter" idx="11"/>
          </p:nvPr>
        </p:nvSpPr>
        <p:spPr/>
        <p:txBody>
          <a:bodyPr/>
          <a:lstStyle/>
          <a:p>
            <a:pPr>
              <a:defRPr/>
            </a:pPr>
            <a:fld id="{86E67B4D-54E3-40F9-BF83-39C5DAD1708D}" type="slidenum">
              <a:rPr lang="en-US" smtClean="0"/>
              <a:pPr>
                <a:defRPr/>
              </a:pPr>
              <a:t>109</a:t>
            </a:fld>
            <a:endParaRPr lang="en-US" dirty="0"/>
          </a:p>
        </p:txBody>
      </p:sp>
      <p:sp>
        <p:nvSpPr>
          <p:cNvPr id="7" name="Rectangle 2"/>
          <p:cNvSpPr>
            <a:spLocks noGrp="1" noChangeArrowheads="1"/>
          </p:cNvSpPr>
          <p:nvPr>
            <p:ph type="title"/>
          </p:nvPr>
        </p:nvSpPr>
        <p:spPr>
          <a:xfrm>
            <a:off x="0" y="0"/>
            <a:ext cx="9144000" cy="1295400"/>
          </a:xfrm>
        </p:spPr>
        <p:txBody>
          <a:bodyPr/>
          <a:lstStyle/>
          <a:p>
            <a:pPr eaLnBrk="1" hangingPunct="1"/>
            <a:r>
              <a:rPr lang="en-US" dirty="0" smtClean="0">
                <a:latin typeface="Calibri" pitchFamily="34" charset="0"/>
              </a:rPr>
              <a:t>The strategic environment (competition)</a:t>
            </a:r>
            <a:br>
              <a:rPr lang="en-US" dirty="0" smtClean="0">
                <a:latin typeface="Calibri" pitchFamily="34" charset="0"/>
              </a:rPr>
            </a:br>
            <a:r>
              <a:rPr lang="en-US" sz="3500" dirty="0" smtClean="0">
                <a:latin typeface="Calibri" pitchFamily="34" charset="0"/>
              </a:rPr>
              <a:t>Overview of Chapter 2</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0" y="0"/>
            <a:ext cx="9144000" cy="1301750"/>
          </a:xfrm>
        </p:spPr>
        <p:txBody>
          <a:bodyPr/>
          <a:lstStyle/>
          <a:p>
            <a:r>
              <a:rPr lang="en-US" smtClean="0"/>
              <a:t>Economics of competition</a:t>
            </a:r>
            <a:br>
              <a:rPr lang="en-US" smtClean="0"/>
            </a:br>
            <a:r>
              <a:rPr lang="en-US" sz="3500" smtClean="0"/>
              <a:t>Measuring demand</a:t>
            </a:r>
          </a:p>
        </p:txBody>
      </p:sp>
      <p:sp>
        <p:nvSpPr>
          <p:cNvPr id="26627" name="Rectangle 3"/>
          <p:cNvSpPr>
            <a:spLocks noGrp="1" noChangeArrowheads="1"/>
          </p:cNvSpPr>
          <p:nvPr>
            <p:ph type="body" idx="1"/>
          </p:nvPr>
        </p:nvSpPr>
        <p:spPr>
          <a:xfrm>
            <a:off x="0" y="1447800"/>
            <a:ext cx="5580063" cy="5181600"/>
          </a:xfrm>
        </p:spPr>
        <p:txBody>
          <a:bodyPr/>
          <a:lstStyle/>
          <a:p>
            <a:pPr>
              <a:spcBef>
                <a:spcPts val="0"/>
              </a:spcBef>
            </a:pPr>
            <a:r>
              <a:rPr lang="en-US" sz="2400" b="1" u="sng" dirty="0" smtClean="0"/>
              <a:t>Self-elasticity of demand</a:t>
            </a:r>
            <a:r>
              <a:rPr lang="en-US" sz="2400" dirty="0" smtClean="0"/>
              <a:t>:</a:t>
            </a:r>
            <a:br>
              <a:rPr lang="en-US" sz="2400" dirty="0" smtClean="0"/>
            </a:br>
            <a:r>
              <a:rPr lang="en-US" sz="2400" dirty="0" smtClean="0"/>
              <a:t>degree to which an increase</a:t>
            </a:r>
            <a:br>
              <a:rPr lang="en-US" sz="2400" dirty="0" smtClean="0"/>
            </a:br>
            <a:r>
              <a:rPr lang="en-US" sz="2400" dirty="0" smtClean="0"/>
              <a:t>in price reduces demand</a:t>
            </a:r>
          </a:p>
          <a:p>
            <a:pPr lvl="1">
              <a:spcBef>
                <a:spcPts val="0"/>
              </a:spcBef>
            </a:pPr>
            <a:r>
              <a:rPr lang="en-US" sz="2200" dirty="0" smtClean="0"/>
              <a:t>% change in quantity demanded in response to a 1% change in price</a:t>
            </a:r>
          </a:p>
          <a:p>
            <a:pPr lvl="1">
              <a:spcBef>
                <a:spcPts val="0"/>
              </a:spcBef>
            </a:pPr>
            <a:r>
              <a:rPr lang="en-US" sz="2200" dirty="0" smtClean="0"/>
              <a:t>AKA price sensitivity</a:t>
            </a:r>
          </a:p>
          <a:p>
            <a:pPr>
              <a:spcBef>
                <a:spcPts val="0"/>
              </a:spcBef>
            </a:pPr>
            <a:r>
              <a:rPr lang="en-US" sz="2400" dirty="0" smtClean="0"/>
              <a:t>E.g., hypo demand curve: </a:t>
            </a:r>
            <a:r>
              <a:rPr lang="en-US" sz="2400" dirty="0" smtClean="0">
                <a:solidFill>
                  <a:srgbClr val="FF0000"/>
                </a:solidFill>
              </a:rPr>
              <a:t>P=11-Q</a:t>
            </a:r>
            <a:endParaRPr lang="en-US" sz="2400" dirty="0" smtClean="0"/>
          </a:p>
          <a:p>
            <a:pPr lvl="1">
              <a:spcBef>
                <a:spcPts val="0"/>
              </a:spcBef>
            </a:pPr>
            <a:r>
              <a:rPr lang="en-US" sz="2200" dirty="0" smtClean="0"/>
              <a:t>A decrease of $1 in price increases demand by one unit</a:t>
            </a:r>
          </a:p>
          <a:p>
            <a:pPr lvl="1">
              <a:spcBef>
                <a:spcPts val="0"/>
              </a:spcBef>
            </a:pPr>
            <a:r>
              <a:rPr lang="en-US" sz="2200" dirty="0" smtClean="0"/>
              <a:t>At P=$5, 1% P increase (to $5.05) lowers Q to 5.95 (-0.05; -0.83% of 6)</a:t>
            </a:r>
          </a:p>
          <a:p>
            <a:pPr lvl="1">
              <a:spcBef>
                <a:spcPts val="0"/>
              </a:spcBef>
            </a:pPr>
            <a:r>
              <a:rPr lang="en-US" sz="2200" dirty="0" smtClean="0"/>
              <a:t>So, at P=$5, E</a:t>
            </a:r>
            <a:r>
              <a:rPr lang="en-US" sz="2200" baseline="-25000" dirty="0" smtClean="0"/>
              <a:t>d</a:t>
            </a:r>
            <a:r>
              <a:rPr lang="en-US" sz="2200" dirty="0" smtClean="0"/>
              <a:t>=-0.83</a:t>
            </a:r>
          </a:p>
        </p:txBody>
      </p:sp>
      <p:sp>
        <p:nvSpPr>
          <p:cNvPr id="26628" name="Line 4"/>
          <p:cNvSpPr>
            <a:spLocks noChangeShapeType="1"/>
          </p:cNvSpPr>
          <p:nvPr/>
        </p:nvSpPr>
        <p:spPr bwMode="auto">
          <a:xfrm>
            <a:off x="5724525" y="2493963"/>
            <a:ext cx="0" cy="2808287"/>
          </a:xfrm>
          <a:prstGeom prst="line">
            <a:avLst/>
          </a:prstGeom>
          <a:noFill/>
          <a:ln w="9525">
            <a:solidFill>
              <a:schemeClr val="tx1"/>
            </a:solidFill>
            <a:round/>
            <a:headEnd/>
            <a:tailEnd/>
          </a:ln>
        </p:spPr>
        <p:txBody>
          <a:bodyPr/>
          <a:lstStyle/>
          <a:p>
            <a:endParaRPr lang="en-US"/>
          </a:p>
        </p:txBody>
      </p:sp>
      <p:sp>
        <p:nvSpPr>
          <p:cNvPr id="26629" name="Line 5"/>
          <p:cNvSpPr>
            <a:spLocks noChangeShapeType="1"/>
          </p:cNvSpPr>
          <p:nvPr/>
        </p:nvSpPr>
        <p:spPr bwMode="auto">
          <a:xfrm>
            <a:off x="5724525" y="5302250"/>
            <a:ext cx="2879725" cy="0"/>
          </a:xfrm>
          <a:prstGeom prst="line">
            <a:avLst/>
          </a:prstGeom>
          <a:noFill/>
          <a:ln w="9525">
            <a:solidFill>
              <a:schemeClr val="tx1"/>
            </a:solidFill>
            <a:round/>
            <a:headEnd/>
            <a:tailEnd/>
          </a:ln>
        </p:spPr>
        <p:txBody>
          <a:bodyPr/>
          <a:lstStyle/>
          <a:p>
            <a:endParaRPr lang="en-US"/>
          </a:p>
        </p:txBody>
      </p:sp>
      <p:sp>
        <p:nvSpPr>
          <p:cNvPr id="26630" name="Text Box 6"/>
          <p:cNvSpPr txBox="1">
            <a:spLocks noChangeArrowheads="1"/>
          </p:cNvSpPr>
          <p:nvPr/>
        </p:nvSpPr>
        <p:spPr bwMode="auto">
          <a:xfrm>
            <a:off x="5221288" y="2133600"/>
            <a:ext cx="576262" cy="517525"/>
          </a:xfrm>
          <a:prstGeom prst="rect">
            <a:avLst/>
          </a:prstGeom>
          <a:noFill/>
          <a:ln w="9525">
            <a:noFill/>
            <a:miter lim="800000"/>
            <a:headEnd/>
            <a:tailEnd/>
          </a:ln>
        </p:spPr>
        <p:txBody>
          <a:bodyPr>
            <a:spAutoFit/>
          </a:bodyPr>
          <a:lstStyle/>
          <a:p>
            <a:pPr algn="ctr">
              <a:spcBef>
                <a:spcPct val="50000"/>
              </a:spcBef>
            </a:pPr>
            <a:r>
              <a:rPr lang="en-US" sz="1400">
                <a:latin typeface="Tahoma" pitchFamily="34" charset="0"/>
              </a:rPr>
              <a:t>Price (P)</a:t>
            </a:r>
          </a:p>
        </p:txBody>
      </p:sp>
      <p:sp>
        <p:nvSpPr>
          <p:cNvPr id="26631" name="Text Box 8"/>
          <p:cNvSpPr txBox="1">
            <a:spLocks noChangeArrowheads="1"/>
          </p:cNvSpPr>
          <p:nvPr/>
        </p:nvSpPr>
        <p:spPr bwMode="auto">
          <a:xfrm>
            <a:off x="5437188" y="4149725"/>
            <a:ext cx="288925" cy="304800"/>
          </a:xfrm>
          <a:prstGeom prst="rect">
            <a:avLst/>
          </a:prstGeom>
          <a:noFill/>
          <a:ln w="9525">
            <a:noFill/>
            <a:miter lim="800000"/>
            <a:headEnd/>
            <a:tailEnd/>
          </a:ln>
        </p:spPr>
        <p:txBody>
          <a:bodyPr>
            <a:spAutoFit/>
          </a:bodyPr>
          <a:lstStyle/>
          <a:p>
            <a:pPr>
              <a:spcBef>
                <a:spcPct val="50000"/>
              </a:spcBef>
            </a:pPr>
            <a:r>
              <a:rPr lang="en-US" sz="1400">
                <a:latin typeface="Tahoma" pitchFamily="34" charset="0"/>
              </a:rPr>
              <a:t>5</a:t>
            </a:r>
          </a:p>
        </p:txBody>
      </p:sp>
      <p:sp>
        <p:nvSpPr>
          <p:cNvPr id="26632" name="Line 9"/>
          <p:cNvSpPr>
            <a:spLocks noChangeShapeType="1"/>
          </p:cNvSpPr>
          <p:nvPr/>
        </p:nvSpPr>
        <p:spPr bwMode="auto">
          <a:xfrm>
            <a:off x="5724525" y="2781300"/>
            <a:ext cx="2232025" cy="2520950"/>
          </a:xfrm>
          <a:prstGeom prst="line">
            <a:avLst/>
          </a:prstGeom>
          <a:noFill/>
          <a:ln w="19050">
            <a:solidFill>
              <a:srgbClr val="FF0000"/>
            </a:solidFill>
            <a:round/>
            <a:headEnd/>
            <a:tailEnd/>
          </a:ln>
        </p:spPr>
        <p:txBody>
          <a:bodyPr/>
          <a:lstStyle/>
          <a:p>
            <a:endParaRPr lang="en-US"/>
          </a:p>
        </p:txBody>
      </p:sp>
      <p:sp>
        <p:nvSpPr>
          <p:cNvPr id="26633" name="Text Box 10"/>
          <p:cNvSpPr txBox="1">
            <a:spLocks noChangeArrowheads="1"/>
          </p:cNvSpPr>
          <p:nvPr/>
        </p:nvSpPr>
        <p:spPr bwMode="auto">
          <a:xfrm>
            <a:off x="5364163" y="2636838"/>
            <a:ext cx="431800" cy="304800"/>
          </a:xfrm>
          <a:prstGeom prst="rect">
            <a:avLst/>
          </a:prstGeom>
          <a:noFill/>
          <a:ln w="9525">
            <a:noFill/>
            <a:miter lim="800000"/>
            <a:headEnd/>
            <a:tailEnd/>
          </a:ln>
        </p:spPr>
        <p:txBody>
          <a:bodyPr>
            <a:spAutoFit/>
          </a:bodyPr>
          <a:lstStyle/>
          <a:p>
            <a:pPr>
              <a:spcBef>
                <a:spcPct val="50000"/>
              </a:spcBef>
            </a:pPr>
            <a:r>
              <a:rPr lang="en-US" sz="1400">
                <a:latin typeface="Tahoma" pitchFamily="34" charset="0"/>
              </a:rPr>
              <a:t>11</a:t>
            </a:r>
          </a:p>
        </p:txBody>
      </p:sp>
      <p:sp>
        <p:nvSpPr>
          <p:cNvPr id="26634" name="Text Box 11"/>
          <p:cNvSpPr txBox="1">
            <a:spLocks noChangeArrowheads="1"/>
          </p:cNvSpPr>
          <p:nvPr/>
        </p:nvSpPr>
        <p:spPr bwMode="auto">
          <a:xfrm>
            <a:off x="7740650" y="5302250"/>
            <a:ext cx="431800" cy="304800"/>
          </a:xfrm>
          <a:prstGeom prst="rect">
            <a:avLst/>
          </a:prstGeom>
          <a:noFill/>
          <a:ln w="9525">
            <a:noFill/>
            <a:miter lim="800000"/>
            <a:headEnd/>
            <a:tailEnd/>
          </a:ln>
        </p:spPr>
        <p:txBody>
          <a:bodyPr>
            <a:spAutoFit/>
          </a:bodyPr>
          <a:lstStyle/>
          <a:p>
            <a:pPr>
              <a:spcBef>
                <a:spcPct val="50000"/>
              </a:spcBef>
            </a:pPr>
            <a:r>
              <a:rPr lang="en-US" sz="1400">
                <a:latin typeface="Tahoma" pitchFamily="34" charset="0"/>
              </a:rPr>
              <a:t>11</a:t>
            </a:r>
          </a:p>
        </p:txBody>
      </p:sp>
      <p:sp>
        <p:nvSpPr>
          <p:cNvPr id="26635" name="Text Box 13"/>
          <p:cNvSpPr txBox="1">
            <a:spLocks noChangeArrowheads="1"/>
          </p:cNvSpPr>
          <p:nvPr/>
        </p:nvSpPr>
        <p:spPr bwMode="auto">
          <a:xfrm>
            <a:off x="6948488" y="5302250"/>
            <a:ext cx="360362" cy="304800"/>
          </a:xfrm>
          <a:prstGeom prst="rect">
            <a:avLst/>
          </a:prstGeom>
          <a:noFill/>
          <a:ln w="9525">
            <a:noFill/>
            <a:miter lim="800000"/>
            <a:headEnd/>
            <a:tailEnd/>
          </a:ln>
        </p:spPr>
        <p:txBody>
          <a:bodyPr>
            <a:spAutoFit/>
          </a:bodyPr>
          <a:lstStyle/>
          <a:p>
            <a:pPr>
              <a:spcBef>
                <a:spcPct val="50000"/>
              </a:spcBef>
            </a:pPr>
            <a:r>
              <a:rPr lang="en-US" sz="1400">
                <a:latin typeface="Tahoma" pitchFamily="34" charset="0"/>
              </a:rPr>
              <a:t>6</a:t>
            </a:r>
          </a:p>
        </p:txBody>
      </p:sp>
      <p:sp>
        <p:nvSpPr>
          <p:cNvPr id="26636" name="Text Box 14"/>
          <p:cNvSpPr txBox="1">
            <a:spLocks noChangeArrowheads="1"/>
          </p:cNvSpPr>
          <p:nvPr/>
        </p:nvSpPr>
        <p:spPr bwMode="auto">
          <a:xfrm>
            <a:off x="7885113" y="5589588"/>
            <a:ext cx="1223962" cy="304800"/>
          </a:xfrm>
          <a:prstGeom prst="rect">
            <a:avLst/>
          </a:prstGeom>
          <a:noFill/>
          <a:ln w="9525">
            <a:noFill/>
            <a:miter lim="800000"/>
            <a:headEnd/>
            <a:tailEnd/>
          </a:ln>
        </p:spPr>
        <p:txBody>
          <a:bodyPr>
            <a:spAutoFit/>
          </a:bodyPr>
          <a:lstStyle/>
          <a:p>
            <a:pPr>
              <a:spcBef>
                <a:spcPct val="50000"/>
              </a:spcBef>
            </a:pPr>
            <a:r>
              <a:rPr lang="en-US" sz="1400">
                <a:latin typeface="Tahoma" pitchFamily="34" charset="0"/>
              </a:rPr>
              <a:t>Quantity (Q)</a:t>
            </a:r>
          </a:p>
        </p:txBody>
      </p:sp>
      <p:sp>
        <p:nvSpPr>
          <p:cNvPr id="26637" name="Text Box 16"/>
          <p:cNvSpPr txBox="1">
            <a:spLocks noChangeArrowheads="1"/>
          </p:cNvSpPr>
          <p:nvPr/>
        </p:nvSpPr>
        <p:spPr bwMode="auto">
          <a:xfrm>
            <a:off x="5795963" y="2276475"/>
            <a:ext cx="1368425" cy="523875"/>
          </a:xfrm>
          <a:prstGeom prst="rect">
            <a:avLst/>
          </a:prstGeom>
          <a:noFill/>
          <a:ln w="9525">
            <a:noFill/>
            <a:miter lim="800000"/>
            <a:headEnd/>
            <a:tailEnd/>
          </a:ln>
        </p:spPr>
        <p:txBody>
          <a:bodyPr>
            <a:spAutoFit/>
          </a:bodyPr>
          <a:lstStyle/>
          <a:p>
            <a:pPr algn="ctr">
              <a:spcBef>
                <a:spcPct val="50000"/>
              </a:spcBef>
            </a:pPr>
            <a:r>
              <a:rPr lang="en-US" sz="1400">
                <a:latin typeface="Tahoma" pitchFamily="34" charset="0"/>
              </a:rPr>
              <a:t>P=11-Q</a:t>
            </a:r>
            <a:br>
              <a:rPr lang="en-US" sz="1400">
                <a:latin typeface="Tahoma" pitchFamily="34" charset="0"/>
              </a:rPr>
            </a:br>
            <a:r>
              <a:rPr lang="en-US" sz="1400">
                <a:latin typeface="Tahoma" pitchFamily="34" charset="0"/>
              </a:rPr>
              <a:t>(red)</a:t>
            </a:r>
          </a:p>
        </p:txBody>
      </p:sp>
      <p:sp>
        <p:nvSpPr>
          <p:cNvPr id="26638" name="Line 15"/>
          <p:cNvSpPr>
            <a:spLocks noChangeShapeType="1"/>
          </p:cNvSpPr>
          <p:nvPr/>
        </p:nvSpPr>
        <p:spPr bwMode="auto">
          <a:xfrm>
            <a:off x="6443663" y="2763838"/>
            <a:ext cx="0" cy="520700"/>
          </a:xfrm>
          <a:prstGeom prst="line">
            <a:avLst/>
          </a:prstGeom>
          <a:noFill/>
          <a:ln w="9525">
            <a:solidFill>
              <a:schemeClr val="tx1"/>
            </a:solidFill>
            <a:round/>
            <a:headEnd/>
            <a:tailEnd type="triangle" w="med" len="med"/>
          </a:ln>
        </p:spPr>
        <p:txBody>
          <a:bodyPr/>
          <a:lstStyle/>
          <a:p>
            <a:endParaRPr lang="en-US"/>
          </a:p>
        </p:txBody>
      </p:sp>
      <p:sp>
        <p:nvSpPr>
          <p:cNvPr id="2" name="Footer Placeholder 1"/>
          <p:cNvSpPr>
            <a:spLocks noGrp="1"/>
          </p:cNvSpPr>
          <p:nvPr>
            <p:ph type="ftr" sz="quarter" idx="10"/>
          </p:nvPr>
        </p:nvSpPr>
        <p:spPr/>
        <p:txBody>
          <a:bodyPr/>
          <a:lstStyle/>
          <a:p>
            <a:pPr>
              <a:defRPr/>
            </a:pPr>
            <a:r>
              <a:rPr lang="en-US" smtClean="0"/>
              <a:t>© Amitai Aviram.  All rights reserved.</a:t>
            </a:r>
            <a:endParaRPr lang="en-US" dirty="0"/>
          </a:p>
        </p:txBody>
      </p:sp>
      <p:sp>
        <p:nvSpPr>
          <p:cNvPr id="3" name="Slide Number Placeholder 2"/>
          <p:cNvSpPr>
            <a:spLocks noGrp="1"/>
          </p:cNvSpPr>
          <p:nvPr>
            <p:ph type="sldNum" sz="quarter" idx="11"/>
          </p:nvPr>
        </p:nvSpPr>
        <p:spPr/>
        <p:txBody>
          <a:bodyPr/>
          <a:lstStyle/>
          <a:p>
            <a:pPr>
              <a:defRPr/>
            </a:pPr>
            <a:fld id="{262E09DA-93C0-4769-AE8A-ED87D6259E51}" type="slidenum">
              <a:rPr lang="en-US" smtClean="0"/>
              <a:pPr>
                <a:defRPr/>
              </a:pPr>
              <a:t>11</a:t>
            </a:fld>
            <a:endParaRPr lang="en-US" dirty="0"/>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ChangeArrowheads="1"/>
          </p:cNvSpPr>
          <p:nvPr/>
        </p:nvSpPr>
        <p:spPr bwMode="auto">
          <a:xfrm>
            <a:off x="8027988" y="5432425"/>
            <a:ext cx="1081087" cy="576263"/>
          </a:xfrm>
          <a:prstGeom prst="rect">
            <a:avLst/>
          </a:prstGeom>
          <a:solidFill>
            <a:srgbClr val="FFCC66"/>
          </a:solidFill>
          <a:ln w="9525">
            <a:solidFill>
              <a:schemeClr val="tx1"/>
            </a:solidFill>
            <a:miter lim="800000"/>
            <a:headEnd/>
            <a:tailEnd/>
          </a:ln>
        </p:spPr>
        <p:txBody>
          <a:bodyPr wrap="none" anchor="ctr"/>
          <a:lstStyle/>
          <a:p>
            <a:endParaRPr lang="en-US"/>
          </a:p>
        </p:txBody>
      </p:sp>
      <p:sp>
        <p:nvSpPr>
          <p:cNvPr id="50179" name="Rectangle 3"/>
          <p:cNvSpPr>
            <a:spLocks noGrp="1" noChangeArrowheads="1"/>
          </p:cNvSpPr>
          <p:nvPr>
            <p:ph type="body" idx="4294967295"/>
          </p:nvPr>
        </p:nvSpPr>
        <p:spPr>
          <a:xfrm>
            <a:off x="0" y="1447800"/>
            <a:ext cx="9144000" cy="2197100"/>
          </a:xfrm>
        </p:spPr>
        <p:txBody>
          <a:bodyPr/>
          <a:lstStyle/>
          <a:p>
            <a:pPr eaLnBrk="1" hangingPunct="1">
              <a:spcBef>
                <a:spcPts val="0"/>
              </a:spcBef>
            </a:pPr>
            <a:r>
              <a:rPr lang="en-US" sz="2400" b="1" u="sng" dirty="0" smtClean="0">
                <a:latin typeface="Calibri" pitchFamily="34" charset="0"/>
              </a:rPr>
              <a:t>Supply chain</a:t>
            </a:r>
            <a:r>
              <a:rPr lang="en-US" sz="2400" dirty="0" smtClean="0">
                <a:latin typeface="Calibri" pitchFamily="34" charset="0"/>
              </a:rPr>
              <a:t>: Series of markets that together transform raw materials into finished products delivered to consumers</a:t>
            </a:r>
          </a:p>
          <a:p>
            <a:pPr eaLnBrk="1" hangingPunct="1">
              <a:spcBef>
                <a:spcPts val="0"/>
              </a:spcBef>
            </a:pPr>
            <a:r>
              <a:rPr lang="en-US" sz="2400" b="1" u="sng" dirty="0" smtClean="0">
                <a:latin typeface="Calibri" pitchFamily="34" charset="0"/>
              </a:rPr>
              <a:t>Upstream markets</a:t>
            </a:r>
            <a:r>
              <a:rPr lang="en-US" sz="2400" dirty="0" smtClean="0">
                <a:latin typeface="Calibri" pitchFamily="34" charset="0"/>
              </a:rPr>
              <a:t> (in relation to a particular link of the supply chain): markets that create </a:t>
            </a:r>
            <a:r>
              <a:rPr lang="en-US" sz="2400" b="1" dirty="0" smtClean="0">
                <a:latin typeface="Calibri" pitchFamily="34" charset="0"/>
              </a:rPr>
              <a:t>raw materials</a:t>
            </a:r>
            <a:r>
              <a:rPr lang="en-US" sz="2400" dirty="0" smtClean="0">
                <a:latin typeface="Calibri" pitchFamily="34" charset="0"/>
              </a:rPr>
              <a:t> for the particular link</a:t>
            </a:r>
          </a:p>
          <a:p>
            <a:pPr eaLnBrk="1" hangingPunct="1">
              <a:spcBef>
                <a:spcPts val="0"/>
              </a:spcBef>
            </a:pPr>
            <a:r>
              <a:rPr lang="en-US" sz="2400" b="1" u="sng" dirty="0" smtClean="0">
                <a:latin typeface="Calibri" pitchFamily="34" charset="0"/>
              </a:rPr>
              <a:t>Downstream markets</a:t>
            </a:r>
            <a:r>
              <a:rPr lang="en-US" sz="2400" dirty="0" smtClean="0">
                <a:latin typeface="Calibri" pitchFamily="34" charset="0"/>
              </a:rPr>
              <a:t>: markets that </a:t>
            </a:r>
            <a:r>
              <a:rPr lang="en-US" sz="2400" b="1" dirty="0" smtClean="0">
                <a:latin typeface="Calibri" pitchFamily="34" charset="0"/>
              </a:rPr>
              <a:t>use the product</a:t>
            </a:r>
            <a:r>
              <a:rPr lang="en-US" sz="2400" dirty="0" smtClean="0">
                <a:latin typeface="Calibri" pitchFamily="34" charset="0"/>
              </a:rPr>
              <a:t> of particular link</a:t>
            </a:r>
          </a:p>
        </p:txBody>
      </p:sp>
      <p:sp>
        <p:nvSpPr>
          <p:cNvPr id="50180" name="Rectangle 5"/>
          <p:cNvSpPr>
            <a:spLocks noChangeArrowheads="1"/>
          </p:cNvSpPr>
          <p:nvPr/>
        </p:nvSpPr>
        <p:spPr bwMode="auto">
          <a:xfrm>
            <a:off x="34925" y="4652963"/>
            <a:ext cx="1368425" cy="576262"/>
          </a:xfrm>
          <a:prstGeom prst="rect">
            <a:avLst/>
          </a:prstGeom>
          <a:solidFill>
            <a:schemeClr val="hlink"/>
          </a:solidFill>
          <a:ln w="9525">
            <a:solidFill>
              <a:schemeClr val="tx1"/>
            </a:solidFill>
            <a:miter lim="800000"/>
            <a:headEnd/>
            <a:tailEnd/>
          </a:ln>
        </p:spPr>
        <p:txBody>
          <a:bodyPr wrap="none" anchor="ctr"/>
          <a:lstStyle/>
          <a:p>
            <a:endParaRPr lang="en-US"/>
          </a:p>
        </p:txBody>
      </p:sp>
      <p:sp>
        <p:nvSpPr>
          <p:cNvPr id="50181" name="Text Box 6"/>
          <p:cNvSpPr txBox="1">
            <a:spLocks noChangeArrowheads="1"/>
          </p:cNvSpPr>
          <p:nvPr/>
        </p:nvSpPr>
        <p:spPr bwMode="auto">
          <a:xfrm>
            <a:off x="34925" y="4652963"/>
            <a:ext cx="1368425" cy="517525"/>
          </a:xfrm>
          <a:prstGeom prst="rect">
            <a:avLst/>
          </a:prstGeom>
          <a:noFill/>
          <a:ln w="9525">
            <a:noFill/>
            <a:miter lim="800000"/>
            <a:headEnd/>
            <a:tailEnd/>
          </a:ln>
        </p:spPr>
        <p:txBody>
          <a:bodyPr>
            <a:spAutoFit/>
          </a:bodyPr>
          <a:lstStyle/>
          <a:p>
            <a:pPr algn="ctr">
              <a:spcBef>
                <a:spcPct val="50000"/>
              </a:spcBef>
            </a:pPr>
            <a:r>
              <a:rPr lang="en-US" sz="1400">
                <a:latin typeface="Arial" charset="0"/>
              </a:rPr>
              <a:t>Producing</a:t>
            </a:r>
            <a:br>
              <a:rPr lang="en-US" sz="1400">
                <a:latin typeface="Arial" charset="0"/>
              </a:rPr>
            </a:br>
            <a:r>
              <a:rPr lang="en-US" sz="1400">
                <a:latin typeface="Arial" charset="0"/>
              </a:rPr>
              <a:t>Raw materials</a:t>
            </a:r>
          </a:p>
        </p:txBody>
      </p:sp>
      <p:sp>
        <p:nvSpPr>
          <p:cNvPr id="50182" name="Rectangle 7"/>
          <p:cNvSpPr>
            <a:spLocks noChangeArrowheads="1"/>
          </p:cNvSpPr>
          <p:nvPr/>
        </p:nvSpPr>
        <p:spPr bwMode="auto">
          <a:xfrm>
            <a:off x="2051050" y="4652963"/>
            <a:ext cx="1368425" cy="576262"/>
          </a:xfrm>
          <a:prstGeom prst="rect">
            <a:avLst/>
          </a:prstGeom>
          <a:solidFill>
            <a:schemeClr val="hlink"/>
          </a:solidFill>
          <a:ln w="9525">
            <a:solidFill>
              <a:schemeClr val="tx1"/>
            </a:solidFill>
            <a:miter lim="800000"/>
            <a:headEnd/>
            <a:tailEnd/>
          </a:ln>
        </p:spPr>
        <p:txBody>
          <a:bodyPr wrap="none" anchor="ctr"/>
          <a:lstStyle/>
          <a:p>
            <a:endParaRPr lang="en-US"/>
          </a:p>
        </p:txBody>
      </p:sp>
      <p:sp>
        <p:nvSpPr>
          <p:cNvPr id="50183" name="Text Box 8"/>
          <p:cNvSpPr txBox="1">
            <a:spLocks noChangeArrowheads="1"/>
          </p:cNvSpPr>
          <p:nvPr/>
        </p:nvSpPr>
        <p:spPr bwMode="auto">
          <a:xfrm>
            <a:off x="2051050" y="4652963"/>
            <a:ext cx="1368425" cy="517525"/>
          </a:xfrm>
          <a:prstGeom prst="rect">
            <a:avLst/>
          </a:prstGeom>
          <a:noFill/>
          <a:ln w="9525">
            <a:noFill/>
            <a:miter lim="800000"/>
            <a:headEnd/>
            <a:tailEnd/>
          </a:ln>
        </p:spPr>
        <p:txBody>
          <a:bodyPr>
            <a:spAutoFit/>
          </a:bodyPr>
          <a:lstStyle/>
          <a:p>
            <a:pPr algn="ctr">
              <a:spcBef>
                <a:spcPct val="50000"/>
              </a:spcBef>
            </a:pPr>
            <a:r>
              <a:rPr lang="en-US" sz="1400">
                <a:latin typeface="Arial" charset="0"/>
              </a:rPr>
              <a:t>Distributing</a:t>
            </a:r>
            <a:br>
              <a:rPr lang="en-US" sz="1400">
                <a:latin typeface="Arial" charset="0"/>
              </a:rPr>
            </a:br>
            <a:r>
              <a:rPr lang="en-US" sz="1400">
                <a:latin typeface="Arial" charset="0"/>
              </a:rPr>
              <a:t>Raw materials</a:t>
            </a:r>
          </a:p>
        </p:txBody>
      </p:sp>
      <p:sp>
        <p:nvSpPr>
          <p:cNvPr id="50184" name="Rectangle 9"/>
          <p:cNvSpPr>
            <a:spLocks noChangeArrowheads="1"/>
          </p:cNvSpPr>
          <p:nvPr/>
        </p:nvSpPr>
        <p:spPr bwMode="auto">
          <a:xfrm>
            <a:off x="4067175" y="4652963"/>
            <a:ext cx="1368425" cy="576262"/>
          </a:xfrm>
          <a:prstGeom prst="rect">
            <a:avLst/>
          </a:prstGeom>
          <a:solidFill>
            <a:schemeClr val="hlink"/>
          </a:solidFill>
          <a:ln w="9525">
            <a:solidFill>
              <a:schemeClr val="tx1"/>
            </a:solidFill>
            <a:miter lim="800000"/>
            <a:headEnd/>
            <a:tailEnd/>
          </a:ln>
        </p:spPr>
        <p:txBody>
          <a:bodyPr wrap="none" anchor="ctr"/>
          <a:lstStyle/>
          <a:p>
            <a:endParaRPr lang="en-US"/>
          </a:p>
        </p:txBody>
      </p:sp>
      <p:sp>
        <p:nvSpPr>
          <p:cNvPr id="50185" name="Text Box 10"/>
          <p:cNvSpPr txBox="1">
            <a:spLocks noChangeArrowheads="1"/>
          </p:cNvSpPr>
          <p:nvPr/>
        </p:nvSpPr>
        <p:spPr bwMode="auto">
          <a:xfrm>
            <a:off x="4067175" y="4652963"/>
            <a:ext cx="1368425" cy="517525"/>
          </a:xfrm>
          <a:prstGeom prst="rect">
            <a:avLst/>
          </a:prstGeom>
          <a:noFill/>
          <a:ln w="9525">
            <a:noFill/>
            <a:miter lim="800000"/>
            <a:headEnd/>
            <a:tailEnd/>
          </a:ln>
        </p:spPr>
        <p:txBody>
          <a:bodyPr>
            <a:spAutoFit/>
          </a:bodyPr>
          <a:lstStyle/>
          <a:p>
            <a:pPr algn="ctr">
              <a:spcBef>
                <a:spcPct val="50000"/>
              </a:spcBef>
            </a:pPr>
            <a:r>
              <a:rPr lang="en-US" sz="1400">
                <a:latin typeface="Arial" charset="0"/>
              </a:rPr>
              <a:t>Transforming RM to goods</a:t>
            </a:r>
          </a:p>
        </p:txBody>
      </p:sp>
      <p:sp>
        <p:nvSpPr>
          <p:cNvPr id="50186" name="Rectangle 11"/>
          <p:cNvSpPr>
            <a:spLocks noChangeArrowheads="1"/>
          </p:cNvSpPr>
          <p:nvPr/>
        </p:nvSpPr>
        <p:spPr bwMode="auto">
          <a:xfrm>
            <a:off x="6156325" y="4652963"/>
            <a:ext cx="1368425" cy="576262"/>
          </a:xfrm>
          <a:prstGeom prst="rect">
            <a:avLst/>
          </a:prstGeom>
          <a:solidFill>
            <a:schemeClr val="hlink"/>
          </a:solidFill>
          <a:ln w="9525">
            <a:solidFill>
              <a:schemeClr val="tx1"/>
            </a:solidFill>
            <a:miter lim="800000"/>
            <a:headEnd/>
            <a:tailEnd/>
          </a:ln>
        </p:spPr>
        <p:txBody>
          <a:bodyPr wrap="none" anchor="ctr"/>
          <a:lstStyle/>
          <a:p>
            <a:endParaRPr lang="en-US"/>
          </a:p>
        </p:txBody>
      </p:sp>
      <p:sp>
        <p:nvSpPr>
          <p:cNvPr id="50187" name="Text Box 12"/>
          <p:cNvSpPr txBox="1">
            <a:spLocks noChangeArrowheads="1"/>
          </p:cNvSpPr>
          <p:nvPr/>
        </p:nvSpPr>
        <p:spPr bwMode="auto">
          <a:xfrm>
            <a:off x="6156325" y="4652963"/>
            <a:ext cx="1368425" cy="517525"/>
          </a:xfrm>
          <a:prstGeom prst="rect">
            <a:avLst/>
          </a:prstGeom>
          <a:noFill/>
          <a:ln w="9525">
            <a:noFill/>
            <a:miter lim="800000"/>
            <a:headEnd/>
            <a:tailEnd/>
          </a:ln>
        </p:spPr>
        <p:txBody>
          <a:bodyPr>
            <a:spAutoFit/>
          </a:bodyPr>
          <a:lstStyle/>
          <a:p>
            <a:pPr algn="ctr">
              <a:spcBef>
                <a:spcPct val="50000"/>
              </a:spcBef>
            </a:pPr>
            <a:r>
              <a:rPr lang="en-US" sz="1400">
                <a:latin typeface="Arial" charset="0"/>
              </a:rPr>
              <a:t>Distributing</a:t>
            </a:r>
            <a:br>
              <a:rPr lang="en-US" sz="1400">
                <a:latin typeface="Arial" charset="0"/>
              </a:rPr>
            </a:br>
            <a:r>
              <a:rPr lang="en-US" sz="1400">
                <a:latin typeface="Arial" charset="0"/>
              </a:rPr>
              <a:t>goods</a:t>
            </a:r>
          </a:p>
        </p:txBody>
      </p:sp>
      <p:sp>
        <p:nvSpPr>
          <p:cNvPr id="50188" name="Rectangle 13"/>
          <p:cNvSpPr>
            <a:spLocks noChangeArrowheads="1"/>
          </p:cNvSpPr>
          <p:nvPr/>
        </p:nvSpPr>
        <p:spPr bwMode="auto">
          <a:xfrm>
            <a:off x="8027988" y="4652963"/>
            <a:ext cx="1081087" cy="576262"/>
          </a:xfrm>
          <a:prstGeom prst="rect">
            <a:avLst/>
          </a:prstGeom>
          <a:solidFill>
            <a:schemeClr val="hlink"/>
          </a:solidFill>
          <a:ln w="9525">
            <a:solidFill>
              <a:schemeClr val="tx1"/>
            </a:solidFill>
            <a:miter lim="800000"/>
            <a:headEnd/>
            <a:tailEnd/>
          </a:ln>
        </p:spPr>
        <p:txBody>
          <a:bodyPr wrap="none" anchor="ctr"/>
          <a:lstStyle/>
          <a:p>
            <a:endParaRPr lang="en-US"/>
          </a:p>
        </p:txBody>
      </p:sp>
      <p:sp>
        <p:nvSpPr>
          <p:cNvPr id="50189" name="Text Box 14"/>
          <p:cNvSpPr txBox="1">
            <a:spLocks noChangeArrowheads="1"/>
          </p:cNvSpPr>
          <p:nvPr/>
        </p:nvSpPr>
        <p:spPr bwMode="auto">
          <a:xfrm>
            <a:off x="8027988" y="4781550"/>
            <a:ext cx="1008062" cy="304800"/>
          </a:xfrm>
          <a:prstGeom prst="rect">
            <a:avLst/>
          </a:prstGeom>
          <a:noFill/>
          <a:ln w="9525">
            <a:noFill/>
            <a:miter lim="800000"/>
            <a:headEnd/>
            <a:tailEnd/>
          </a:ln>
        </p:spPr>
        <p:txBody>
          <a:bodyPr>
            <a:spAutoFit/>
          </a:bodyPr>
          <a:lstStyle/>
          <a:p>
            <a:pPr algn="ctr">
              <a:spcBef>
                <a:spcPct val="50000"/>
              </a:spcBef>
            </a:pPr>
            <a:r>
              <a:rPr lang="en-US" sz="1400">
                <a:latin typeface="Arial" charset="0"/>
              </a:rPr>
              <a:t>Consumer</a:t>
            </a:r>
          </a:p>
        </p:txBody>
      </p:sp>
      <p:cxnSp>
        <p:nvCxnSpPr>
          <p:cNvPr id="50190" name="AutoShape 15"/>
          <p:cNvCxnSpPr>
            <a:cxnSpLocks noChangeShapeType="1"/>
            <a:stCxn id="50181" idx="3"/>
            <a:endCxn id="50183" idx="1"/>
          </p:cNvCxnSpPr>
          <p:nvPr/>
        </p:nvCxnSpPr>
        <p:spPr bwMode="auto">
          <a:xfrm>
            <a:off x="1403350" y="4911725"/>
            <a:ext cx="647700" cy="0"/>
          </a:xfrm>
          <a:prstGeom prst="straightConnector1">
            <a:avLst/>
          </a:prstGeom>
          <a:noFill/>
          <a:ln w="76200">
            <a:solidFill>
              <a:srgbClr val="FF0000"/>
            </a:solidFill>
            <a:round/>
            <a:headEnd/>
            <a:tailEnd/>
          </a:ln>
        </p:spPr>
      </p:cxnSp>
      <p:cxnSp>
        <p:nvCxnSpPr>
          <p:cNvPr id="50191" name="AutoShape 16"/>
          <p:cNvCxnSpPr>
            <a:cxnSpLocks noChangeShapeType="1"/>
            <a:stCxn id="50183" idx="3"/>
            <a:endCxn id="50185" idx="1"/>
          </p:cNvCxnSpPr>
          <p:nvPr/>
        </p:nvCxnSpPr>
        <p:spPr bwMode="auto">
          <a:xfrm>
            <a:off x="3419475" y="4911725"/>
            <a:ext cx="647700" cy="0"/>
          </a:xfrm>
          <a:prstGeom prst="straightConnector1">
            <a:avLst/>
          </a:prstGeom>
          <a:noFill/>
          <a:ln w="76200">
            <a:solidFill>
              <a:srgbClr val="FF0000"/>
            </a:solidFill>
            <a:round/>
            <a:headEnd/>
            <a:tailEnd/>
          </a:ln>
        </p:spPr>
      </p:cxnSp>
      <p:cxnSp>
        <p:nvCxnSpPr>
          <p:cNvPr id="50192" name="AutoShape 17"/>
          <p:cNvCxnSpPr>
            <a:cxnSpLocks noChangeShapeType="1"/>
            <a:stCxn id="50185" idx="3"/>
            <a:endCxn id="50187" idx="1"/>
          </p:cNvCxnSpPr>
          <p:nvPr/>
        </p:nvCxnSpPr>
        <p:spPr bwMode="auto">
          <a:xfrm>
            <a:off x="5435600" y="4911725"/>
            <a:ext cx="720725" cy="0"/>
          </a:xfrm>
          <a:prstGeom prst="straightConnector1">
            <a:avLst/>
          </a:prstGeom>
          <a:noFill/>
          <a:ln w="76200">
            <a:solidFill>
              <a:srgbClr val="FF0000"/>
            </a:solidFill>
            <a:round/>
            <a:headEnd/>
            <a:tailEnd/>
          </a:ln>
        </p:spPr>
      </p:cxnSp>
      <p:cxnSp>
        <p:nvCxnSpPr>
          <p:cNvPr id="50193" name="AutoShape 18"/>
          <p:cNvCxnSpPr>
            <a:cxnSpLocks noChangeShapeType="1"/>
            <a:stCxn id="50187" idx="3"/>
            <a:endCxn id="50189" idx="1"/>
          </p:cNvCxnSpPr>
          <p:nvPr/>
        </p:nvCxnSpPr>
        <p:spPr bwMode="auto">
          <a:xfrm>
            <a:off x="7524750" y="4911725"/>
            <a:ext cx="503238" cy="22225"/>
          </a:xfrm>
          <a:prstGeom prst="straightConnector1">
            <a:avLst/>
          </a:prstGeom>
          <a:noFill/>
          <a:ln w="76200">
            <a:solidFill>
              <a:srgbClr val="FF0000"/>
            </a:solidFill>
            <a:round/>
            <a:headEnd/>
            <a:tailEnd/>
          </a:ln>
        </p:spPr>
      </p:cxnSp>
      <p:sp>
        <p:nvSpPr>
          <p:cNvPr id="50194" name="AutoShape 19"/>
          <p:cNvSpPr>
            <a:spLocks noChangeArrowheads="1"/>
          </p:cNvSpPr>
          <p:nvPr/>
        </p:nvSpPr>
        <p:spPr bwMode="auto">
          <a:xfrm>
            <a:off x="107950" y="3644900"/>
            <a:ext cx="8928100" cy="792163"/>
          </a:xfrm>
          <a:prstGeom prst="leftRightArrow">
            <a:avLst>
              <a:gd name="adj1" fmla="val 50000"/>
              <a:gd name="adj2" fmla="val 225411"/>
            </a:avLst>
          </a:prstGeom>
          <a:solidFill>
            <a:srgbClr val="FFCC66"/>
          </a:solidFill>
          <a:ln w="9525">
            <a:solidFill>
              <a:schemeClr val="tx1"/>
            </a:solidFill>
            <a:miter lim="800000"/>
            <a:headEnd/>
            <a:tailEnd/>
          </a:ln>
        </p:spPr>
        <p:txBody>
          <a:bodyPr wrap="none" anchor="ctr"/>
          <a:lstStyle/>
          <a:p>
            <a:endParaRPr lang="en-US"/>
          </a:p>
        </p:txBody>
      </p:sp>
      <p:sp>
        <p:nvSpPr>
          <p:cNvPr id="50195" name="Text Box 20"/>
          <p:cNvSpPr txBox="1">
            <a:spLocks noChangeArrowheads="1"/>
          </p:cNvSpPr>
          <p:nvPr/>
        </p:nvSpPr>
        <p:spPr bwMode="auto">
          <a:xfrm>
            <a:off x="684213" y="3860800"/>
            <a:ext cx="1223962" cy="366713"/>
          </a:xfrm>
          <a:prstGeom prst="rect">
            <a:avLst/>
          </a:prstGeom>
          <a:noFill/>
          <a:ln w="9525">
            <a:noFill/>
            <a:miter lim="800000"/>
            <a:headEnd/>
            <a:tailEnd/>
          </a:ln>
        </p:spPr>
        <p:txBody>
          <a:bodyPr>
            <a:spAutoFit/>
          </a:bodyPr>
          <a:lstStyle/>
          <a:p>
            <a:pPr algn="ctr">
              <a:spcBef>
                <a:spcPct val="50000"/>
              </a:spcBef>
            </a:pPr>
            <a:r>
              <a:rPr lang="en-US">
                <a:latin typeface="Arial" charset="0"/>
              </a:rPr>
              <a:t>Upstream</a:t>
            </a:r>
          </a:p>
        </p:txBody>
      </p:sp>
      <p:sp>
        <p:nvSpPr>
          <p:cNvPr id="50196" name="Text Box 21"/>
          <p:cNvSpPr txBox="1">
            <a:spLocks noChangeArrowheads="1"/>
          </p:cNvSpPr>
          <p:nvPr/>
        </p:nvSpPr>
        <p:spPr bwMode="auto">
          <a:xfrm>
            <a:off x="7162800" y="3854450"/>
            <a:ext cx="1512888" cy="366713"/>
          </a:xfrm>
          <a:prstGeom prst="rect">
            <a:avLst/>
          </a:prstGeom>
          <a:noFill/>
          <a:ln w="9525">
            <a:noFill/>
            <a:miter lim="800000"/>
            <a:headEnd/>
            <a:tailEnd/>
          </a:ln>
        </p:spPr>
        <p:txBody>
          <a:bodyPr>
            <a:spAutoFit/>
          </a:bodyPr>
          <a:lstStyle/>
          <a:p>
            <a:pPr algn="ctr">
              <a:spcBef>
                <a:spcPct val="50000"/>
              </a:spcBef>
            </a:pPr>
            <a:r>
              <a:rPr lang="en-US">
                <a:latin typeface="Arial" charset="0"/>
              </a:rPr>
              <a:t>Downstream</a:t>
            </a:r>
          </a:p>
        </p:txBody>
      </p:sp>
      <p:sp>
        <p:nvSpPr>
          <p:cNvPr id="50197" name="Rectangle 22"/>
          <p:cNvSpPr>
            <a:spLocks noChangeArrowheads="1"/>
          </p:cNvSpPr>
          <p:nvPr/>
        </p:nvSpPr>
        <p:spPr bwMode="auto">
          <a:xfrm>
            <a:off x="34925" y="5445125"/>
            <a:ext cx="1368425" cy="576263"/>
          </a:xfrm>
          <a:prstGeom prst="rect">
            <a:avLst/>
          </a:prstGeom>
          <a:solidFill>
            <a:srgbClr val="FFCC66"/>
          </a:solidFill>
          <a:ln w="9525">
            <a:solidFill>
              <a:schemeClr val="tx1"/>
            </a:solidFill>
            <a:miter lim="800000"/>
            <a:headEnd/>
            <a:tailEnd/>
          </a:ln>
        </p:spPr>
        <p:txBody>
          <a:bodyPr wrap="none" anchor="ctr"/>
          <a:lstStyle/>
          <a:p>
            <a:endParaRPr lang="en-US"/>
          </a:p>
        </p:txBody>
      </p:sp>
      <p:sp>
        <p:nvSpPr>
          <p:cNvPr id="50198" name="Text Box 23"/>
          <p:cNvSpPr txBox="1">
            <a:spLocks noChangeArrowheads="1"/>
          </p:cNvSpPr>
          <p:nvPr/>
        </p:nvSpPr>
        <p:spPr bwMode="auto">
          <a:xfrm>
            <a:off x="34925" y="5445125"/>
            <a:ext cx="1368425" cy="517525"/>
          </a:xfrm>
          <a:prstGeom prst="rect">
            <a:avLst/>
          </a:prstGeom>
          <a:solidFill>
            <a:srgbClr val="FFCC66"/>
          </a:solidFill>
          <a:ln w="9525">
            <a:noFill/>
            <a:miter lim="800000"/>
            <a:headEnd/>
            <a:tailEnd/>
          </a:ln>
        </p:spPr>
        <p:txBody>
          <a:bodyPr>
            <a:spAutoFit/>
          </a:bodyPr>
          <a:lstStyle/>
          <a:p>
            <a:pPr algn="ctr">
              <a:spcBef>
                <a:spcPct val="50000"/>
              </a:spcBef>
            </a:pPr>
            <a:r>
              <a:rPr lang="en-US" sz="1400">
                <a:latin typeface="Arial" charset="0"/>
              </a:rPr>
              <a:t>Drilling</a:t>
            </a:r>
            <a:br>
              <a:rPr lang="en-US" sz="1400">
                <a:latin typeface="Arial" charset="0"/>
              </a:rPr>
            </a:br>
            <a:r>
              <a:rPr lang="en-US" sz="1400">
                <a:latin typeface="Arial" charset="0"/>
              </a:rPr>
              <a:t>for oil</a:t>
            </a:r>
          </a:p>
        </p:txBody>
      </p:sp>
      <p:sp>
        <p:nvSpPr>
          <p:cNvPr id="50199" name="Rectangle 24"/>
          <p:cNvSpPr>
            <a:spLocks noChangeArrowheads="1"/>
          </p:cNvSpPr>
          <p:nvPr/>
        </p:nvSpPr>
        <p:spPr bwMode="auto">
          <a:xfrm>
            <a:off x="2051050" y="5445125"/>
            <a:ext cx="1368425" cy="576263"/>
          </a:xfrm>
          <a:prstGeom prst="rect">
            <a:avLst/>
          </a:prstGeom>
          <a:solidFill>
            <a:srgbClr val="FFCC66"/>
          </a:solidFill>
          <a:ln w="9525">
            <a:solidFill>
              <a:schemeClr val="tx1"/>
            </a:solidFill>
            <a:miter lim="800000"/>
            <a:headEnd/>
            <a:tailEnd/>
          </a:ln>
        </p:spPr>
        <p:txBody>
          <a:bodyPr wrap="none" anchor="ctr"/>
          <a:lstStyle/>
          <a:p>
            <a:endParaRPr lang="en-US"/>
          </a:p>
        </p:txBody>
      </p:sp>
      <p:sp>
        <p:nvSpPr>
          <p:cNvPr id="50200" name="Text Box 25"/>
          <p:cNvSpPr txBox="1">
            <a:spLocks noChangeArrowheads="1"/>
          </p:cNvSpPr>
          <p:nvPr/>
        </p:nvSpPr>
        <p:spPr bwMode="auto">
          <a:xfrm>
            <a:off x="2051050" y="5445125"/>
            <a:ext cx="1368425" cy="517525"/>
          </a:xfrm>
          <a:prstGeom prst="rect">
            <a:avLst/>
          </a:prstGeom>
          <a:solidFill>
            <a:srgbClr val="FFCC66"/>
          </a:solidFill>
          <a:ln w="9525">
            <a:noFill/>
            <a:miter lim="800000"/>
            <a:headEnd/>
            <a:tailEnd/>
          </a:ln>
        </p:spPr>
        <p:txBody>
          <a:bodyPr>
            <a:spAutoFit/>
          </a:bodyPr>
          <a:lstStyle/>
          <a:p>
            <a:pPr algn="ctr">
              <a:spcBef>
                <a:spcPct val="50000"/>
              </a:spcBef>
            </a:pPr>
            <a:r>
              <a:rPr lang="en-US" sz="1400">
                <a:latin typeface="Arial" charset="0"/>
              </a:rPr>
              <a:t>Shipping oil to refineries</a:t>
            </a:r>
          </a:p>
        </p:txBody>
      </p:sp>
      <p:sp>
        <p:nvSpPr>
          <p:cNvPr id="50201" name="Rectangle 26"/>
          <p:cNvSpPr>
            <a:spLocks noChangeArrowheads="1"/>
          </p:cNvSpPr>
          <p:nvPr/>
        </p:nvSpPr>
        <p:spPr bwMode="auto">
          <a:xfrm>
            <a:off x="4067175" y="5445125"/>
            <a:ext cx="1368425" cy="576263"/>
          </a:xfrm>
          <a:prstGeom prst="rect">
            <a:avLst/>
          </a:prstGeom>
          <a:solidFill>
            <a:srgbClr val="FFCC66"/>
          </a:solidFill>
          <a:ln w="9525">
            <a:solidFill>
              <a:schemeClr val="tx1"/>
            </a:solidFill>
            <a:miter lim="800000"/>
            <a:headEnd/>
            <a:tailEnd/>
          </a:ln>
        </p:spPr>
        <p:txBody>
          <a:bodyPr wrap="none" anchor="ctr"/>
          <a:lstStyle/>
          <a:p>
            <a:endParaRPr lang="en-US"/>
          </a:p>
        </p:txBody>
      </p:sp>
      <p:sp>
        <p:nvSpPr>
          <p:cNvPr id="50202" name="Text Box 27"/>
          <p:cNvSpPr txBox="1">
            <a:spLocks noChangeArrowheads="1"/>
          </p:cNvSpPr>
          <p:nvPr/>
        </p:nvSpPr>
        <p:spPr bwMode="auto">
          <a:xfrm>
            <a:off x="4067175" y="5445125"/>
            <a:ext cx="1368425" cy="517525"/>
          </a:xfrm>
          <a:prstGeom prst="rect">
            <a:avLst/>
          </a:prstGeom>
          <a:solidFill>
            <a:srgbClr val="FFCC66"/>
          </a:solidFill>
          <a:ln w="9525">
            <a:noFill/>
            <a:miter lim="800000"/>
            <a:headEnd/>
            <a:tailEnd/>
          </a:ln>
        </p:spPr>
        <p:txBody>
          <a:bodyPr>
            <a:spAutoFit/>
          </a:bodyPr>
          <a:lstStyle/>
          <a:p>
            <a:pPr algn="ctr">
              <a:spcBef>
                <a:spcPct val="50000"/>
              </a:spcBef>
            </a:pPr>
            <a:r>
              <a:rPr lang="en-US" sz="1400">
                <a:latin typeface="Arial" charset="0"/>
              </a:rPr>
              <a:t>Refining oil into gasoline</a:t>
            </a:r>
          </a:p>
        </p:txBody>
      </p:sp>
      <p:sp>
        <p:nvSpPr>
          <p:cNvPr id="50203" name="Rectangle 28"/>
          <p:cNvSpPr>
            <a:spLocks noChangeArrowheads="1"/>
          </p:cNvSpPr>
          <p:nvPr/>
        </p:nvSpPr>
        <p:spPr bwMode="auto">
          <a:xfrm>
            <a:off x="6156325" y="5445125"/>
            <a:ext cx="1368425" cy="576263"/>
          </a:xfrm>
          <a:prstGeom prst="rect">
            <a:avLst/>
          </a:prstGeom>
          <a:solidFill>
            <a:srgbClr val="FFCC66"/>
          </a:solidFill>
          <a:ln w="9525">
            <a:solidFill>
              <a:schemeClr val="tx1"/>
            </a:solidFill>
            <a:miter lim="800000"/>
            <a:headEnd/>
            <a:tailEnd/>
          </a:ln>
        </p:spPr>
        <p:txBody>
          <a:bodyPr wrap="none" anchor="ctr"/>
          <a:lstStyle/>
          <a:p>
            <a:endParaRPr lang="en-US"/>
          </a:p>
        </p:txBody>
      </p:sp>
      <p:sp>
        <p:nvSpPr>
          <p:cNvPr id="50204" name="Text Box 29"/>
          <p:cNvSpPr txBox="1">
            <a:spLocks noChangeArrowheads="1"/>
          </p:cNvSpPr>
          <p:nvPr/>
        </p:nvSpPr>
        <p:spPr bwMode="auto">
          <a:xfrm>
            <a:off x="6156325" y="5445125"/>
            <a:ext cx="1368425" cy="517525"/>
          </a:xfrm>
          <a:prstGeom prst="rect">
            <a:avLst/>
          </a:prstGeom>
          <a:solidFill>
            <a:srgbClr val="FFCC66"/>
          </a:solidFill>
          <a:ln w="9525">
            <a:noFill/>
            <a:miter lim="800000"/>
            <a:headEnd/>
            <a:tailEnd/>
          </a:ln>
        </p:spPr>
        <p:txBody>
          <a:bodyPr>
            <a:spAutoFit/>
          </a:bodyPr>
          <a:lstStyle/>
          <a:p>
            <a:pPr algn="ctr">
              <a:spcBef>
                <a:spcPct val="50000"/>
              </a:spcBef>
            </a:pPr>
            <a:r>
              <a:rPr lang="en-US" sz="1400">
                <a:latin typeface="Arial" charset="0"/>
              </a:rPr>
              <a:t>Gas</a:t>
            </a:r>
            <a:br>
              <a:rPr lang="en-US" sz="1400">
                <a:latin typeface="Arial" charset="0"/>
              </a:rPr>
            </a:br>
            <a:r>
              <a:rPr lang="en-US" sz="1400">
                <a:latin typeface="Arial" charset="0"/>
              </a:rPr>
              <a:t>station</a:t>
            </a:r>
          </a:p>
        </p:txBody>
      </p:sp>
      <p:sp>
        <p:nvSpPr>
          <p:cNvPr id="50205" name="Text Box 30"/>
          <p:cNvSpPr txBox="1">
            <a:spLocks noChangeArrowheads="1"/>
          </p:cNvSpPr>
          <p:nvPr/>
        </p:nvSpPr>
        <p:spPr bwMode="auto">
          <a:xfrm>
            <a:off x="8101013" y="5445125"/>
            <a:ext cx="936625" cy="517525"/>
          </a:xfrm>
          <a:prstGeom prst="rect">
            <a:avLst/>
          </a:prstGeom>
          <a:solidFill>
            <a:srgbClr val="FFCC66"/>
          </a:solidFill>
          <a:ln w="9525">
            <a:noFill/>
            <a:miter lim="800000"/>
            <a:headEnd/>
            <a:tailEnd/>
          </a:ln>
        </p:spPr>
        <p:txBody>
          <a:bodyPr>
            <a:spAutoFit/>
          </a:bodyPr>
          <a:lstStyle/>
          <a:p>
            <a:pPr algn="ctr">
              <a:spcBef>
                <a:spcPct val="50000"/>
              </a:spcBef>
            </a:pPr>
            <a:r>
              <a:rPr lang="en-US" sz="1400">
                <a:latin typeface="Arial" charset="0"/>
              </a:rPr>
              <a:t>Car Owner</a:t>
            </a:r>
          </a:p>
        </p:txBody>
      </p:sp>
      <p:cxnSp>
        <p:nvCxnSpPr>
          <p:cNvPr id="50206" name="AutoShape 31"/>
          <p:cNvCxnSpPr>
            <a:cxnSpLocks noChangeShapeType="1"/>
            <a:stCxn id="50198" idx="3"/>
            <a:endCxn id="50200" idx="1"/>
          </p:cNvCxnSpPr>
          <p:nvPr/>
        </p:nvCxnSpPr>
        <p:spPr bwMode="auto">
          <a:xfrm>
            <a:off x="1403350" y="5703888"/>
            <a:ext cx="647700" cy="0"/>
          </a:xfrm>
          <a:prstGeom prst="straightConnector1">
            <a:avLst/>
          </a:prstGeom>
          <a:noFill/>
          <a:ln w="76200">
            <a:solidFill>
              <a:srgbClr val="FF0000"/>
            </a:solidFill>
            <a:round/>
            <a:headEnd/>
            <a:tailEnd/>
          </a:ln>
        </p:spPr>
      </p:cxnSp>
      <p:cxnSp>
        <p:nvCxnSpPr>
          <p:cNvPr id="50207" name="AutoShape 32"/>
          <p:cNvCxnSpPr>
            <a:cxnSpLocks noChangeShapeType="1"/>
            <a:stCxn id="50200" idx="3"/>
            <a:endCxn id="50202" idx="1"/>
          </p:cNvCxnSpPr>
          <p:nvPr/>
        </p:nvCxnSpPr>
        <p:spPr bwMode="auto">
          <a:xfrm>
            <a:off x="3419475" y="5703888"/>
            <a:ext cx="647700" cy="0"/>
          </a:xfrm>
          <a:prstGeom prst="straightConnector1">
            <a:avLst/>
          </a:prstGeom>
          <a:noFill/>
          <a:ln w="76200">
            <a:solidFill>
              <a:srgbClr val="FF0000"/>
            </a:solidFill>
            <a:round/>
            <a:headEnd/>
            <a:tailEnd/>
          </a:ln>
        </p:spPr>
      </p:cxnSp>
      <p:cxnSp>
        <p:nvCxnSpPr>
          <p:cNvPr id="50208" name="AutoShape 33"/>
          <p:cNvCxnSpPr>
            <a:cxnSpLocks noChangeShapeType="1"/>
            <a:stCxn id="50202" idx="3"/>
            <a:endCxn id="50204" idx="1"/>
          </p:cNvCxnSpPr>
          <p:nvPr/>
        </p:nvCxnSpPr>
        <p:spPr bwMode="auto">
          <a:xfrm>
            <a:off x="5435600" y="5703888"/>
            <a:ext cx="720725" cy="0"/>
          </a:xfrm>
          <a:prstGeom prst="straightConnector1">
            <a:avLst/>
          </a:prstGeom>
          <a:noFill/>
          <a:ln w="76200">
            <a:solidFill>
              <a:srgbClr val="FF0000"/>
            </a:solidFill>
            <a:round/>
            <a:headEnd/>
            <a:tailEnd/>
          </a:ln>
        </p:spPr>
      </p:cxnSp>
      <p:cxnSp>
        <p:nvCxnSpPr>
          <p:cNvPr id="50209" name="AutoShape 34"/>
          <p:cNvCxnSpPr>
            <a:cxnSpLocks noChangeShapeType="1"/>
            <a:stCxn id="50204" idx="3"/>
            <a:endCxn id="50178" idx="1"/>
          </p:cNvCxnSpPr>
          <p:nvPr/>
        </p:nvCxnSpPr>
        <p:spPr bwMode="auto">
          <a:xfrm>
            <a:off x="7524750" y="5703888"/>
            <a:ext cx="503238" cy="17462"/>
          </a:xfrm>
          <a:prstGeom prst="straightConnector1">
            <a:avLst/>
          </a:prstGeom>
          <a:noFill/>
          <a:ln w="76200">
            <a:solidFill>
              <a:srgbClr val="FF0000"/>
            </a:solidFill>
            <a:round/>
            <a:headEnd/>
            <a:tailEnd/>
          </a:ln>
        </p:spPr>
      </p:cxnSp>
      <p:sp>
        <p:nvSpPr>
          <p:cNvPr id="2" name="Footer Placeholder 1"/>
          <p:cNvSpPr>
            <a:spLocks noGrp="1"/>
          </p:cNvSpPr>
          <p:nvPr>
            <p:ph type="ftr" sz="quarter" idx="10"/>
          </p:nvPr>
        </p:nvSpPr>
        <p:spPr/>
        <p:txBody>
          <a:bodyPr/>
          <a:lstStyle/>
          <a:p>
            <a:pPr>
              <a:defRPr/>
            </a:pPr>
            <a:r>
              <a:rPr lang="en-US" smtClean="0"/>
              <a:t>© Amitai Aviram.  All rights reserved.</a:t>
            </a:r>
            <a:endParaRPr lang="en-US"/>
          </a:p>
        </p:txBody>
      </p:sp>
      <p:sp>
        <p:nvSpPr>
          <p:cNvPr id="3" name="Slide Number Placeholder 2"/>
          <p:cNvSpPr>
            <a:spLocks noGrp="1"/>
          </p:cNvSpPr>
          <p:nvPr>
            <p:ph type="sldNum" sz="quarter" idx="11"/>
          </p:nvPr>
        </p:nvSpPr>
        <p:spPr/>
        <p:txBody>
          <a:bodyPr/>
          <a:lstStyle/>
          <a:p>
            <a:pPr>
              <a:defRPr/>
            </a:pPr>
            <a:fld id="{381DCF54-0FB7-4483-AD8A-46FD297764B5}" type="slidenum">
              <a:rPr lang="en-US" smtClean="0"/>
              <a:pPr>
                <a:defRPr/>
              </a:pPr>
              <a:t>110</a:t>
            </a:fld>
            <a:endParaRPr lang="en-US"/>
          </a:p>
        </p:txBody>
      </p:sp>
      <p:sp>
        <p:nvSpPr>
          <p:cNvPr id="50212" name="Rectangle 2"/>
          <p:cNvSpPr txBox="1">
            <a:spLocks noChangeArrowheads="1"/>
          </p:cNvSpPr>
          <p:nvPr/>
        </p:nvSpPr>
        <p:spPr bwMode="auto">
          <a:xfrm>
            <a:off x="0" y="0"/>
            <a:ext cx="9144000" cy="1301750"/>
          </a:xfrm>
          <a:prstGeom prst="rect">
            <a:avLst/>
          </a:prstGeom>
          <a:noFill/>
          <a:ln w="9525">
            <a:noFill/>
            <a:miter lim="800000"/>
            <a:headEnd/>
            <a:tailEnd/>
          </a:ln>
        </p:spPr>
        <p:txBody>
          <a:bodyPr/>
          <a:lstStyle/>
          <a:p>
            <a:pPr algn="ctr"/>
            <a:r>
              <a:rPr lang="en-US" sz="3900" dirty="0"/>
              <a:t>Supply chain</a:t>
            </a:r>
            <a:br>
              <a:rPr lang="en-US" sz="3900" dirty="0"/>
            </a:br>
            <a:r>
              <a:rPr lang="en-US" sz="3500" dirty="0"/>
              <a:t>What is a supply chain?</a:t>
            </a:r>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0" y="0"/>
            <a:ext cx="9144000" cy="1301750"/>
          </a:xfrm>
        </p:spPr>
        <p:txBody>
          <a:bodyPr/>
          <a:lstStyle/>
          <a:p>
            <a:pPr eaLnBrk="1" hangingPunct="1"/>
            <a:r>
              <a:rPr lang="en-US" dirty="0" smtClean="0"/>
              <a:t>Supply chain</a:t>
            </a:r>
            <a:br>
              <a:rPr lang="en-US" dirty="0" smtClean="0"/>
            </a:br>
            <a:r>
              <a:rPr lang="en-US" sz="3500" dirty="0" smtClean="0"/>
              <a:t>Buyer &amp; supplier MP</a:t>
            </a:r>
          </a:p>
        </p:txBody>
      </p:sp>
      <p:sp>
        <p:nvSpPr>
          <p:cNvPr id="51203" name="Rectangle 3"/>
          <p:cNvSpPr>
            <a:spLocks noGrp="1" noChangeArrowheads="1"/>
          </p:cNvSpPr>
          <p:nvPr>
            <p:ph type="body" sz="half" idx="1"/>
          </p:nvPr>
        </p:nvSpPr>
        <p:spPr>
          <a:xfrm>
            <a:off x="0" y="1447800"/>
            <a:ext cx="9144000" cy="5181600"/>
          </a:xfrm>
        </p:spPr>
        <p:txBody>
          <a:bodyPr/>
          <a:lstStyle/>
          <a:p>
            <a:pPr marL="495300" indent="-495300" eaLnBrk="1" hangingPunct="1">
              <a:spcBef>
                <a:spcPts val="0"/>
              </a:spcBef>
            </a:pPr>
            <a:r>
              <a:rPr lang="en-US" sz="2400" dirty="0" smtClean="0"/>
              <a:t>Supply chains are important to the competition analysis because the value pool (the source of firms’ profits) of the entire supply chain is a single pool that is divided between the links (markets) of the supply chain</a:t>
            </a:r>
          </a:p>
          <a:p>
            <a:pPr marL="495300" indent="-495300" eaLnBrk="1" hangingPunct="1">
              <a:spcBef>
                <a:spcPts val="0"/>
              </a:spcBef>
            </a:pPr>
            <a:r>
              <a:rPr lang="en-US" sz="2400" dirty="0" smtClean="0"/>
              <a:t>Value pool </a:t>
            </a:r>
            <a:r>
              <a:rPr lang="en-US" sz="1900" dirty="0" smtClean="0"/>
              <a:t>(value to consumer – total supply chain costs)</a:t>
            </a:r>
            <a:r>
              <a:rPr lang="en-US" sz="2500" dirty="0" smtClean="0"/>
              <a:t> is divided according to relative competitiveness of markets</a:t>
            </a:r>
          </a:p>
          <a:p>
            <a:pPr marL="763588" lvl="1" indent="-419100" eaLnBrk="1" hangingPunct="1">
              <a:spcBef>
                <a:spcPts val="0"/>
              </a:spcBef>
            </a:pPr>
            <a:r>
              <a:rPr lang="en-US" sz="2000" dirty="0" smtClean="0"/>
              <a:t>Market’s competitiveness depends on substitution, entry, rivalry</a:t>
            </a:r>
          </a:p>
          <a:p>
            <a:pPr marL="763588" lvl="1" indent="-419100" eaLnBrk="1" hangingPunct="1">
              <a:spcBef>
                <a:spcPts val="0"/>
              </a:spcBef>
            </a:pPr>
            <a:r>
              <a:rPr lang="en-US" sz="2000" dirty="0" smtClean="0"/>
              <a:t>The “unique” activity in the supply chain (very low competition) gets the largest portion of the profits</a:t>
            </a:r>
          </a:p>
          <a:p>
            <a:pPr marL="763588" lvl="1" indent="-419100" eaLnBrk="1" hangingPunct="1">
              <a:spcBef>
                <a:spcPts val="0"/>
              </a:spcBef>
            </a:pPr>
            <a:r>
              <a:rPr lang="en-US" sz="2000" dirty="0" smtClean="0"/>
              <a:t>The “commodity” activity (very high competition) gets almost no profits</a:t>
            </a:r>
          </a:p>
        </p:txBody>
      </p:sp>
      <p:pic>
        <p:nvPicPr>
          <p:cNvPr id="51204" name="Picture 2" descr="C:\Users\aviram\AppData\Local\Microsoft\Windows\Temporary Internet Files\Content.IE5\YTC5JD55\MC900322715[1].wmf"/>
          <p:cNvPicPr>
            <a:picLocks noChangeAspect="1" noChangeArrowheads="1"/>
          </p:cNvPicPr>
          <p:nvPr/>
        </p:nvPicPr>
        <p:blipFill>
          <a:blip r:embed="rId2" cstate="print"/>
          <a:srcRect/>
          <a:stretch>
            <a:fillRect/>
          </a:stretch>
        </p:blipFill>
        <p:spPr bwMode="auto">
          <a:xfrm>
            <a:off x="1619250" y="5516563"/>
            <a:ext cx="5891213" cy="877887"/>
          </a:xfrm>
          <a:prstGeom prst="rect">
            <a:avLst/>
          </a:prstGeom>
          <a:noFill/>
          <a:ln w="9525">
            <a:noFill/>
            <a:miter lim="800000"/>
            <a:headEnd/>
            <a:tailEnd/>
          </a:ln>
        </p:spPr>
      </p:pic>
      <p:sp>
        <p:nvSpPr>
          <p:cNvPr id="2" name="Footer Placeholder 1"/>
          <p:cNvSpPr>
            <a:spLocks noGrp="1"/>
          </p:cNvSpPr>
          <p:nvPr>
            <p:ph type="ftr" sz="quarter" idx="10"/>
          </p:nvPr>
        </p:nvSpPr>
        <p:spPr/>
        <p:txBody>
          <a:bodyPr/>
          <a:lstStyle/>
          <a:p>
            <a:pPr>
              <a:defRPr/>
            </a:pPr>
            <a:r>
              <a:rPr lang="en-US" altLang="en-US"/>
              <a:t>© Amitai Aviram.  All rights reserved.</a:t>
            </a:r>
          </a:p>
        </p:txBody>
      </p:sp>
      <p:sp>
        <p:nvSpPr>
          <p:cNvPr id="3" name="Slide Number Placeholder 2"/>
          <p:cNvSpPr>
            <a:spLocks noGrp="1"/>
          </p:cNvSpPr>
          <p:nvPr>
            <p:ph type="sldNum" sz="quarter" idx="11"/>
          </p:nvPr>
        </p:nvSpPr>
        <p:spPr/>
        <p:txBody>
          <a:bodyPr/>
          <a:lstStyle/>
          <a:p>
            <a:pPr>
              <a:defRPr/>
            </a:pPr>
            <a:fld id="{FB9C9FAC-94E6-405B-9C0D-FA4AE32CDA35}" type="slidenum">
              <a:rPr lang="en-US" altLang="en-US" smtClean="0"/>
              <a:pPr>
                <a:defRPr/>
              </a:pPr>
              <a:t>111</a:t>
            </a:fld>
            <a:endParaRPr lang="en-US" altLang="en-US"/>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idx="4294967295"/>
          </p:nvPr>
        </p:nvSpPr>
        <p:spPr/>
        <p:txBody>
          <a:bodyPr/>
          <a:lstStyle/>
          <a:p>
            <a:pPr eaLnBrk="1" hangingPunct="1"/>
            <a:r>
              <a:rPr lang="en-US" smtClean="0"/>
              <a:t>Supply chain</a:t>
            </a:r>
            <a:br>
              <a:rPr lang="en-US" smtClean="0"/>
            </a:br>
            <a:r>
              <a:rPr lang="en-US" sz="3500" smtClean="0"/>
              <a:t>Buyer &amp; supplier MP</a:t>
            </a:r>
          </a:p>
        </p:txBody>
      </p:sp>
      <p:sp>
        <p:nvSpPr>
          <p:cNvPr id="52227" name="Rectangle 3"/>
          <p:cNvSpPr>
            <a:spLocks noGrp="1" noChangeArrowheads="1"/>
          </p:cNvSpPr>
          <p:nvPr>
            <p:ph type="body" idx="4294967295"/>
          </p:nvPr>
        </p:nvSpPr>
        <p:spPr>
          <a:xfrm>
            <a:off x="0" y="1447800"/>
            <a:ext cx="9144000" cy="5181600"/>
          </a:xfrm>
        </p:spPr>
        <p:txBody>
          <a:bodyPr/>
          <a:lstStyle/>
          <a:p>
            <a:pPr eaLnBrk="1" hangingPunct="1">
              <a:spcBef>
                <a:spcPct val="0"/>
              </a:spcBef>
            </a:pPr>
            <a:r>
              <a:rPr lang="en-US" sz="2400" dirty="0" smtClean="0"/>
              <a:t>Example: To simplify, suppose that only use for crude oil is gas. Car owners would pay up to $3/gallon for gas; cost of drilling, transporting &amp; refining: $2/gallon. Total gas sales: 100B gallons</a:t>
            </a:r>
          </a:p>
          <a:p>
            <a:pPr lvl="1" eaLnBrk="1" hangingPunct="1">
              <a:spcBef>
                <a:spcPct val="0"/>
              </a:spcBef>
            </a:pPr>
            <a:r>
              <a:rPr lang="en-US" sz="2000" dirty="0" smtClean="0">
                <a:solidFill>
                  <a:srgbClr val="FF0000"/>
                </a:solidFill>
              </a:rPr>
              <a:t>How will the value pool ($100B) be appropriated?</a:t>
            </a:r>
          </a:p>
          <a:p>
            <a:pPr lvl="1" eaLnBrk="1" hangingPunct="1">
              <a:spcBef>
                <a:spcPct val="0"/>
              </a:spcBef>
            </a:pPr>
            <a:r>
              <a:rPr lang="en-US" sz="2000" dirty="0" smtClean="0"/>
              <a:t>Suppose oil extraction is monopolized, while competition in transporting, refining, retailing &amp; purchasing gas is very fierce</a:t>
            </a:r>
          </a:p>
          <a:p>
            <a:pPr lvl="1" eaLnBrk="1" hangingPunct="1">
              <a:spcBef>
                <a:spcPct val="0"/>
              </a:spcBef>
            </a:pPr>
            <a:r>
              <a:rPr lang="en-US" sz="2000" dirty="0" smtClean="0"/>
              <a:t>Result: The extraction market will appropriate most of the value from the VP at the expense of the transporting, refining &amp; retailing markets</a:t>
            </a:r>
          </a:p>
        </p:txBody>
      </p:sp>
      <p:sp>
        <p:nvSpPr>
          <p:cNvPr id="52228" name="Rectangle 7"/>
          <p:cNvSpPr>
            <a:spLocks noChangeArrowheads="1"/>
          </p:cNvSpPr>
          <p:nvPr/>
        </p:nvSpPr>
        <p:spPr bwMode="auto">
          <a:xfrm>
            <a:off x="34925" y="5300663"/>
            <a:ext cx="1368425" cy="576262"/>
          </a:xfrm>
          <a:prstGeom prst="rect">
            <a:avLst/>
          </a:prstGeom>
          <a:solidFill>
            <a:srgbClr val="FFCC66"/>
          </a:solidFill>
          <a:ln w="9525">
            <a:solidFill>
              <a:schemeClr val="tx1"/>
            </a:solidFill>
            <a:miter lim="800000"/>
            <a:headEnd/>
            <a:tailEnd/>
          </a:ln>
        </p:spPr>
        <p:txBody>
          <a:bodyPr wrap="none" anchor="ctr"/>
          <a:lstStyle/>
          <a:p>
            <a:endParaRPr lang="en-US"/>
          </a:p>
        </p:txBody>
      </p:sp>
      <p:sp>
        <p:nvSpPr>
          <p:cNvPr id="52229" name="Text Box 8"/>
          <p:cNvSpPr txBox="1">
            <a:spLocks noChangeArrowheads="1"/>
          </p:cNvSpPr>
          <p:nvPr/>
        </p:nvSpPr>
        <p:spPr bwMode="auto">
          <a:xfrm>
            <a:off x="34925" y="5300663"/>
            <a:ext cx="1368425" cy="523875"/>
          </a:xfrm>
          <a:prstGeom prst="rect">
            <a:avLst/>
          </a:prstGeom>
          <a:solidFill>
            <a:srgbClr val="FFCC66"/>
          </a:solidFill>
          <a:ln w="9525">
            <a:noFill/>
            <a:miter lim="800000"/>
            <a:headEnd/>
            <a:tailEnd/>
          </a:ln>
        </p:spPr>
        <p:txBody>
          <a:bodyPr>
            <a:spAutoFit/>
          </a:bodyPr>
          <a:lstStyle/>
          <a:p>
            <a:pPr algn="ctr">
              <a:spcBef>
                <a:spcPct val="50000"/>
              </a:spcBef>
            </a:pPr>
            <a:r>
              <a:rPr lang="en-US" sz="1400">
                <a:latin typeface="Arial" charset="0"/>
              </a:rPr>
              <a:t>Drilling for oil (extraction)</a:t>
            </a:r>
          </a:p>
        </p:txBody>
      </p:sp>
      <p:sp>
        <p:nvSpPr>
          <p:cNvPr id="52230" name="Rectangle 9"/>
          <p:cNvSpPr>
            <a:spLocks noChangeArrowheads="1"/>
          </p:cNvSpPr>
          <p:nvPr/>
        </p:nvSpPr>
        <p:spPr bwMode="auto">
          <a:xfrm>
            <a:off x="2051050" y="5300663"/>
            <a:ext cx="1368425" cy="576262"/>
          </a:xfrm>
          <a:prstGeom prst="rect">
            <a:avLst/>
          </a:prstGeom>
          <a:solidFill>
            <a:srgbClr val="FFCC66"/>
          </a:solidFill>
          <a:ln w="9525">
            <a:solidFill>
              <a:schemeClr val="tx1"/>
            </a:solidFill>
            <a:miter lim="800000"/>
            <a:headEnd/>
            <a:tailEnd/>
          </a:ln>
        </p:spPr>
        <p:txBody>
          <a:bodyPr wrap="none" anchor="ctr"/>
          <a:lstStyle/>
          <a:p>
            <a:endParaRPr lang="en-US"/>
          </a:p>
        </p:txBody>
      </p:sp>
      <p:sp>
        <p:nvSpPr>
          <p:cNvPr id="52231" name="Text Box 10"/>
          <p:cNvSpPr txBox="1">
            <a:spLocks noChangeArrowheads="1"/>
          </p:cNvSpPr>
          <p:nvPr/>
        </p:nvSpPr>
        <p:spPr bwMode="auto">
          <a:xfrm>
            <a:off x="2051050" y="5300663"/>
            <a:ext cx="1368425" cy="523875"/>
          </a:xfrm>
          <a:prstGeom prst="rect">
            <a:avLst/>
          </a:prstGeom>
          <a:solidFill>
            <a:srgbClr val="FFCC66"/>
          </a:solidFill>
          <a:ln w="9525">
            <a:noFill/>
            <a:miter lim="800000"/>
            <a:headEnd/>
            <a:tailEnd/>
          </a:ln>
        </p:spPr>
        <p:txBody>
          <a:bodyPr>
            <a:spAutoFit/>
          </a:bodyPr>
          <a:lstStyle/>
          <a:p>
            <a:pPr algn="ctr">
              <a:spcBef>
                <a:spcPct val="50000"/>
              </a:spcBef>
            </a:pPr>
            <a:r>
              <a:rPr lang="en-US" sz="1400">
                <a:latin typeface="Arial" charset="0"/>
              </a:rPr>
              <a:t>Transporting oil to refineries</a:t>
            </a:r>
          </a:p>
        </p:txBody>
      </p:sp>
      <p:sp>
        <p:nvSpPr>
          <p:cNvPr id="52232" name="Rectangle 11"/>
          <p:cNvSpPr>
            <a:spLocks noChangeArrowheads="1"/>
          </p:cNvSpPr>
          <p:nvPr/>
        </p:nvSpPr>
        <p:spPr bwMode="auto">
          <a:xfrm>
            <a:off x="4067175" y="5300663"/>
            <a:ext cx="1368425" cy="576262"/>
          </a:xfrm>
          <a:prstGeom prst="rect">
            <a:avLst/>
          </a:prstGeom>
          <a:solidFill>
            <a:srgbClr val="FFCC66"/>
          </a:solidFill>
          <a:ln w="9525">
            <a:solidFill>
              <a:schemeClr val="tx1"/>
            </a:solidFill>
            <a:miter lim="800000"/>
            <a:headEnd/>
            <a:tailEnd/>
          </a:ln>
        </p:spPr>
        <p:txBody>
          <a:bodyPr wrap="none" anchor="ctr"/>
          <a:lstStyle/>
          <a:p>
            <a:endParaRPr lang="en-US"/>
          </a:p>
        </p:txBody>
      </p:sp>
      <p:sp>
        <p:nvSpPr>
          <p:cNvPr id="52233" name="Text Box 12"/>
          <p:cNvSpPr txBox="1">
            <a:spLocks noChangeArrowheads="1"/>
          </p:cNvSpPr>
          <p:nvPr/>
        </p:nvSpPr>
        <p:spPr bwMode="auto">
          <a:xfrm>
            <a:off x="4067175" y="5300663"/>
            <a:ext cx="1368425" cy="517525"/>
          </a:xfrm>
          <a:prstGeom prst="rect">
            <a:avLst/>
          </a:prstGeom>
          <a:solidFill>
            <a:srgbClr val="FFCC66"/>
          </a:solidFill>
          <a:ln w="9525">
            <a:noFill/>
            <a:miter lim="800000"/>
            <a:headEnd/>
            <a:tailEnd/>
          </a:ln>
        </p:spPr>
        <p:txBody>
          <a:bodyPr>
            <a:spAutoFit/>
          </a:bodyPr>
          <a:lstStyle/>
          <a:p>
            <a:pPr algn="ctr">
              <a:spcBef>
                <a:spcPct val="50000"/>
              </a:spcBef>
            </a:pPr>
            <a:r>
              <a:rPr lang="en-US" sz="1400">
                <a:latin typeface="Arial" charset="0"/>
              </a:rPr>
              <a:t>Refining oil into gasoline</a:t>
            </a:r>
          </a:p>
        </p:txBody>
      </p:sp>
      <p:sp>
        <p:nvSpPr>
          <p:cNvPr id="52234" name="Rectangle 13"/>
          <p:cNvSpPr>
            <a:spLocks noChangeArrowheads="1"/>
          </p:cNvSpPr>
          <p:nvPr/>
        </p:nvSpPr>
        <p:spPr bwMode="auto">
          <a:xfrm>
            <a:off x="6156325" y="5300663"/>
            <a:ext cx="1368425" cy="576262"/>
          </a:xfrm>
          <a:prstGeom prst="rect">
            <a:avLst/>
          </a:prstGeom>
          <a:solidFill>
            <a:srgbClr val="FFCC66"/>
          </a:solidFill>
          <a:ln w="9525">
            <a:solidFill>
              <a:schemeClr val="tx1"/>
            </a:solidFill>
            <a:miter lim="800000"/>
            <a:headEnd/>
            <a:tailEnd/>
          </a:ln>
        </p:spPr>
        <p:txBody>
          <a:bodyPr wrap="none" anchor="ctr"/>
          <a:lstStyle/>
          <a:p>
            <a:endParaRPr lang="en-US"/>
          </a:p>
        </p:txBody>
      </p:sp>
      <p:sp>
        <p:nvSpPr>
          <p:cNvPr id="52235" name="Text Box 14"/>
          <p:cNvSpPr txBox="1">
            <a:spLocks noChangeArrowheads="1"/>
          </p:cNvSpPr>
          <p:nvPr/>
        </p:nvSpPr>
        <p:spPr bwMode="auto">
          <a:xfrm>
            <a:off x="6156325" y="5300663"/>
            <a:ext cx="1368425" cy="523875"/>
          </a:xfrm>
          <a:prstGeom prst="rect">
            <a:avLst/>
          </a:prstGeom>
          <a:solidFill>
            <a:srgbClr val="FFCC66"/>
          </a:solidFill>
          <a:ln w="9525">
            <a:noFill/>
            <a:miter lim="800000"/>
            <a:headEnd/>
            <a:tailEnd/>
          </a:ln>
        </p:spPr>
        <p:txBody>
          <a:bodyPr>
            <a:spAutoFit/>
          </a:bodyPr>
          <a:lstStyle/>
          <a:p>
            <a:pPr algn="ctr">
              <a:spcBef>
                <a:spcPct val="50000"/>
              </a:spcBef>
            </a:pPr>
            <a:r>
              <a:rPr lang="en-US" sz="1400">
                <a:latin typeface="Arial" charset="0"/>
              </a:rPr>
              <a:t>Gas station (retailing)</a:t>
            </a:r>
          </a:p>
        </p:txBody>
      </p:sp>
      <p:sp>
        <p:nvSpPr>
          <p:cNvPr id="52236" name="Rectangle 15"/>
          <p:cNvSpPr>
            <a:spLocks noChangeArrowheads="1"/>
          </p:cNvSpPr>
          <p:nvPr/>
        </p:nvSpPr>
        <p:spPr bwMode="auto">
          <a:xfrm>
            <a:off x="8172450" y="5300663"/>
            <a:ext cx="936625" cy="576262"/>
          </a:xfrm>
          <a:prstGeom prst="rect">
            <a:avLst/>
          </a:prstGeom>
          <a:solidFill>
            <a:srgbClr val="FFCC66"/>
          </a:solidFill>
          <a:ln w="9525">
            <a:solidFill>
              <a:schemeClr val="tx1"/>
            </a:solidFill>
            <a:miter lim="800000"/>
            <a:headEnd/>
            <a:tailEnd/>
          </a:ln>
        </p:spPr>
        <p:txBody>
          <a:bodyPr wrap="none" anchor="ctr"/>
          <a:lstStyle/>
          <a:p>
            <a:endParaRPr lang="en-US"/>
          </a:p>
        </p:txBody>
      </p:sp>
      <p:sp>
        <p:nvSpPr>
          <p:cNvPr id="52237" name="Text Box 16"/>
          <p:cNvSpPr txBox="1">
            <a:spLocks noChangeArrowheads="1"/>
          </p:cNvSpPr>
          <p:nvPr/>
        </p:nvSpPr>
        <p:spPr bwMode="auto">
          <a:xfrm>
            <a:off x="8172450" y="5300663"/>
            <a:ext cx="936625" cy="523875"/>
          </a:xfrm>
          <a:prstGeom prst="rect">
            <a:avLst/>
          </a:prstGeom>
          <a:solidFill>
            <a:srgbClr val="FFCC66"/>
          </a:solidFill>
          <a:ln w="9525">
            <a:noFill/>
            <a:miter lim="800000"/>
            <a:headEnd/>
            <a:tailEnd/>
          </a:ln>
        </p:spPr>
        <p:txBody>
          <a:bodyPr>
            <a:spAutoFit/>
          </a:bodyPr>
          <a:lstStyle/>
          <a:p>
            <a:pPr algn="ctr">
              <a:spcBef>
                <a:spcPct val="50000"/>
              </a:spcBef>
            </a:pPr>
            <a:r>
              <a:rPr lang="en-US" sz="1400">
                <a:latin typeface="Arial" charset="0"/>
              </a:rPr>
              <a:t>Car owner</a:t>
            </a:r>
          </a:p>
        </p:txBody>
      </p:sp>
      <p:cxnSp>
        <p:nvCxnSpPr>
          <p:cNvPr id="52238" name="AutoShape 17"/>
          <p:cNvCxnSpPr>
            <a:cxnSpLocks noChangeShapeType="1"/>
            <a:stCxn id="52229" idx="3"/>
            <a:endCxn id="52231" idx="1"/>
          </p:cNvCxnSpPr>
          <p:nvPr/>
        </p:nvCxnSpPr>
        <p:spPr bwMode="auto">
          <a:xfrm>
            <a:off x="1403350" y="5562600"/>
            <a:ext cx="647700" cy="0"/>
          </a:xfrm>
          <a:prstGeom prst="straightConnector1">
            <a:avLst/>
          </a:prstGeom>
          <a:noFill/>
          <a:ln w="76200">
            <a:solidFill>
              <a:srgbClr val="FF0000"/>
            </a:solidFill>
            <a:round/>
            <a:headEnd/>
            <a:tailEnd/>
          </a:ln>
        </p:spPr>
      </p:cxnSp>
      <p:cxnSp>
        <p:nvCxnSpPr>
          <p:cNvPr id="52239" name="AutoShape 18"/>
          <p:cNvCxnSpPr>
            <a:cxnSpLocks noChangeShapeType="1"/>
            <a:stCxn id="52231" idx="3"/>
            <a:endCxn id="52233" idx="1"/>
          </p:cNvCxnSpPr>
          <p:nvPr/>
        </p:nvCxnSpPr>
        <p:spPr bwMode="auto">
          <a:xfrm flipV="1">
            <a:off x="3419475" y="5559425"/>
            <a:ext cx="647700" cy="3175"/>
          </a:xfrm>
          <a:prstGeom prst="straightConnector1">
            <a:avLst/>
          </a:prstGeom>
          <a:noFill/>
          <a:ln w="76200">
            <a:solidFill>
              <a:srgbClr val="FF0000"/>
            </a:solidFill>
            <a:round/>
            <a:headEnd/>
            <a:tailEnd/>
          </a:ln>
        </p:spPr>
      </p:cxnSp>
      <p:cxnSp>
        <p:nvCxnSpPr>
          <p:cNvPr id="52240" name="AutoShape 19"/>
          <p:cNvCxnSpPr>
            <a:cxnSpLocks noChangeShapeType="1"/>
            <a:stCxn id="52233" idx="3"/>
            <a:endCxn id="52235" idx="1"/>
          </p:cNvCxnSpPr>
          <p:nvPr/>
        </p:nvCxnSpPr>
        <p:spPr bwMode="auto">
          <a:xfrm>
            <a:off x="5435600" y="5559425"/>
            <a:ext cx="720725" cy="3175"/>
          </a:xfrm>
          <a:prstGeom prst="straightConnector1">
            <a:avLst/>
          </a:prstGeom>
          <a:noFill/>
          <a:ln w="76200">
            <a:solidFill>
              <a:srgbClr val="FF0000"/>
            </a:solidFill>
            <a:round/>
            <a:headEnd/>
            <a:tailEnd/>
          </a:ln>
        </p:spPr>
      </p:cxnSp>
      <p:cxnSp>
        <p:nvCxnSpPr>
          <p:cNvPr id="52241" name="AutoShape 20"/>
          <p:cNvCxnSpPr>
            <a:cxnSpLocks noChangeShapeType="1"/>
            <a:stCxn id="52235" idx="3"/>
            <a:endCxn id="52237" idx="1"/>
          </p:cNvCxnSpPr>
          <p:nvPr/>
        </p:nvCxnSpPr>
        <p:spPr bwMode="auto">
          <a:xfrm>
            <a:off x="7524750" y="5562600"/>
            <a:ext cx="647700" cy="0"/>
          </a:xfrm>
          <a:prstGeom prst="straightConnector1">
            <a:avLst/>
          </a:prstGeom>
          <a:noFill/>
          <a:ln w="76200">
            <a:solidFill>
              <a:srgbClr val="FF0000"/>
            </a:solidFill>
            <a:round/>
            <a:headEnd/>
            <a:tailEnd/>
          </a:ln>
        </p:spPr>
      </p:cxnSp>
      <p:sp>
        <p:nvSpPr>
          <p:cNvPr id="2" name="Footer Placeholder 1"/>
          <p:cNvSpPr>
            <a:spLocks noGrp="1"/>
          </p:cNvSpPr>
          <p:nvPr>
            <p:ph type="ftr" sz="quarter" idx="10"/>
          </p:nvPr>
        </p:nvSpPr>
        <p:spPr/>
        <p:txBody>
          <a:bodyPr/>
          <a:lstStyle/>
          <a:p>
            <a:pPr>
              <a:defRPr/>
            </a:pPr>
            <a:r>
              <a:rPr lang="en-US" smtClean="0"/>
              <a:t>© Amitai Aviram.  All rights reserved.</a:t>
            </a:r>
            <a:endParaRPr lang="en-US"/>
          </a:p>
        </p:txBody>
      </p:sp>
      <p:sp>
        <p:nvSpPr>
          <p:cNvPr id="3" name="Slide Number Placeholder 2"/>
          <p:cNvSpPr>
            <a:spLocks noGrp="1"/>
          </p:cNvSpPr>
          <p:nvPr>
            <p:ph type="sldNum" sz="quarter" idx="11"/>
          </p:nvPr>
        </p:nvSpPr>
        <p:spPr/>
        <p:txBody>
          <a:bodyPr/>
          <a:lstStyle/>
          <a:p>
            <a:pPr>
              <a:defRPr/>
            </a:pPr>
            <a:fld id="{207E9E2C-4E11-4C80-B5CA-56D830E40BA4}" type="slidenum">
              <a:rPr lang="en-US" smtClean="0"/>
              <a:pPr>
                <a:defRPr/>
              </a:pPr>
              <a:t>112</a:t>
            </a:fld>
            <a:endParaRPr lang="en-US"/>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idx="4294967295"/>
          </p:nvPr>
        </p:nvSpPr>
        <p:spPr/>
        <p:txBody>
          <a:bodyPr/>
          <a:lstStyle/>
          <a:p>
            <a:pPr eaLnBrk="1" hangingPunct="1"/>
            <a:r>
              <a:rPr lang="en-US" smtClean="0"/>
              <a:t>Supply chain</a:t>
            </a:r>
            <a:br>
              <a:rPr lang="en-US" smtClean="0"/>
            </a:br>
            <a:r>
              <a:rPr lang="en-US" sz="3500" smtClean="0"/>
              <a:t>Buyer &amp; supplier MP</a:t>
            </a:r>
          </a:p>
        </p:txBody>
      </p:sp>
      <p:sp>
        <p:nvSpPr>
          <p:cNvPr id="63493" name="Rectangle 3"/>
          <p:cNvSpPr>
            <a:spLocks noGrp="1" noChangeArrowheads="1"/>
          </p:cNvSpPr>
          <p:nvPr>
            <p:ph type="body" idx="4294967295"/>
          </p:nvPr>
        </p:nvSpPr>
        <p:spPr>
          <a:xfrm>
            <a:off x="0" y="1447800"/>
            <a:ext cx="9144000" cy="5181600"/>
          </a:xfrm>
        </p:spPr>
        <p:txBody>
          <a:bodyPr/>
          <a:lstStyle/>
          <a:p>
            <a:pPr eaLnBrk="1" hangingPunct="1">
              <a:spcBef>
                <a:spcPts val="0"/>
              </a:spcBef>
              <a:defRPr/>
            </a:pPr>
            <a:r>
              <a:rPr lang="en-US" sz="2400" dirty="0" smtClean="0"/>
              <a:t>To assess buyer &amp; supplier MP</a:t>
            </a:r>
          </a:p>
          <a:p>
            <a:pPr lvl="1" eaLnBrk="1" hangingPunct="1">
              <a:spcBef>
                <a:spcPts val="0"/>
              </a:spcBef>
              <a:defRPr/>
            </a:pPr>
            <a:r>
              <a:rPr lang="en-US" sz="2000" dirty="0" smtClean="0"/>
              <a:t>Conduct a brief evaluation of substitution, entry &amp; rivalry for each link of the supply chain</a:t>
            </a:r>
          </a:p>
          <a:p>
            <a:pPr lvl="1" eaLnBrk="1" hangingPunct="1">
              <a:spcBef>
                <a:spcPts val="0"/>
              </a:spcBef>
              <a:defRPr/>
            </a:pPr>
            <a:r>
              <a:rPr lang="en-US" sz="2000" dirty="0" smtClean="0"/>
              <a:t>If this “quick look” suggests significant MP, conduct a more thorough evaluation of that link &amp; look for evidence of exercising MP</a:t>
            </a:r>
          </a:p>
          <a:p>
            <a:pPr eaLnBrk="1" hangingPunct="1">
              <a:spcBef>
                <a:spcPts val="0"/>
              </a:spcBef>
              <a:defRPr/>
            </a:pPr>
            <a:endParaRPr lang="en-US" sz="2400" dirty="0" smtClean="0"/>
          </a:p>
          <a:p>
            <a:pPr eaLnBrk="1" hangingPunct="1">
              <a:spcBef>
                <a:spcPts val="0"/>
              </a:spcBef>
              <a:defRPr/>
            </a:pPr>
            <a:r>
              <a:rPr lang="en-US" sz="2400" dirty="0" smtClean="0"/>
              <a:t>Buyer/supplier power when your firm also has MP </a:t>
            </a:r>
            <a:r>
              <a:rPr lang="en-US" sz="1900" dirty="0" smtClean="0"/>
              <a:t>(stacked monopolies)</a:t>
            </a:r>
          </a:p>
          <a:p>
            <a:pPr marL="839788" lvl="1" indent="-495300" eaLnBrk="1" hangingPunct="1">
              <a:spcBef>
                <a:spcPts val="0"/>
              </a:spcBef>
              <a:defRPr/>
            </a:pPr>
            <a:r>
              <a:rPr lang="en-US" sz="1900" dirty="0" smtClean="0"/>
              <a:t>When both a firm &amp; its buyer or supplier</a:t>
            </a:r>
            <a:r>
              <a:rPr lang="en-US" sz="1800" dirty="0" smtClean="0"/>
              <a:t> </a:t>
            </a:r>
            <a:r>
              <a:rPr lang="en-US" sz="1900" dirty="0" smtClean="0"/>
              <a:t>have MP, each firm reduces output to maximize price under the assumption that the other firm will do the same</a:t>
            </a:r>
          </a:p>
          <a:p>
            <a:pPr marL="1352550" lvl="2" indent="-438150" eaLnBrk="1" hangingPunct="1">
              <a:spcBef>
                <a:spcPts val="0"/>
              </a:spcBef>
              <a:defRPr/>
            </a:pPr>
            <a:r>
              <a:rPr lang="en-US" sz="1900" dirty="0" smtClean="0"/>
              <a:t>E.g., monopolist oil company &amp; monopolist refinery: refinery will buy assume oil costs a monopoly price (pushing gas prices up), then it will further raise gas price to get monopoly profits on gas</a:t>
            </a:r>
          </a:p>
          <a:p>
            <a:pPr marL="839788" lvl="1" indent="-495300" eaLnBrk="1" hangingPunct="1">
              <a:spcBef>
                <a:spcPts val="0"/>
              </a:spcBef>
              <a:defRPr/>
            </a:pPr>
            <a:r>
              <a:rPr lang="en-US" sz="1900" dirty="0" smtClean="0"/>
              <a:t>Result is bad for both firms: higher price &amp; less output than if a single monopoly operated both drilling &amp; refining activities</a:t>
            </a:r>
          </a:p>
          <a:p>
            <a:pPr marL="839788" lvl="1" indent="-495300" eaLnBrk="1" hangingPunct="1">
              <a:spcBef>
                <a:spcPts val="0"/>
              </a:spcBef>
              <a:defRPr/>
            </a:pPr>
            <a:r>
              <a:rPr lang="en-US" sz="1900" dirty="0" smtClean="0"/>
              <a:t>Coordination of the two firms would increase output &amp; decrease price (from stacked monopoly price to single monopoly price)</a:t>
            </a:r>
            <a:endParaRPr lang="en-US" sz="2000" dirty="0" smtClean="0"/>
          </a:p>
        </p:txBody>
      </p:sp>
      <p:sp>
        <p:nvSpPr>
          <p:cNvPr id="2" name="Footer Placeholder 1"/>
          <p:cNvSpPr>
            <a:spLocks noGrp="1"/>
          </p:cNvSpPr>
          <p:nvPr>
            <p:ph type="ftr" sz="quarter" idx="10"/>
          </p:nvPr>
        </p:nvSpPr>
        <p:spPr/>
        <p:txBody>
          <a:bodyPr/>
          <a:lstStyle/>
          <a:p>
            <a:pPr>
              <a:defRPr/>
            </a:pPr>
            <a:r>
              <a:rPr lang="en-US" smtClean="0"/>
              <a:t>© Amitai Aviram.  All rights reserved.</a:t>
            </a:r>
            <a:endParaRPr lang="en-US"/>
          </a:p>
        </p:txBody>
      </p:sp>
      <p:sp>
        <p:nvSpPr>
          <p:cNvPr id="3" name="Slide Number Placeholder 2"/>
          <p:cNvSpPr>
            <a:spLocks noGrp="1"/>
          </p:cNvSpPr>
          <p:nvPr>
            <p:ph type="sldNum" sz="quarter" idx="11"/>
          </p:nvPr>
        </p:nvSpPr>
        <p:spPr/>
        <p:txBody>
          <a:bodyPr/>
          <a:lstStyle/>
          <a:p>
            <a:pPr>
              <a:defRPr/>
            </a:pPr>
            <a:fld id="{D2D823DC-D998-40F3-96B7-B5B29901251F}" type="slidenum">
              <a:rPr lang="en-US" smtClean="0"/>
              <a:pPr>
                <a:defRPr/>
              </a:pPr>
              <a:t>113</a:t>
            </a:fld>
            <a:endParaRPr lang="en-US"/>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idx="4294967295"/>
          </p:nvPr>
        </p:nvSpPr>
        <p:spPr/>
        <p:txBody>
          <a:bodyPr/>
          <a:lstStyle/>
          <a:p>
            <a:pPr eaLnBrk="1" hangingPunct="1"/>
            <a:r>
              <a:rPr lang="en-US" dirty="0" smtClean="0"/>
              <a:t>Supply chain</a:t>
            </a:r>
            <a:br>
              <a:rPr lang="en-US" dirty="0" smtClean="0"/>
            </a:br>
            <a:r>
              <a:rPr lang="en-US" sz="3500" dirty="0" smtClean="0"/>
              <a:t>Buyer &amp; supplier MP: Price sensitivity</a:t>
            </a:r>
          </a:p>
        </p:txBody>
      </p:sp>
      <p:sp>
        <p:nvSpPr>
          <p:cNvPr id="54275" name="Rectangle 3"/>
          <p:cNvSpPr>
            <a:spLocks noGrp="1" noChangeArrowheads="1"/>
          </p:cNvSpPr>
          <p:nvPr>
            <p:ph type="body" idx="4294967295"/>
          </p:nvPr>
        </p:nvSpPr>
        <p:spPr>
          <a:xfrm>
            <a:off x="0" y="1447800"/>
            <a:ext cx="9144000" cy="5181600"/>
          </a:xfrm>
        </p:spPr>
        <p:txBody>
          <a:bodyPr/>
          <a:lstStyle/>
          <a:p>
            <a:pPr eaLnBrk="1" hangingPunct="1">
              <a:spcBef>
                <a:spcPct val="0"/>
              </a:spcBef>
            </a:pPr>
            <a:r>
              <a:rPr lang="en-US" sz="2400" dirty="0" smtClean="0"/>
              <a:t>Competition analysis (substitution, entry &amp; rivalry) indicates a buyer’s/supplier’s </a:t>
            </a:r>
            <a:r>
              <a:rPr lang="en-US" sz="2400" u="sng" dirty="0" smtClean="0"/>
              <a:t>ability</a:t>
            </a:r>
            <a:r>
              <a:rPr lang="en-US" sz="2400" dirty="0" smtClean="0"/>
              <a:t> to get a better price</a:t>
            </a:r>
            <a:r>
              <a:rPr lang="en-US" sz="1600" dirty="0" smtClean="0"/>
              <a:t> (by acting like a monopolist)</a:t>
            </a:r>
          </a:p>
          <a:p>
            <a:pPr lvl="1" eaLnBrk="1" hangingPunct="1">
              <a:spcBef>
                <a:spcPct val="0"/>
              </a:spcBef>
            </a:pPr>
            <a:r>
              <a:rPr lang="en-US" sz="2000" dirty="0" smtClean="0"/>
              <a:t>However, there are costs involved in acting like a monopolist, so the use of MP also depends on its </a:t>
            </a:r>
            <a:r>
              <a:rPr lang="en-US" sz="2000" u="sng" dirty="0" smtClean="0"/>
              <a:t>incentive</a:t>
            </a:r>
            <a:r>
              <a:rPr lang="en-US" sz="2000" dirty="0" smtClean="0"/>
              <a:t> (i.e., how much does it care to get a better price?)</a:t>
            </a:r>
          </a:p>
          <a:p>
            <a:pPr eaLnBrk="1" hangingPunct="1">
              <a:spcBef>
                <a:spcPct val="0"/>
              </a:spcBef>
            </a:pPr>
            <a:r>
              <a:rPr lang="en-US" sz="2400" dirty="0" smtClean="0"/>
              <a:t>This is measured by a buyer’s/supplier’s </a:t>
            </a:r>
            <a:r>
              <a:rPr lang="en-US" sz="2400" b="1" u="sng" dirty="0" smtClean="0"/>
              <a:t>price sensitivity</a:t>
            </a:r>
          </a:p>
          <a:p>
            <a:pPr lvl="1" eaLnBrk="1" hangingPunct="1">
              <a:spcBef>
                <a:spcPct val="0"/>
              </a:spcBef>
            </a:pPr>
            <a:r>
              <a:rPr lang="en-US" sz="2000" dirty="0" smtClean="0"/>
              <a:t>In the case of your customers (buyer power), this is the self-elasticity of demand in your market (less price-sensitive = less MP concern)</a:t>
            </a:r>
          </a:p>
          <a:p>
            <a:pPr eaLnBrk="1" hangingPunct="1">
              <a:spcBef>
                <a:spcPct val="0"/>
              </a:spcBef>
            </a:pPr>
            <a:r>
              <a:rPr lang="en-US" sz="2400" dirty="0" smtClean="0"/>
              <a:t>Price sensitivity is often a matter of how significant the price of your component is to the other party’s profitability</a:t>
            </a:r>
          </a:p>
          <a:p>
            <a:pPr lvl="1" eaLnBrk="1" hangingPunct="1">
              <a:spcBef>
                <a:spcPct val="0"/>
              </a:spcBef>
            </a:pPr>
            <a:r>
              <a:rPr lang="en-US" sz="2000" dirty="0" smtClean="0"/>
              <a:t>E.g., if you create a $5 chip in a $500 tablet, doubling your price (100% increase) only adds 1% to the tablet’s cost – might not be a priority for the tablet manufacturer to lower your price</a:t>
            </a:r>
          </a:p>
          <a:p>
            <a:pPr eaLnBrk="1" hangingPunct="1">
              <a:spcBef>
                <a:spcPct val="0"/>
              </a:spcBef>
            </a:pPr>
            <a:r>
              <a:rPr lang="en-US" sz="2400" dirty="0" smtClean="0"/>
              <a:t>Framing is sometimes used to reduce price sensitivity</a:t>
            </a:r>
          </a:p>
          <a:p>
            <a:pPr lvl="1" eaLnBrk="1" hangingPunct="1">
              <a:spcBef>
                <a:spcPct val="0"/>
              </a:spcBef>
            </a:pPr>
            <a:r>
              <a:rPr lang="en-US" sz="2000" dirty="0" smtClean="0"/>
              <a:t>E.g., selling a product as an add-on to a much more expensive product</a:t>
            </a:r>
          </a:p>
        </p:txBody>
      </p:sp>
      <p:sp>
        <p:nvSpPr>
          <p:cNvPr id="2" name="Footer Placeholder 1"/>
          <p:cNvSpPr>
            <a:spLocks noGrp="1"/>
          </p:cNvSpPr>
          <p:nvPr>
            <p:ph type="ftr" sz="quarter" idx="10"/>
          </p:nvPr>
        </p:nvSpPr>
        <p:spPr/>
        <p:txBody>
          <a:bodyPr/>
          <a:lstStyle/>
          <a:p>
            <a:pPr>
              <a:defRPr/>
            </a:pPr>
            <a:r>
              <a:rPr lang="en-US" smtClean="0"/>
              <a:t>© Amitai Aviram.  All rights reserved.</a:t>
            </a:r>
            <a:endParaRPr lang="en-US"/>
          </a:p>
        </p:txBody>
      </p:sp>
      <p:sp>
        <p:nvSpPr>
          <p:cNvPr id="3" name="Slide Number Placeholder 2"/>
          <p:cNvSpPr>
            <a:spLocks noGrp="1"/>
          </p:cNvSpPr>
          <p:nvPr>
            <p:ph type="sldNum" sz="quarter" idx="11"/>
          </p:nvPr>
        </p:nvSpPr>
        <p:spPr/>
        <p:txBody>
          <a:bodyPr/>
          <a:lstStyle/>
          <a:p>
            <a:pPr>
              <a:defRPr/>
            </a:pPr>
            <a:fld id="{5C983138-6423-4747-9FCC-C4039D330E62}" type="slidenum">
              <a:rPr lang="en-US" smtClean="0"/>
              <a:pPr>
                <a:defRPr/>
              </a:pPr>
              <a:t>114</a:t>
            </a:fld>
            <a:endParaRPr lang="en-US"/>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idx="4294967295"/>
          </p:nvPr>
        </p:nvSpPr>
        <p:spPr/>
        <p:txBody>
          <a:bodyPr/>
          <a:lstStyle/>
          <a:p>
            <a:pPr eaLnBrk="1" hangingPunct="1"/>
            <a:r>
              <a:rPr lang="en-US" smtClean="0"/>
              <a:t>Supply chain</a:t>
            </a:r>
            <a:br>
              <a:rPr lang="en-US" smtClean="0"/>
            </a:br>
            <a:r>
              <a:rPr lang="en-US" sz="3500" smtClean="0"/>
              <a:t>Price discrimination</a:t>
            </a:r>
          </a:p>
        </p:txBody>
      </p:sp>
      <p:sp>
        <p:nvSpPr>
          <p:cNvPr id="55299" name="Rectangle 3"/>
          <p:cNvSpPr>
            <a:spLocks noGrp="1" noChangeArrowheads="1"/>
          </p:cNvSpPr>
          <p:nvPr>
            <p:ph type="body" idx="4294967295"/>
          </p:nvPr>
        </p:nvSpPr>
        <p:spPr>
          <a:xfrm>
            <a:off x="0" y="1447800"/>
            <a:ext cx="9144000" cy="5181600"/>
          </a:xfrm>
        </p:spPr>
        <p:txBody>
          <a:bodyPr/>
          <a:lstStyle/>
          <a:p>
            <a:pPr eaLnBrk="1" hangingPunct="1">
              <a:spcBef>
                <a:spcPct val="0"/>
              </a:spcBef>
            </a:pPr>
            <a:r>
              <a:rPr lang="en-US" sz="2400" dirty="0" smtClean="0"/>
              <a:t>Price discrimination is a way to extract more of the VP (at customers’ expense) than a firm that sells @ monopoly price</a:t>
            </a:r>
          </a:p>
          <a:p>
            <a:pPr lvl="1" eaLnBrk="1" hangingPunct="1">
              <a:spcBef>
                <a:spcPct val="0"/>
              </a:spcBef>
            </a:pPr>
            <a:r>
              <a:rPr lang="en-US" sz="2000" dirty="0" smtClean="0"/>
              <a:t>So, supply chain analysis needs to</a:t>
            </a:r>
            <a:br>
              <a:rPr lang="en-US" sz="2000" dirty="0" smtClean="0"/>
            </a:br>
            <a:r>
              <a:rPr lang="en-US" sz="2000" dirty="0" smtClean="0"/>
              <a:t>consider your ability to price discriminate</a:t>
            </a:r>
            <a:br>
              <a:rPr lang="en-US" sz="2000" dirty="0" smtClean="0"/>
            </a:br>
            <a:r>
              <a:rPr lang="en-US" sz="2000" dirty="0" smtClean="0"/>
              <a:t>(reduces buyer power) &amp; suppliers’</a:t>
            </a:r>
            <a:br>
              <a:rPr lang="en-US" sz="2000" dirty="0" smtClean="0"/>
            </a:br>
            <a:r>
              <a:rPr lang="en-US" sz="2000" dirty="0" smtClean="0"/>
              <a:t>ability to price discriminate against you</a:t>
            </a:r>
            <a:br>
              <a:rPr lang="en-US" sz="2000" dirty="0" smtClean="0"/>
            </a:br>
            <a:r>
              <a:rPr lang="en-US" sz="2000" dirty="0" smtClean="0"/>
              <a:t>(increases supplier power)</a:t>
            </a:r>
          </a:p>
          <a:p>
            <a:pPr eaLnBrk="1" hangingPunct="1">
              <a:spcBef>
                <a:spcPct val="0"/>
              </a:spcBef>
            </a:pPr>
            <a:r>
              <a:rPr lang="en-US" sz="2400" dirty="0" smtClean="0"/>
              <a:t>Recall our analysis of a monopoly</a:t>
            </a:r>
          </a:p>
          <a:p>
            <a:pPr lvl="1" eaLnBrk="1" hangingPunct="1">
              <a:spcBef>
                <a:spcPct val="0"/>
              </a:spcBef>
            </a:pPr>
            <a:r>
              <a:rPr lang="en-US" sz="2000" dirty="0" smtClean="0">
                <a:solidFill>
                  <a:srgbClr val="FF0000"/>
                </a:solidFill>
              </a:rPr>
              <a:t>Why doesn’t the monopolist sell to</a:t>
            </a:r>
            <a:br>
              <a:rPr lang="en-US" sz="2000" dirty="0" smtClean="0">
                <a:solidFill>
                  <a:srgbClr val="FF0000"/>
                </a:solidFill>
              </a:rPr>
            </a:br>
            <a:r>
              <a:rPr lang="en-US" sz="2000" dirty="0" smtClean="0">
                <a:solidFill>
                  <a:srgbClr val="FF0000"/>
                </a:solidFill>
              </a:rPr>
              <a:t>customers in the red triangle?</a:t>
            </a:r>
            <a:br>
              <a:rPr lang="en-US" sz="2000" dirty="0" smtClean="0">
                <a:solidFill>
                  <a:srgbClr val="FF0000"/>
                </a:solidFill>
              </a:rPr>
            </a:br>
            <a:r>
              <a:rPr lang="en-US" sz="1800" dirty="0" smtClean="0"/>
              <a:t>(those willing to pay &gt;$5 but less than $8)</a:t>
            </a:r>
          </a:p>
          <a:p>
            <a:pPr lvl="1" eaLnBrk="1" hangingPunct="1">
              <a:spcBef>
                <a:spcPct val="0"/>
              </a:spcBef>
            </a:pPr>
            <a:r>
              <a:rPr lang="en-US" sz="2000" dirty="0" smtClean="0"/>
              <a:t>Price discrimination is a way to sell to</a:t>
            </a:r>
            <a:br>
              <a:rPr lang="en-US" sz="2000" dirty="0" smtClean="0"/>
            </a:br>
            <a:r>
              <a:rPr lang="en-US" sz="2000" dirty="0" smtClean="0"/>
              <a:t>those customers without losing</a:t>
            </a:r>
            <a:br>
              <a:rPr lang="en-US" sz="2000" dirty="0" smtClean="0"/>
            </a:br>
            <a:r>
              <a:rPr lang="en-US" sz="2000" dirty="0" smtClean="0"/>
              <a:t>revenue from customers who are</a:t>
            </a:r>
            <a:br>
              <a:rPr lang="en-US" sz="2000" dirty="0" smtClean="0"/>
            </a:br>
            <a:r>
              <a:rPr lang="en-US" sz="2000" dirty="0" smtClean="0"/>
              <a:t>willing to pay &gt;$8</a:t>
            </a:r>
          </a:p>
        </p:txBody>
      </p:sp>
      <p:sp>
        <p:nvSpPr>
          <p:cNvPr id="55300" name="Line 4"/>
          <p:cNvSpPr>
            <a:spLocks noChangeShapeType="1"/>
          </p:cNvSpPr>
          <p:nvPr/>
        </p:nvSpPr>
        <p:spPr bwMode="auto">
          <a:xfrm>
            <a:off x="6011863" y="2836863"/>
            <a:ext cx="0" cy="2808287"/>
          </a:xfrm>
          <a:prstGeom prst="line">
            <a:avLst/>
          </a:prstGeom>
          <a:noFill/>
          <a:ln w="9525">
            <a:solidFill>
              <a:schemeClr val="tx1"/>
            </a:solidFill>
            <a:round/>
            <a:headEnd/>
            <a:tailEnd/>
          </a:ln>
        </p:spPr>
        <p:txBody>
          <a:bodyPr/>
          <a:lstStyle/>
          <a:p>
            <a:endParaRPr lang="en-US"/>
          </a:p>
        </p:txBody>
      </p:sp>
      <p:sp>
        <p:nvSpPr>
          <p:cNvPr id="55301" name="Line 5"/>
          <p:cNvSpPr>
            <a:spLocks noChangeShapeType="1"/>
          </p:cNvSpPr>
          <p:nvPr/>
        </p:nvSpPr>
        <p:spPr bwMode="auto">
          <a:xfrm>
            <a:off x="6011863" y="5645150"/>
            <a:ext cx="2879725" cy="1588"/>
          </a:xfrm>
          <a:prstGeom prst="line">
            <a:avLst/>
          </a:prstGeom>
          <a:noFill/>
          <a:ln w="9525">
            <a:solidFill>
              <a:schemeClr val="tx1"/>
            </a:solidFill>
            <a:round/>
            <a:headEnd/>
            <a:tailEnd/>
          </a:ln>
        </p:spPr>
        <p:txBody>
          <a:bodyPr/>
          <a:lstStyle/>
          <a:p>
            <a:endParaRPr lang="en-US"/>
          </a:p>
        </p:txBody>
      </p:sp>
      <p:sp>
        <p:nvSpPr>
          <p:cNvPr id="55302" name="Text Box 6"/>
          <p:cNvSpPr txBox="1">
            <a:spLocks noChangeArrowheads="1"/>
          </p:cNvSpPr>
          <p:nvPr/>
        </p:nvSpPr>
        <p:spPr bwMode="auto">
          <a:xfrm>
            <a:off x="5508625" y="2732088"/>
            <a:ext cx="576263" cy="304800"/>
          </a:xfrm>
          <a:prstGeom prst="rect">
            <a:avLst/>
          </a:prstGeom>
          <a:noFill/>
          <a:ln w="9525">
            <a:noFill/>
            <a:miter lim="800000"/>
            <a:headEnd/>
            <a:tailEnd/>
          </a:ln>
        </p:spPr>
        <p:txBody>
          <a:bodyPr>
            <a:spAutoFit/>
          </a:bodyPr>
          <a:lstStyle/>
          <a:p>
            <a:pPr>
              <a:spcBef>
                <a:spcPct val="50000"/>
              </a:spcBef>
            </a:pPr>
            <a:r>
              <a:rPr lang="en-US" sz="1400">
                <a:latin typeface="Tahoma" pitchFamily="34" charset="0"/>
              </a:rPr>
              <a:t>Price</a:t>
            </a:r>
          </a:p>
        </p:txBody>
      </p:sp>
      <p:sp>
        <p:nvSpPr>
          <p:cNvPr id="55303" name="Text Box 7"/>
          <p:cNvSpPr txBox="1">
            <a:spLocks noChangeArrowheads="1"/>
          </p:cNvSpPr>
          <p:nvPr/>
        </p:nvSpPr>
        <p:spPr bwMode="auto">
          <a:xfrm>
            <a:off x="8316913" y="5630863"/>
            <a:ext cx="792162" cy="274637"/>
          </a:xfrm>
          <a:prstGeom prst="rect">
            <a:avLst/>
          </a:prstGeom>
          <a:noFill/>
          <a:ln w="9525">
            <a:noFill/>
            <a:miter lim="800000"/>
            <a:headEnd/>
            <a:tailEnd/>
          </a:ln>
        </p:spPr>
        <p:txBody>
          <a:bodyPr>
            <a:spAutoFit/>
          </a:bodyPr>
          <a:lstStyle/>
          <a:p>
            <a:pPr>
              <a:spcBef>
                <a:spcPct val="50000"/>
              </a:spcBef>
            </a:pPr>
            <a:r>
              <a:rPr lang="en-US" sz="1200">
                <a:latin typeface="Tahoma" pitchFamily="34" charset="0"/>
              </a:rPr>
              <a:t>Quantity</a:t>
            </a:r>
          </a:p>
        </p:txBody>
      </p:sp>
      <p:sp>
        <p:nvSpPr>
          <p:cNvPr id="55304" name="Line 8"/>
          <p:cNvSpPr>
            <a:spLocks noChangeShapeType="1"/>
          </p:cNvSpPr>
          <p:nvPr/>
        </p:nvSpPr>
        <p:spPr bwMode="auto">
          <a:xfrm>
            <a:off x="6011863" y="4637088"/>
            <a:ext cx="2592387" cy="1587"/>
          </a:xfrm>
          <a:prstGeom prst="line">
            <a:avLst/>
          </a:prstGeom>
          <a:noFill/>
          <a:ln w="19050">
            <a:solidFill>
              <a:schemeClr val="tx2"/>
            </a:solidFill>
            <a:round/>
            <a:headEnd/>
            <a:tailEnd/>
          </a:ln>
        </p:spPr>
        <p:txBody>
          <a:bodyPr/>
          <a:lstStyle/>
          <a:p>
            <a:endParaRPr lang="en-US"/>
          </a:p>
        </p:txBody>
      </p:sp>
      <p:sp>
        <p:nvSpPr>
          <p:cNvPr id="55305" name="Text Box 9"/>
          <p:cNvSpPr txBox="1">
            <a:spLocks noChangeArrowheads="1"/>
          </p:cNvSpPr>
          <p:nvPr/>
        </p:nvSpPr>
        <p:spPr bwMode="auto">
          <a:xfrm>
            <a:off x="5724525" y="4492625"/>
            <a:ext cx="288925" cy="304800"/>
          </a:xfrm>
          <a:prstGeom prst="rect">
            <a:avLst/>
          </a:prstGeom>
          <a:noFill/>
          <a:ln w="9525">
            <a:noFill/>
            <a:miter lim="800000"/>
            <a:headEnd/>
            <a:tailEnd/>
          </a:ln>
        </p:spPr>
        <p:txBody>
          <a:bodyPr>
            <a:spAutoFit/>
          </a:bodyPr>
          <a:lstStyle/>
          <a:p>
            <a:pPr>
              <a:spcBef>
                <a:spcPct val="50000"/>
              </a:spcBef>
            </a:pPr>
            <a:r>
              <a:rPr lang="en-US" sz="1400">
                <a:latin typeface="Tahoma" pitchFamily="34" charset="0"/>
              </a:rPr>
              <a:t>5</a:t>
            </a:r>
          </a:p>
        </p:txBody>
      </p:sp>
      <p:sp>
        <p:nvSpPr>
          <p:cNvPr id="55306" name="Line 10"/>
          <p:cNvSpPr>
            <a:spLocks noChangeShapeType="1"/>
          </p:cNvSpPr>
          <p:nvPr/>
        </p:nvSpPr>
        <p:spPr bwMode="auto">
          <a:xfrm>
            <a:off x="6011863" y="3124200"/>
            <a:ext cx="2160587" cy="2520950"/>
          </a:xfrm>
          <a:prstGeom prst="line">
            <a:avLst/>
          </a:prstGeom>
          <a:noFill/>
          <a:ln w="19050">
            <a:solidFill>
              <a:srgbClr val="FF0000"/>
            </a:solidFill>
            <a:round/>
            <a:headEnd/>
            <a:tailEnd/>
          </a:ln>
        </p:spPr>
        <p:txBody>
          <a:bodyPr/>
          <a:lstStyle/>
          <a:p>
            <a:endParaRPr lang="en-US"/>
          </a:p>
        </p:txBody>
      </p:sp>
      <p:sp>
        <p:nvSpPr>
          <p:cNvPr id="55307" name="Text Box 11"/>
          <p:cNvSpPr txBox="1">
            <a:spLocks noChangeArrowheads="1"/>
          </p:cNvSpPr>
          <p:nvPr/>
        </p:nvSpPr>
        <p:spPr bwMode="auto">
          <a:xfrm>
            <a:off x="5651500" y="2979738"/>
            <a:ext cx="431800" cy="304800"/>
          </a:xfrm>
          <a:prstGeom prst="rect">
            <a:avLst/>
          </a:prstGeom>
          <a:noFill/>
          <a:ln w="9525">
            <a:noFill/>
            <a:miter lim="800000"/>
            <a:headEnd/>
            <a:tailEnd/>
          </a:ln>
        </p:spPr>
        <p:txBody>
          <a:bodyPr>
            <a:spAutoFit/>
          </a:bodyPr>
          <a:lstStyle/>
          <a:p>
            <a:pPr>
              <a:spcBef>
                <a:spcPct val="50000"/>
              </a:spcBef>
            </a:pPr>
            <a:r>
              <a:rPr lang="en-US" sz="1400">
                <a:latin typeface="Tahoma" pitchFamily="34" charset="0"/>
              </a:rPr>
              <a:t>11</a:t>
            </a:r>
          </a:p>
        </p:txBody>
      </p:sp>
      <p:sp>
        <p:nvSpPr>
          <p:cNvPr id="55308" name="Text Box 12"/>
          <p:cNvSpPr txBox="1">
            <a:spLocks noChangeArrowheads="1"/>
          </p:cNvSpPr>
          <p:nvPr/>
        </p:nvSpPr>
        <p:spPr bwMode="auto">
          <a:xfrm>
            <a:off x="7956550" y="5645150"/>
            <a:ext cx="431800" cy="304800"/>
          </a:xfrm>
          <a:prstGeom prst="rect">
            <a:avLst/>
          </a:prstGeom>
          <a:noFill/>
          <a:ln w="9525">
            <a:noFill/>
            <a:miter lim="800000"/>
            <a:headEnd/>
            <a:tailEnd/>
          </a:ln>
        </p:spPr>
        <p:txBody>
          <a:bodyPr>
            <a:spAutoFit/>
          </a:bodyPr>
          <a:lstStyle/>
          <a:p>
            <a:pPr>
              <a:spcBef>
                <a:spcPct val="50000"/>
              </a:spcBef>
            </a:pPr>
            <a:r>
              <a:rPr lang="en-US" sz="1400">
                <a:latin typeface="Tahoma" pitchFamily="34" charset="0"/>
              </a:rPr>
              <a:t>11</a:t>
            </a:r>
          </a:p>
        </p:txBody>
      </p:sp>
      <p:sp>
        <p:nvSpPr>
          <p:cNvPr id="55309" name="Line 14"/>
          <p:cNvSpPr>
            <a:spLocks noChangeShapeType="1"/>
          </p:cNvSpPr>
          <p:nvPr/>
        </p:nvSpPr>
        <p:spPr bwMode="auto">
          <a:xfrm>
            <a:off x="7308850" y="4637088"/>
            <a:ext cx="0" cy="1008062"/>
          </a:xfrm>
          <a:prstGeom prst="line">
            <a:avLst/>
          </a:prstGeom>
          <a:noFill/>
          <a:ln w="9525" cap="rnd">
            <a:solidFill>
              <a:schemeClr val="tx1"/>
            </a:solidFill>
            <a:prstDash val="sysDot"/>
            <a:round/>
            <a:headEnd/>
            <a:tailEnd/>
          </a:ln>
        </p:spPr>
        <p:txBody>
          <a:bodyPr/>
          <a:lstStyle/>
          <a:p>
            <a:endParaRPr lang="en-US"/>
          </a:p>
        </p:txBody>
      </p:sp>
      <p:sp>
        <p:nvSpPr>
          <p:cNvPr id="55310" name="Line 15"/>
          <p:cNvSpPr>
            <a:spLocks noChangeShapeType="1"/>
          </p:cNvSpPr>
          <p:nvPr/>
        </p:nvSpPr>
        <p:spPr bwMode="auto">
          <a:xfrm flipH="1" flipV="1">
            <a:off x="6804025" y="4060825"/>
            <a:ext cx="0" cy="1584325"/>
          </a:xfrm>
          <a:prstGeom prst="line">
            <a:avLst/>
          </a:prstGeom>
          <a:noFill/>
          <a:ln w="9525" cap="rnd">
            <a:solidFill>
              <a:schemeClr val="tx1"/>
            </a:solidFill>
            <a:prstDash val="sysDot"/>
            <a:round/>
            <a:headEnd/>
            <a:tailEnd/>
          </a:ln>
        </p:spPr>
        <p:txBody>
          <a:bodyPr/>
          <a:lstStyle/>
          <a:p>
            <a:endParaRPr lang="en-US"/>
          </a:p>
        </p:txBody>
      </p:sp>
      <p:sp>
        <p:nvSpPr>
          <p:cNvPr id="55311" name="Line 16"/>
          <p:cNvSpPr>
            <a:spLocks noChangeShapeType="1"/>
          </p:cNvSpPr>
          <p:nvPr/>
        </p:nvSpPr>
        <p:spPr bwMode="auto">
          <a:xfrm flipH="1">
            <a:off x="6011863" y="4060825"/>
            <a:ext cx="792162" cy="1588"/>
          </a:xfrm>
          <a:prstGeom prst="line">
            <a:avLst/>
          </a:prstGeom>
          <a:noFill/>
          <a:ln w="9525" cap="rnd">
            <a:solidFill>
              <a:schemeClr val="tx1"/>
            </a:solidFill>
            <a:prstDash val="sysDot"/>
            <a:round/>
            <a:headEnd/>
            <a:tailEnd/>
          </a:ln>
        </p:spPr>
        <p:txBody>
          <a:bodyPr/>
          <a:lstStyle/>
          <a:p>
            <a:endParaRPr lang="en-US"/>
          </a:p>
        </p:txBody>
      </p:sp>
      <p:sp>
        <p:nvSpPr>
          <p:cNvPr id="55312" name="Text Box 17"/>
          <p:cNvSpPr txBox="1">
            <a:spLocks noChangeArrowheads="1"/>
          </p:cNvSpPr>
          <p:nvPr/>
        </p:nvSpPr>
        <p:spPr bwMode="auto">
          <a:xfrm>
            <a:off x="6659563" y="5645150"/>
            <a:ext cx="288925" cy="304800"/>
          </a:xfrm>
          <a:prstGeom prst="rect">
            <a:avLst/>
          </a:prstGeom>
          <a:noFill/>
          <a:ln w="9525">
            <a:noFill/>
            <a:miter lim="800000"/>
            <a:headEnd/>
            <a:tailEnd/>
          </a:ln>
        </p:spPr>
        <p:txBody>
          <a:bodyPr>
            <a:spAutoFit/>
          </a:bodyPr>
          <a:lstStyle/>
          <a:p>
            <a:pPr>
              <a:spcBef>
                <a:spcPct val="50000"/>
              </a:spcBef>
            </a:pPr>
            <a:r>
              <a:rPr lang="en-US" sz="1400">
                <a:latin typeface="Tahoma" pitchFamily="34" charset="0"/>
              </a:rPr>
              <a:t>3</a:t>
            </a:r>
          </a:p>
        </p:txBody>
      </p:sp>
      <p:sp>
        <p:nvSpPr>
          <p:cNvPr id="55313" name="Text Box 18"/>
          <p:cNvSpPr txBox="1">
            <a:spLocks noChangeArrowheads="1"/>
          </p:cNvSpPr>
          <p:nvPr/>
        </p:nvSpPr>
        <p:spPr bwMode="auto">
          <a:xfrm>
            <a:off x="7164388" y="5645150"/>
            <a:ext cx="360362" cy="304800"/>
          </a:xfrm>
          <a:prstGeom prst="rect">
            <a:avLst/>
          </a:prstGeom>
          <a:noFill/>
          <a:ln w="9525">
            <a:noFill/>
            <a:miter lim="800000"/>
            <a:headEnd/>
            <a:tailEnd/>
          </a:ln>
        </p:spPr>
        <p:txBody>
          <a:bodyPr>
            <a:spAutoFit/>
          </a:bodyPr>
          <a:lstStyle/>
          <a:p>
            <a:pPr>
              <a:spcBef>
                <a:spcPct val="50000"/>
              </a:spcBef>
            </a:pPr>
            <a:r>
              <a:rPr lang="en-US" sz="1400">
                <a:latin typeface="Tahoma" pitchFamily="34" charset="0"/>
              </a:rPr>
              <a:t>6</a:t>
            </a:r>
          </a:p>
        </p:txBody>
      </p:sp>
      <p:sp>
        <p:nvSpPr>
          <p:cNvPr id="55314" name="Text Box 19"/>
          <p:cNvSpPr txBox="1">
            <a:spLocks noChangeArrowheads="1"/>
          </p:cNvSpPr>
          <p:nvPr/>
        </p:nvSpPr>
        <p:spPr bwMode="auto">
          <a:xfrm>
            <a:off x="5724525" y="3916363"/>
            <a:ext cx="288925" cy="304800"/>
          </a:xfrm>
          <a:prstGeom prst="rect">
            <a:avLst/>
          </a:prstGeom>
          <a:noFill/>
          <a:ln w="9525">
            <a:noFill/>
            <a:miter lim="800000"/>
            <a:headEnd/>
            <a:tailEnd/>
          </a:ln>
        </p:spPr>
        <p:txBody>
          <a:bodyPr>
            <a:spAutoFit/>
          </a:bodyPr>
          <a:lstStyle/>
          <a:p>
            <a:pPr>
              <a:spcBef>
                <a:spcPct val="50000"/>
              </a:spcBef>
            </a:pPr>
            <a:r>
              <a:rPr lang="en-US" sz="1400">
                <a:latin typeface="Tahoma" pitchFamily="34" charset="0"/>
              </a:rPr>
              <a:t>8</a:t>
            </a:r>
          </a:p>
        </p:txBody>
      </p:sp>
      <p:sp>
        <p:nvSpPr>
          <p:cNvPr id="55315" name="Rectangle 20"/>
          <p:cNvSpPr>
            <a:spLocks noChangeArrowheads="1"/>
          </p:cNvSpPr>
          <p:nvPr/>
        </p:nvSpPr>
        <p:spPr bwMode="auto">
          <a:xfrm>
            <a:off x="6011863" y="4060825"/>
            <a:ext cx="792162" cy="576263"/>
          </a:xfrm>
          <a:prstGeom prst="rect">
            <a:avLst/>
          </a:prstGeom>
          <a:solidFill>
            <a:schemeClr val="hlink"/>
          </a:solidFill>
          <a:ln w="9525">
            <a:solidFill>
              <a:schemeClr val="tx1"/>
            </a:solidFill>
            <a:miter lim="800000"/>
            <a:headEnd/>
            <a:tailEnd/>
          </a:ln>
        </p:spPr>
        <p:txBody>
          <a:bodyPr wrap="none" anchor="ctr"/>
          <a:lstStyle/>
          <a:p>
            <a:endParaRPr lang="en-US"/>
          </a:p>
        </p:txBody>
      </p:sp>
      <p:sp>
        <p:nvSpPr>
          <p:cNvPr id="55316" name="Text Box 23"/>
          <p:cNvSpPr txBox="1">
            <a:spLocks noChangeArrowheads="1"/>
          </p:cNvSpPr>
          <p:nvPr/>
        </p:nvSpPr>
        <p:spPr bwMode="auto">
          <a:xfrm>
            <a:off x="6011863" y="4132263"/>
            <a:ext cx="792162" cy="457200"/>
          </a:xfrm>
          <a:prstGeom prst="rect">
            <a:avLst/>
          </a:prstGeom>
          <a:noFill/>
          <a:ln w="9525">
            <a:noFill/>
            <a:miter lim="800000"/>
            <a:headEnd/>
            <a:tailEnd/>
          </a:ln>
        </p:spPr>
        <p:txBody>
          <a:bodyPr>
            <a:spAutoFit/>
          </a:bodyPr>
          <a:lstStyle/>
          <a:p>
            <a:pPr algn="ctr">
              <a:spcBef>
                <a:spcPct val="50000"/>
              </a:spcBef>
            </a:pPr>
            <a:r>
              <a:rPr lang="en-US" sz="1200">
                <a:latin typeface="Tahoma" pitchFamily="34" charset="0"/>
              </a:rPr>
              <a:t>Producer Surplus</a:t>
            </a:r>
          </a:p>
        </p:txBody>
      </p:sp>
      <p:sp>
        <p:nvSpPr>
          <p:cNvPr id="55317" name="Rectangle 28"/>
          <p:cNvSpPr>
            <a:spLocks noChangeArrowheads="1"/>
          </p:cNvSpPr>
          <p:nvPr/>
        </p:nvSpPr>
        <p:spPr bwMode="auto">
          <a:xfrm>
            <a:off x="6011863" y="4637088"/>
            <a:ext cx="792162" cy="1008062"/>
          </a:xfrm>
          <a:prstGeom prst="rect">
            <a:avLst/>
          </a:prstGeom>
          <a:solidFill>
            <a:srgbClr val="46CF15"/>
          </a:solidFill>
          <a:ln w="9525">
            <a:solidFill>
              <a:schemeClr val="tx1"/>
            </a:solidFill>
            <a:miter lim="800000"/>
            <a:headEnd/>
            <a:tailEnd/>
          </a:ln>
        </p:spPr>
        <p:txBody>
          <a:bodyPr wrap="none" anchor="ctr"/>
          <a:lstStyle/>
          <a:p>
            <a:endParaRPr lang="en-US"/>
          </a:p>
        </p:txBody>
      </p:sp>
      <p:sp>
        <p:nvSpPr>
          <p:cNvPr id="55318" name="Text Box 29"/>
          <p:cNvSpPr txBox="1">
            <a:spLocks noChangeArrowheads="1"/>
          </p:cNvSpPr>
          <p:nvPr/>
        </p:nvSpPr>
        <p:spPr bwMode="auto">
          <a:xfrm>
            <a:off x="6083300" y="4852988"/>
            <a:ext cx="576263" cy="457200"/>
          </a:xfrm>
          <a:prstGeom prst="rect">
            <a:avLst/>
          </a:prstGeom>
          <a:noFill/>
          <a:ln w="9525">
            <a:noFill/>
            <a:miter lim="800000"/>
            <a:headEnd/>
            <a:tailEnd/>
          </a:ln>
        </p:spPr>
        <p:txBody>
          <a:bodyPr>
            <a:spAutoFit/>
          </a:bodyPr>
          <a:lstStyle/>
          <a:p>
            <a:pPr algn="ctr">
              <a:spcBef>
                <a:spcPct val="50000"/>
              </a:spcBef>
            </a:pPr>
            <a:r>
              <a:rPr lang="en-US" sz="1200">
                <a:latin typeface="Tahoma" pitchFamily="34" charset="0"/>
              </a:rPr>
              <a:t>Total Cost</a:t>
            </a:r>
          </a:p>
        </p:txBody>
      </p:sp>
      <p:sp>
        <p:nvSpPr>
          <p:cNvPr id="55319" name="AutoShape 30"/>
          <p:cNvSpPr>
            <a:spLocks noChangeArrowheads="1"/>
          </p:cNvSpPr>
          <p:nvPr/>
        </p:nvSpPr>
        <p:spPr bwMode="auto">
          <a:xfrm>
            <a:off x="6802438" y="4060825"/>
            <a:ext cx="504825" cy="576263"/>
          </a:xfrm>
          <a:prstGeom prst="rtTriangle">
            <a:avLst/>
          </a:prstGeom>
          <a:solidFill>
            <a:srgbClr val="FF0000"/>
          </a:solidFill>
          <a:ln w="9525">
            <a:solidFill>
              <a:schemeClr val="tx1"/>
            </a:solidFill>
            <a:miter lim="800000"/>
            <a:headEnd/>
            <a:tailEnd/>
          </a:ln>
        </p:spPr>
        <p:txBody>
          <a:bodyPr wrap="none" anchor="ctr"/>
          <a:lstStyle/>
          <a:p>
            <a:endParaRPr lang="en-US"/>
          </a:p>
        </p:txBody>
      </p:sp>
      <p:sp>
        <p:nvSpPr>
          <p:cNvPr id="55320" name="AutoShape 31"/>
          <p:cNvSpPr>
            <a:spLocks noChangeArrowheads="1"/>
          </p:cNvSpPr>
          <p:nvPr/>
        </p:nvSpPr>
        <p:spPr bwMode="auto">
          <a:xfrm>
            <a:off x="6011863" y="3122613"/>
            <a:ext cx="792162" cy="936625"/>
          </a:xfrm>
          <a:prstGeom prst="rtTriangle">
            <a:avLst/>
          </a:prstGeom>
          <a:solidFill>
            <a:schemeClr val="accent1"/>
          </a:solidFill>
          <a:ln w="9525">
            <a:solidFill>
              <a:schemeClr val="tx1"/>
            </a:solidFill>
            <a:miter lim="800000"/>
            <a:headEnd/>
            <a:tailEnd/>
          </a:ln>
        </p:spPr>
        <p:txBody>
          <a:bodyPr wrap="none" anchor="ctr"/>
          <a:lstStyle/>
          <a:p>
            <a:endParaRPr lang="en-US"/>
          </a:p>
        </p:txBody>
      </p:sp>
      <p:sp>
        <p:nvSpPr>
          <p:cNvPr id="55321" name="Text Box 32"/>
          <p:cNvSpPr txBox="1">
            <a:spLocks noChangeArrowheads="1"/>
          </p:cNvSpPr>
          <p:nvPr/>
        </p:nvSpPr>
        <p:spPr bwMode="auto">
          <a:xfrm>
            <a:off x="5938838" y="3602038"/>
            <a:ext cx="792162" cy="457200"/>
          </a:xfrm>
          <a:prstGeom prst="rect">
            <a:avLst/>
          </a:prstGeom>
          <a:noFill/>
          <a:ln w="9525">
            <a:noFill/>
            <a:miter lim="800000"/>
            <a:headEnd/>
            <a:tailEnd/>
          </a:ln>
        </p:spPr>
        <p:txBody>
          <a:bodyPr>
            <a:spAutoFit/>
          </a:bodyPr>
          <a:lstStyle/>
          <a:p>
            <a:pPr algn="ctr">
              <a:spcBef>
                <a:spcPct val="50000"/>
              </a:spcBef>
            </a:pPr>
            <a:r>
              <a:rPr lang="en-US" sz="1200">
                <a:latin typeface="Tahoma" pitchFamily="34" charset="0"/>
              </a:rPr>
              <a:t>Cons. Surplus</a:t>
            </a:r>
          </a:p>
        </p:txBody>
      </p:sp>
      <p:sp>
        <p:nvSpPr>
          <p:cNvPr id="2" name="Footer Placeholder 1"/>
          <p:cNvSpPr>
            <a:spLocks noGrp="1"/>
          </p:cNvSpPr>
          <p:nvPr>
            <p:ph type="ftr" sz="quarter" idx="10"/>
          </p:nvPr>
        </p:nvSpPr>
        <p:spPr/>
        <p:txBody>
          <a:bodyPr/>
          <a:lstStyle/>
          <a:p>
            <a:pPr>
              <a:defRPr/>
            </a:pPr>
            <a:r>
              <a:rPr lang="en-US" smtClean="0"/>
              <a:t>© Amitai Aviram.  All rights reserved.</a:t>
            </a:r>
            <a:endParaRPr lang="en-US"/>
          </a:p>
        </p:txBody>
      </p:sp>
      <p:sp>
        <p:nvSpPr>
          <p:cNvPr id="3" name="Slide Number Placeholder 2"/>
          <p:cNvSpPr>
            <a:spLocks noGrp="1"/>
          </p:cNvSpPr>
          <p:nvPr>
            <p:ph type="sldNum" sz="quarter" idx="11"/>
          </p:nvPr>
        </p:nvSpPr>
        <p:spPr/>
        <p:txBody>
          <a:bodyPr/>
          <a:lstStyle/>
          <a:p>
            <a:pPr>
              <a:defRPr/>
            </a:pPr>
            <a:fld id="{A5E9940A-870C-4725-860F-816E417BE0FA}" type="slidenum">
              <a:rPr lang="en-US" smtClean="0"/>
              <a:pPr>
                <a:defRPr/>
              </a:pPr>
              <a:t>115</a:t>
            </a:fld>
            <a:endParaRPr lang="en-US"/>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0" y="0"/>
            <a:ext cx="9144000" cy="1304925"/>
          </a:xfrm>
        </p:spPr>
        <p:txBody>
          <a:bodyPr/>
          <a:lstStyle/>
          <a:p>
            <a:pPr eaLnBrk="1" hangingPunct="1"/>
            <a:r>
              <a:rPr lang="en-US" smtClean="0"/>
              <a:t>Supply chain</a:t>
            </a:r>
            <a:br>
              <a:rPr lang="en-US" smtClean="0"/>
            </a:br>
            <a:r>
              <a:rPr lang="en-US" sz="3500" smtClean="0"/>
              <a:t>Price discrimination</a:t>
            </a:r>
          </a:p>
        </p:txBody>
      </p:sp>
      <p:sp>
        <p:nvSpPr>
          <p:cNvPr id="56323" name="Rectangle 3"/>
          <p:cNvSpPr>
            <a:spLocks noGrp="1" noChangeArrowheads="1"/>
          </p:cNvSpPr>
          <p:nvPr>
            <p:ph type="body" sz="half" idx="1"/>
          </p:nvPr>
        </p:nvSpPr>
        <p:spPr>
          <a:xfrm>
            <a:off x="0" y="1447800"/>
            <a:ext cx="9144000" cy="5181600"/>
          </a:xfrm>
        </p:spPr>
        <p:txBody>
          <a:bodyPr/>
          <a:lstStyle/>
          <a:p>
            <a:pPr eaLnBrk="1" hangingPunct="1">
              <a:spcBef>
                <a:spcPct val="0"/>
              </a:spcBef>
            </a:pPr>
            <a:r>
              <a:rPr lang="en-US" sz="2400" dirty="0" smtClean="0"/>
              <a:t>Firm divides customers into 2 groups</a:t>
            </a:r>
          </a:p>
          <a:p>
            <a:pPr lvl="1" eaLnBrk="1" hangingPunct="1">
              <a:spcBef>
                <a:spcPct val="0"/>
              </a:spcBef>
            </a:pPr>
            <a:r>
              <a:rPr lang="en-US" sz="2000" dirty="0" smtClean="0"/>
              <a:t>Cheapskates: those who value widgets</a:t>
            </a:r>
            <a:br>
              <a:rPr lang="en-US" sz="2000" dirty="0" smtClean="0"/>
            </a:br>
            <a:r>
              <a:rPr lang="en-US" sz="2000" dirty="0" smtClean="0"/>
              <a:t>more than $6 but less than $8</a:t>
            </a:r>
          </a:p>
          <a:p>
            <a:pPr lvl="1" eaLnBrk="1" hangingPunct="1">
              <a:spcBef>
                <a:spcPct val="0"/>
              </a:spcBef>
            </a:pPr>
            <a:r>
              <a:rPr lang="en-US" sz="2000" dirty="0" smtClean="0"/>
              <a:t>Suckers: those who value its widgets</a:t>
            </a:r>
            <a:br>
              <a:rPr lang="en-US" sz="2000" dirty="0" smtClean="0"/>
            </a:br>
            <a:r>
              <a:rPr lang="en-US" sz="2000" dirty="0" smtClean="0"/>
              <a:t>at or above $8</a:t>
            </a:r>
          </a:p>
          <a:p>
            <a:pPr eaLnBrk="1" hangingPunct="1">
              <a:spcBef>
                <a:spcPct val="0"/>
              </a:spcBef>
            </a:pPr>
            <a:r>
              <a:rPr lang="en-US" sz="2400" dirty="0" smtClean="0"/>
              <a:t>Sells 3 units @$8 to the suckers</a:t>
            </a:r>
          </a:p>
          <a:p>
            <a:pPr eaLnBrk="1" hangingPunct="1">
              <a:spcBef>
                <a:spcPct val="0"/>
              </a:spcBef>
            </a:pPr>
            <a:r>
              <a:rPr lang="en-US" sz="2400" dirty="0" smtClean="0"/>
              <a:t>Sells 2 units @$6 to the cheapskates</a:t>
            </a:r>
          </a:p>
          <a:p>
            <a:pPr eaLnBrk="1" hangingPunct="1">
              <a:spcBef>
                <a:spcPct val="0"/>
              </a:spcBef>
            </a:pPr>
            <a:r>
              <a:rPr lang="en-US" sz="2400" dirty="0" smtClean="0"/>
              <a:t>TR = $36 ($24 + $12)</a:t>
            </a:r>
          </a:p>
          <a:p>
            <a:pPr eaLnBrk="1" hangingPunct="1">
              <a:spcBef>
                <a:spcPct val="0"/>
              </a:spcBef>
            </a:pPr>
            <a:r>
              <a:rPr lang="en-US" sz="2400" dirty="0" smtClean="0"/>
              <a:t>Cost = $28</a:t>
            </a:r>
            <a:r>
              <a:rPr lang="en-US" sz="2100" dirty="0" smtClean="0"/>
              <a:t> ($5 x 5 units +$3 overhead)</a:t>
            </a:r>
          </a:p>
          <a:p>
            <a:pPr eaLnBrk="1" hangingPunct="1">
              <a:spcBef>
                <a:spcPct val="0"/>
              </a:spcBef>
            </a:pPr>
            <a:r>
              <a:rPr lang="en-US" sz="2400" dirty="0" smtClean="0"/>
              <a:t>Profit = $8</a:t>
            </a:r>
          </a:p>
          <a:p>
            <a:pPr lvl="1" eaLnBrk="1" hangingPunct="1">
              <a:spcBef>
                <a:spcPct val="0"/>
              </a:spcBef>
            </a:pPr>
            <a:r>
              <a:rPr lang="en-US" sz="2000" dirty="0" smtClean="0"/>
              <a:t>Compared to $6 with a single price</a:t>
            </a:r>
          </a:p>
          <a:p>
            <a:pPr eaLnBrk="1" hangingPunct="1">
              <a:spcBef>
                <a:spcPct val="0"/>
              </a:spcBef>
            </a:pPr>
            <a:r>
              <a:rPr lang="en-US" sz="2400" dirty="0" smtClean="0">
                <a:solidFill>
                  <a:srgbClr val="FF0000"/>
                </a:solidFill>
              </a:rPr>
              <a:t>Problems with this plan?</a:t>
            </a:r>
          </a:p>
        </p:txBody>
      </p:sp>
      <p:sp>
        <p:nvSpPr>
          <p:cNvPr id="56324" name="Line 4"/>
          <p:cNvSpPr>
            <a:spLocks noChangeShapeType="1"/>
          </p:cNvSpPr>
          <p:nvPr/>
        </p:nvSpPr>
        <p:spPr bwMode="auto">
          <a:xfrm>
            <a:off x="6011863" y="2836863"/>
            <a:ext cx="0" cy="2808287"/>
          </a:xfrm>
          <a:prstGeom prst="line">
            <a:avLst/>
          </a:prstGeom>
          <a:noFill/>
          <a:ln w="9525">
            <a:solidFill>
              <a:schemeClr val="tx1"/>
            </a:solidFill>
            <a:round/>
            <a:headEnd/>
            <a:tailEnd/>
          </a:ln>
        </p:spPr>
        <p:txBody>
          <a:bodyPr/>
          <a:lstStyle/>
          <a:p>
            <a:endParaRPr lang="en-US"/>
          </a:p>
        </p:txBody>
      </p:sp>
      <p:sp>
        <p:nvSpPr>
          <p:cNvPr id="56325" name="Line 5"/>
          <p:cNvSpPr>
            <a:spLocks noChangeShapeType="1"/>
          </p:cNvSpPr>
          <p:nvPr/>
        </p:nvSpPr>
        <p:spPr bwMode="auto">
          <a:xfrm>
            <a:off x="6011863" y="5645150"/>
            <a:ext cx="2879725" cy="1588"/>
          </a:xfrm>
          <a:prstGeom prst="line">
            <a:avLst/>
          </a:prstGeom>
          <a:noFill/>
          <a:ln w="9525">
            <a:solidFill>
              <a:schemeClr val="tx1"/>
            </a:solidFill>
            <a:round/>
            <a:headEnd/>
            <a:tailEnd/>
          </a:ln>
        </p:spPr>
        <p:txBody>
          <a:bodyPr/>
          <a:lstStyle/>
          <a:p>
            <a:endParaRPr lang="en-US"/>
          </a:p>
        </p:txBody>
      </p:sp>
      <p:sp>
        <p:nvSpPr>
          <p:cNvPr id="56326" name="Text Box 6"/>
          <p:cNvSpPr txBox="1">
            <a:spLocks noChangeArrowheads="1"/>
          </p:cNvSpPr>
          <p:nvPr/>
        </p:nvSpPr>
        <p:spPr bwMode="auto">
          <a:xfrm>
            <a:off x="5508625" y="2746375"/>
            <a:ext cx="576263" cy="304800"/>
          </a:xfrm>
          <a:prstGeom prst="rect">
            <a:avLst/>
          </a:prstGeom>
          <a:noFill/>
          <a:ln w="9525">
            <a:noFill/>
            <a:miter lim="800000"/>
            <a:headEnd/>
            <a:tailEnd/>
          </a:ln>
        </p:spPr>
        <p:txBody>
          <a:bodyPr>
            <a:spAutoFit/>
          </a:bodyPr>
          <a:lstStyle/>
          <a:p>
            <a:pPr>
              <a:spcBef>
                <a:spcPct val="50000"/>
              </a:spcBef>
            </a:pPr>
            <a:r>
              <a:rPr lang="en-US" sz="1400">
                <a:latin typeface="Tahoma" pitchFamily="34" charset="0"/>
              </a:rPr>
              <a:t>Price</a:t>
            </a:r>
          </a:p>
        </p:txBody>
      </p:sp>
      <p:sp>
        <p:nvSpPr>
          <p:cNvPr id="56327" name="Text Box 7"/>
          <p:cNvSpPr txBox="1">
            <a:spLocks noChangeArrowheads="1"/>
          </p:cNvSpPr>
          <p:nvPr/>
        </p:nvSpPr>
        <p:spPr bwMode="auto">
          <a:xfrm>
            <a:off x="8316913" y="5632450"/>
            <a:ext cx="792162" cy="274638"/>
          </a:xfrm>
          <a:prstGeom prst="rect">
            <a:avLst/>
          </a:prstGeom>
          <a:noFill/>
          <a:ln w="9525">
            <a:noFill/>
            <a:miter lim="800000"/>
            <a:headEnd/>
            <a:tailEnd/>
          </a:ln>
        </p:spPr>
        <p:txBody>
          <a:bodyPr>
            <a:spAutoFit/>
          </a:bodyPr>
          <a:lstStyle/>
          <a:p>
            <a:pPr>
              <a:spcBef>
                <a:spcPct val="50000"/>
              </a:spcBef>
            </a:pPr>
            <a:r>
              <a:rPr lang="en-US" sz="1200">
                <a:latin typeface="Tahoma" pitchFamily="34" charset="0"/>
              </a:rPr>
              <a:t>Quantity</a:t>
            </a:r>
          </a:p>
        </p:txBody>
      </p:sp>
      <p:sp>
        <p:nvSpPr>
          <p:cNvPr id="56328" name="Line 8"/>
          <p:cNvSpPr>
            <a:spLocks noChangeShapeType="1"/>
          </p:cNvSpPr>
          <p:nvPr/>
        </p:nvSpPr>
        <p:spPr bwMode="auto">
          <a:xfrm>
            <a:off x="6011863" y="4637088"/>
            <a:ext cx="2592387" cy="1587"/>
          </a:xfrm>
          <a:prstGeom prst="line">
            <a:avLst/>
          </a:prstGeom>
          <a:noFill/>
          <a:ln w="19050">
            <a:solidFill>
              <a:schemeClr val="tx2"/>
            </a:solidFill>
            <a:round/>
            <a:headEnd/>
            <a:tailEnd/>
          </a:ln>
        </p:spPr>
        <p:txBody>
          <a:bodyPr/>
          <a:lstStyle/>
          <a:p>
            <a:endParaRPr lang="en-US"/>
          </a:p>
        </p:txBody>
      </p:sp>
      <p:sp>
        <p:nvSpPr>
          <p:cNvPr id="56329" name="Text Box 9"/>
          <p:cNvSpPr txBox="1">
            <a:spLocks noChangeArrowheads="1"/>
          </p:cNvSpPr>
          <p:nvPr/>
        </p:nvSpPr>
        <p:spPr bwMode="auto">
          <a:xfrm>
            <a:off x="5724525" y="4492625"/>
            <a:ext cx="288925" cy="304800"/>
          </a:xfrm>
          <a:prstGeom prst="rect">
            <a:avLst/>
          </a:prstGeom>
          <a:noFill/>
          <a:ln w="9525">
            <a:noFill/>
            <a:miter lim="800000"/>
            <a:headEnd/>
            <a:tailEnd/>
          </a:ln>
        </p:spPr>
        <p:txBody>
          <a:bodyPr>
            <a:spAutoFit/>
          </a:bodyPr>
          <a:lstStyle/>
          <a:p>
            <a:pPr>
              <a:spcBef>
                <a:spcPct val="50000"/>
              </a:spcBef>
            </a:pPr>
            <a:r>
              <a:rPr lang="en-US" sz="1400">
                <a:latin typeface="Tahoma" pitchFamily="34" charset="0"/>
              </a:rPr>
              <a:t>5</a:t>
            </a:r>
          </a:p>
        </p:txBody>
      </p:sp>
      <p:sp>
        <p:nvSpPr>
          <p:cNvPr id="56330" name="Line 10"/>
          <p:cNvSpPr>
            <a:spLocks noChangeShapeType="1"/>
          </p:cNvSpPr>
          <p:nvPr/>
        </p:nvSpPr>
        <p:spPr bwMode="auto">
          <a:xfrm>
            <a:off x="6011863" y="3124200"/>
            <a:ext cx="2160587" cy="2520950"/>
          </a:xfrm>
          <a:prstGeom prst="line">
            <a:avLst/>
          </a:prstGeom>
          <a:noFill/>
          <a:ln w="19050">
            <a:solidFill>
              <a:srgbClr val="FF0000"/>
            </a:solidFill>
            <a:round/>
            <a:headEnd/>
            <a:tailEnd/>
          </a:ln>
        </p:spPr>
        <p:txBody>
          <a:bodyPr/>
          <a:lstStyle/>
          <a:p>
            <a:endParaRPr lang="en-US"/>
          </a:p>
        </p:txBody>
      </p:sp>
      <p:sp>
        <p:nvSpPr>
          <p:cNvPr id="56331" name="Text Box 11"/>
          <p:cNvSpPr txBox="1">
            <a:spLocks noChangeArrowheads="1"/>
          </p:cNvSpPr>
          <p:nvPr/>
        </p:nvSpPr>
        <p:spPr bwMode="auto">
          <a:xfrm>
            <a:off x="5651500" y="2979738"/>
            <a:ext cx="431800" cy="304800"/>
          </a:xfrm>
          <a:prstGeom prst="rect">
            <a:avLst/>
          </a:prstGeom>
          <a:noFill/>
          <a:ln w="9525">
            <a:noFill/>
            <a:miter lim="800000"/>
            <a:headEnd/>
            <a:tailEnd/>
          </a:ln>
        </p:spPr>
        <p:txBody>
          <a:bodyPr>
            <a:spAutoFit/>
          </a:bodyPr>
          <a:lstStyle/>
          <a:p>
            <a:pPr>
              <a:spcBef>
                <a:spcPct val="50000"/>
              </a:spcBef>
            </a:pPr>
            <a:r>
              <a:rPr lang="en-US" sz="1400">
                <a:latin typeface="Tahoma" pitchFamily="34" charset="0"/>
              </a:rPr>
              <a:t>11</a:t>
            </a:r>
          </a:p>
        </p:txBody>
      </p:sp>
      <p:sp>
        <p:nvSpPr>
          <p:cNvPr id="56332" name="Text Box 12"/>
          <p:cNvSpPr txBox="1">
            <a:spLocks noChangeArrowheads="1"/>
          </p:cNvSpPr>
          <p:nvPr/>
        </p:nvSpPr>
        <p:spPr bwMode="auto">
          <a:xfrm>
            <a:off x="7956550" y="5645150"/>
            <a:ext cx="431800" cy="304800"/>
          </a:xfrm>
          <a:prstGeom prst="rect">
            <a:avLst/>
          </a:prstGeom>
          <a:noFill/>
          <a:ln w="9525">
            <a:noFill/>
            <a:miter lim="800000"/>
            <a:headEnd/>
            <a:tailEnd/>
          </a:ln>
        </p:spPr>
        <p:txBody>
          <a:bodyPr>
            <a:spAutoFit/>
          </a:bodyPr>
          <a:lstStyle/>
          <a:p>
            <a:pPr>
              <a:spcBef>
                <a:spcPct val="50000"/>
              </a:spcBef>
            </a:pPr>
            <a:r>
              <a:rPr lang="en-US" sz="1400">
                <a:latin typeface="Tahoma" pitchFamily="34" charset="0"/>
              </a:rPr>
              <a:t>11</a:t>
            </a:r>
          </a:p>
        </p:txBody>
      </p:sp>
      <p:sp>
        <p:nvSpPr>
          <p:cNvPr id="56333" name="Line 14"/>
          <p:cNvSpPr>
            <a:spLocks noChangeShapeType="1"/>
          </p:cNvSpPr>
          <p:nvPr/>
        </p:nvSpPr>
        <p:spPr bwMode="auto">
          <a:xfrm>
            <a:off x="7308850" y="4637088"/>
            <a:ext cx="0" cy="1008062"/>
          </a:xfrm>
          <a:prstGeom prst="line">
            <a:avLst/>
          </a:prstGeom>
          <a:noFill/>
          <a:ln w="9525" cap="rnd">
            <a:solidFill>
              <a:schemeClr val="tx1"/>
            </a:solidFill>
            <a:prstDash val="sysDot"/>
            <a:round/>
            <a:headEnd/>
            <a:tailEnd/>
          </a:ln>
        </p:spPr>
        <p:txBody>
          <a:bodyPr/>
          <a:lstStyle/>
          <a:p>
            <a:endParaRPr lang="en-US"/>
          </a:p>
        </p:txBody>
      </p:sp>
      <p:sp>
        <p:nvSpPr>
          <p:cNvPr id="56334" name="Line 15"/>
          <p:cNvSpPr>
            <a:spLocks noChangeShapeType="1"/>
          </p:cNvSpPr>
          <p:nvPr/>
        </p:nvSpPr>
        <p:spPr bwMode="auto">
          <a:xfrm flipH="1" flipV="1">
            <a:off x="6804025" y="4060825"/>
            <a:ext cx="0" cy="1584325"/>
          </a:xfrm>
          <a:prstGeom prst="line">
            <a:avLst/>
          </a:prstGeom>
          <a:noFill/>
          <a:ln w="9525" cap="rnd">
            <a:solidFill>
              <a:schemeClr val="tx1"/>
            </a:solidFill>
            <a:prstDash val="sysDot"/>
            <a:round/>
            <a:headEnd/>
            <a:tailEnd/>
          </a:ln>
        </p:spPr>
        <p:txBody>
          <a:bodyPr/>
          <a:lstStyle/>
          <a:p>
            <a:endParaRPr lang="en-US"/>
          </a:p>
        </p:txBody>
      </p:sp>
      <p:sp>
        <p:nvSpPr>
          <p:cNvPr id="56335" name="Line 16"/>
          <p:cNvSpPr>
            <a:spLocks noChangeShapeType="1"/>
          </p:cNvSpPr>
          <p:nvPr/>
        </p:nvSpPr>
        <p:spPr bwMode="auto">
          <a:xfrm flipH="1">
            <a:off x="6011863" y="4060825"/>
            <a:ext cx="792162" cy="1588"/>
          </a:xfrm>
          <a:prstGeom prst="line">
            <a:avLst/>
          </a:prstGeom>
          <a:noFill/>
          <a:ln w="9525" cap="rnd">
            <a:solidFill>
              <a:schemeClr val="tx1"/>
            </a:solidFill>
            <a:prstDash val="sysDot"/>
            <a:round/>
            <a:headEnd/>
            <a:tailEnd/>
          </a:ln>
        </p:spPr>
        <p:txBody>
          <a:bodyPr/>
          <a:lstStyle/>
          <a:p>
            <a:endParaRPr lang="en-US"/>
          </a:p>
        </p:txBody>
      </p:sp>
      <p:sp>
        <p:nvSpPr>
          <p:cNvPr id="56336" name="Text Box 17"/>
          <p:cNvSpPr txBox="1">
            <a:spLocks noChangeArrowheads="1"/>
          </p:cNvSpPr>
          <p:nvPr/>
        </p:nvSpPr>
        <p:spPr bwMode="auto">
          <a:xfrm>
            <a:off x="6659563" y="5645150"/>
            <a:ext cx="288925" cy="304800"/>
          </a:xfrm>
          <a:prstGeom prst="rect">
            <a:avLst/>
          </a:prstGeom>
          <a:noFill/>
          <a:ln w="9525">
            <a:noFill/>
            <a:miter lim="800000"/>
            <a:headEnd/>
            <a:tailEnd/>
          </a:ln>
        </p:spPr>
        <p:txBody>
          <a:bodyPr>
            <a:spAutoFit/>
          </a:bodyPr>
          <a:lstStyle/>
          <a:p>
            <a:pPr>
              <a:spcBef>
                <a:spcPct val="50000"/>
              </a:spcBef>
            </a:pPr>
            <a:r>
              <a:rPr lang="en-US" sz="1400">
                <a:latin typeface="Tahoma" pitchFamily="34" charset="0"/>
              </a:rPr>
              <a:t>3</a:t>
            </a:r>
          </a:p>
        </p:txBody>
      </p:sp>
      <p:sp>
        <p:nvSpPr>
          <p:cNvPr id="56337" name="Text Box 18"/>
          <p:cNvSpPr txBox="1">
            <a:spLocks noChangeArrowheads="1"/>
          </p:cNvSpPr>
          <p:nvPr/>
        </p:nvSpPr>
        <p:spPr bwMode="auto">
          <a:xfrm>
            <a:off x="7164388" y="5645150"/>
            <a:ext cx="360362" cy="304800"/>
          </a:xfrm>
          <a:prstGeom prst="rect">
            <a:avLst/>
          </a:prstGeom>
          <a:noFill/>
          <a:ln w="9525">
            <a:noFill/>
            <a:miter lim="800000"/>
            <a:headEnd/>
            <a:tailEnd/>
          </a:ln>
        </p:spPr>
        <p:txBody>
          <a:bodyPr>
            <a:spAutoFit/>
          </a:bodyPr>
          <a:lstStyle/>
          <a:p>
            <a:pPr>
              <a:spcBef>
                <a:spcPct val="50000"/>
              </a:spcBef>
            </a:pPr>
            <a:r>
              <a:rPr lang="en-US" sz="1400">
                <a:latin typeface="Tahoma" pitchFamily="34" charset="0"/>
              </a:rPr>
              <a:t>6</a:t>
            </a:r>
          </a:p>
        </p:txBody>
      </p:sp>
      <p:sp>
        <p:nvSpPr>
          <p:cNvPr id="56338" name="Text Box 19"/>
          <p:cNvSpPr txBox="1">
            <a:spLocks noChangeArrowheads="1"/>
          </p:cNvSpPr>
          <p:nvPr/>
        </p:nvSpPr>
        <p:spPr bwMode="auto">
          <a:xfrm>
            <a:off x="5724525" y="3916363"/>
            <a:ext cx="288925" cy="304800"/>
          </a:xfrm>
          <a:prstGeom prst="rect">
            <a:avLst/>
          </a:prstGeom>
          <a:noFill/>
          <a:ln w="9525">
            <a:noFill/>
            <a:miter lim="800000"/>
            <a:headEnd/>
            <a:tailEnd/>
          </a:ln>
        </p:spPr>
        <p:txBody>
          <a:bodyPr>
            <a:spAutoFit/>
          </a:bodyPr>
          <a:lstStyle/>
          <a:p>
            <a:pPr>
              <a:spcBef>
                <a:spcPct val="50000"/>
              </a:spcBef>
            </a:pPr>
            <a:r>
              <a:rPr lang="en-US" sz="1400">
                <a:latin typeface="Tahoma" pitchFamily="34" charset="0"/>
              </a:rPr>
              <a:t>8</a:t>
            </a:r>
          </a:p>
        </p:txBody>
      </p:sp>
      <p:sp>
        <p:nvSpPr>
          <p:cNvPr id="56339" name="Rectangle 20"/>
          <p:cNvSpPr>
            <a:spLocks noChangeArrowheads="1"/>
          </p:cNvSpPr>
          <p:nvPr/>
        </p:nvSpPr>
        <p:spPr bwMode="auto">
          <a:xfrm>
            <a:off x="6011863" y="4060825"/>
            <a:ext cx="792162" cy="576263"/>
          </a:xfrm>
          <a:prstGeom prst="rect">
            <a:avLst/>
          </a:prstGeom>
          <a:solidFill>
            <a:schemeClr val="hlink"/>
          </a:solidFill>
          <a:ln w="9525">
            <a:solidFill>
              <a:schemeClr val="tx1"/>
            </a:solidFill>
            <a:miter lim="800000"/>
            <a:headEnd/>
            <a:tailEnd/>
          </a:ln>
        </p:spPr>
        <p:txBody>
          <a:bodyPr wrap="none" anchor="ctr"/>
          <a:lstStyle/>
          <a:p>
            <a:endParaRPr lang="en-US"/>
          </a:p>
        </p:txBody>
      </p:sp>
      <p:sp>
        <p:nvSpPr>
          <p:cNvPr id="56340" name="Rectangle 26"/>
          <p:cNvSpPr>
            <a:spLocks noChangeArrowheads="1"/>
          </p:cNvSpPr>
          <p:nvPr/>
        </p:nvSpPr>
        <p:spPr bwMode="auto">
          <a:xfrm>
            <a:off x="6011863" y="4637088"/>
            <a:ext cx="1079500" cy="1008062"/>
          </a:xfrm>
          <a:prstGeom prst="rect">
            <a:avLst/>
          </a:prstGeom>
          <a:solidFill>
            <a:srgbClr val="46CF15"/>
          </a:solidFill>
          <a:ln w="9525">
            <a:solidFill>
              <a:schemeClr val="tx1"/>
            </a:solidFill>
            <a:miter lim="800000"/>
            <a:headEnd/>
            <a:tailEnd/>
          </a:ln>
        </p:spPr>
        <p:txBody>
          <a:bodyPr wrap="none" anchor="ctr"/>
          <a:lstStyle/>
          <a:p>
            <a:endParaRPr lang="en-US"/>
          </a:p>
        </p:txBody>
      </p:sp>
      <p:sp>
        <p:nvSpPr>
          <p:cNvPr id="56341" name="Text Box 29"/>
          <p:cNvSpPr txBox="1">
            <a:spLocks noChangeArrowheads="1"/>
          </p:cNvSpPr>
          <p:nvPr/>
        </p:nvSpPr>
        <p:spPr bwMode="auto">
          <a:xfrm>
            <a:off x="5722938" y="4259263"/>
            <a:ext cx="288925" cy="304800"/>
          </a:xfrm>
          <a:prstGeom prst="rect">
            <a:avLst/>
          </a:prstGeom>
          <a:noFill/>
          <a:ln w="9525">
            <a:noFill/>
            <a:miter lim="800000"/>
            <a:headEnd/>
            <a:tailEnd/>
          </a:ln>
        </p:spPr>
        <p:txBody>
          <a:bodyPr>
            <a:spAutoFit/>
          </a:bodyPr>
          <a:lstStyle/>
          <a:p>
            <a:pPr>
              <a:spcBef>
                <a:spcPct val="50000"/>
              </a:spcBef>
            </a:pPr>
            <a:r>
              <a:rPr lang="en-US" sz="1400">
                <a:latin typeface="Tahoma" pitchFamily="34" charset="0"/>
              </a:rPr>
              <a:t>6</a:t>
            </a:r>
          </a:p>
        </p:txBody>
      </p:sp>
      <p:sp>
        <p:nvSpPr>
          <p:cNvPr id="56342" name="Line 30"/>
          <p:cNvSpPr>
            <a:spLocks noChangeShapeType="1"/>
          </p:cNvSpPr>
          <p:nvPr/>
        </p:nvSpPr>
        <p:spPr bwMode="auto">
          <a:xfrm>
            <a:off x="6011863" y="4418013"/>
            <a:ext cx="2592387" cy="1587"/>
          </a:xfrm>
          <a:prstGeom prst="line">
            <a:avLst/>
          </a:prstGeom>
          <a:noFill/>
          <a:ln w="19050">
            <a:solidFill>
              <a:schemeClr val="tx2"/>
            </a:solidFill>
            <a:prstDash val="dash"/>
            <a:round/>
            <a:headEnd/>
            <a:tailEnd/>
          </a:ln>
        </p:spPr>
        <p:txBody>
          <a:bodyPr/>
          <a:lstStyle/>
          <a:p>
            <a:endParaRPr lang="en-US"/>
          </a:p>
        </p:txBody>
      </p:sp>
      <p:sp>
        <p:nvSpPr>
          <p:cNvPr id="56343" name="Line 31"/>
          <p:cNvSpPr>
            <a:spLocks noChangeShapeType="1"/>
          </p:cNvSpPr>
          <p:nvPr/>
        </p:nvSpPr>
        <p:spPr bwMode="auto">
          <a:xfrm>
            <a:off x="7091363" y="4419600"/>
            <a:ext cx="0" cy="1223963"/>
          </a:xfrm>
          <a:prstGeom prst="line">
            <a:avLst/>
          </a:prstGeom>
          <a:noFill/>
          <a:ln w="9525" cap="rnd">
            <a:solidFill>
              <a:schemeClr val="tx1"/>
            </a:solidFill>
            <a:prstDash val="sysDot"/>
            <a:round/>
            <a:headEnd/>
            <a:tailEnd/>
          </a:ln>
        </p:spPr>
        <p:txBody>
          <a:bodyPr/>
          <a:lstStyle/>
          <a:p>
            <a:endParaRPr lang="en-US"/>
          </a:p>
        </p:txBody>
      </p:sp>
      <p:sp>
        <p:nvSpPr>
          <p:cNvPr id="56344" name="Text Box 32"/>
          <p:cNvSpPr txBox="1">
            <a:spLocks noChangeArrowheads="1"/>
          </p:cNvSpPr>
          <p:nvPr/>
        </p:nvSpPr>
        <p:spPr bwMode="auto">
          <a:xfrm>
            <a:off x="6946900" y="5643563"/>
            <a:ext cx="288925" cy="304800"/>
          </a:xfrm>
          <a:prstGeom prst="rect">
            <a:avLst/>
          </a:prstGeom>
          <a:noFill/>
          <a:ln w="9525">
            <a:noFill/>
            <a:miter lim="800000"/>
            <a:headEnd/>
            <a:tailEnd/>
          </a:ln>
        </p:spPr>
        <p:txBody>
          <a:bodyPr>
            <a:spAutoFit/>
          </a:bodyPr>
          <a:lstStyle/>
          <a:p>
            <a:pPr>
              <a:spcBef>
                <a:spcPct val="50000"/>
              </a:spcBef>
            </a:pPr>
            <a:r>
              <a:rPr lang="en-US" sz="1400">
                <a:latin typeface="Tahoma" pitchFamily="34" charset="0"/>
              </a:rPr>
              <a:t>5</a:t>
            </a:r>
          </a:p>
        </p:txBody>
      </p:sp>
      <p:sp>
        <p:nvSpPr>
          <p:cNvPr id="56345" name="AutoShape 33"/>
          <p:cNvSpPr>
            <a:spLocks noChangeArrowheads="1"/>
          </p:cNvSpPr>
          <p:nvPr/>
        </p:nvSpPr>
        <p:spPr bwMode="auto">
          <a:xfrm>
            <a:off x="7091363" y="4419600"/>
            <a:ext cx="215900" cy="217488"/>
          </a:xfrm>
          <a:prstGeom prst="rtTriangle">
            <a:avLst/>
          </a:prstGeom>
          <a:solidFill>
            <a:srgbClr val="FF0000"/>
          </a:solidFill>
          <a:ln w="9525">
            <a:solidFill>
              <a:schemeClr val="tx1"/>
            </a:solidFill>
            <a:miter lim="800000"/>
            <a:headEnd/>
            <a:tailEnd/>
          </a:ln>
        </p:spPr>
        <p:txBody>
          <a:bodyPr wrap="none" anchor="ctr"/>
          <a:lstStyle/>
          <a:p>
            <a:endParaRPr lang="en-US"/>
          </a:p>
        </p:txBody>
      </p:sp>
      <p:sp>
        <p:nvSpPr>
          <p:cNvPr id="56346" name="Rectangle 34"/>
          <p:cNvSpPr>
            <a:spLocks noChangeArrowheads="1"/>
          </p:cNvSpPr>
          <p:nvPr/>
        </p:nvSpPr>
        <p:spPr bwMode="auto">
          <a:xfrm>
            <a:off x="6804025" y="4421188"/>
            <a:ext cx="287338" cy="214312"/>
          </a:xfrm>
          <a:prstGeom prst="rect">
            <a:avLst/>
          </a:prstGeom>
          <a:solidFill>
            <a:schemeClr val="hlink"/>
          </a:solidFill>
          <a:ln w="9525">
            <a:solidFill>
              <a:schemeClr val="tx1"/>
            </a:solidFill>
            <a:miter lim="800000"/>
            <a:headEnd/>
            <a:tailEnd/>
          </a:ln>
        </p:spPr>
        <p:txBody>
          <a:bodyPr wrap="none" anchor="ctr"/>
          <a:lstStyle/>
          <a:p>
            <a:endParaRPr lang="en-US"/>
          </a:p>
        </p:txBody>
      </p:sp>
      <p:sp>
        <p:nvSpPr>
          <p:cNvPr id="2" name="Footer Placeholder 1"/>
          <p:cNvSpPr>
            <a:spLocks noGrp="1"/>
          </p:cNvSpPr>
          <p:nvPr>
            <p:ph type="ftr" sz="quarter" idx="10"/>
          </p:nvPr>
        </p:nvSpPr>
        <p:spPr/>
        <p:txBody>
          <a:bodyPr/>
          <a:lstStyle/>
          <a:p>
            <a:pPr>
              <a:defRPr/>
            </a:pPr>
            <a:r>
              <a:rPr lang="en-US" altLang="en-US"/>
              <a:t>© Amitai Aviram.  All rights reserved.</a:t>
            </a:r>
          </a:p>
        </p:txBody>
      </p:sp>
      <p:sp>
        <p:nvSpPr>
          <p:cNvPr id="3" name="Slide Number Placeholder 2"/>
          <p:cNvSpPr>
            <a:spLocks noGrp="1"/>
          </p:cNvSpPr>
          <p:nvPr>
            <p:ph type="sldNum" sz="quarter" idx="11"/>
          </p:nvPr>
        </p:nvSpPr>
        <p:spPr/>
        <p:txBody>
          <a:bodyPr/>
          <a:lstStyle/>
          <a:p>
            <a:pPr>
              <a:defRPr/>
            </a:pPr>
            <a:fld id="{9F056F91-D442-4F66-B6F8-1257C3D08346}" type="slidenum">
              <a:rPr lang="en-US" altLang="en-US" smtClean="0"/>
              <a:pPr>
                <a:defRPr/>
              </a:pPr>
              <a:t>116</a:t>
            </a:fld>
            <a:endParaRPr lang="en-US" altLang="en-US"/>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6" name="Picture 5" descr="age_discrimination"/>
          <p:cNvPicPr>
            <a:picLocks noChangeAspect="1" noChangeArrowheads="1"/>
          </p:cNvPicPr>
          <p:nvPr/>
        </p:nvPicPr>
        <p:blipFill>
          <a:blip r:embed="rId2" cstate="print"/>
          <a:srcRect/>
          <a:stretch>
            <a:fillRect/>
          </a:stretch>
        </p:blipFill>
        <p:spPr bwMode="auto">
          <a:xfrm>
            <a:off x="4932363" y="3506788"/>
            <a:ext cx="4176712" cy="2779712"/>
          </a:xfrm>
          <a:prstGeom prst="rect">
            <a:avLst/>
          </a:prstGeom>
          <a:noFill/>
          <a:ln w="9525">
            <a:noFill/>
            <a:miter lim="800000"/>
            <a:headEnd/>
            <a:tailEnd/>
          </a:ln>
        </p:spPr>
      </p:pic>
      <p:sp>
        <p:nvSpPr>
          <p:cNvPr id="57347" name="Rectangle 2"/>
          <p:cNvSpPr>
            <a:spLocks noGrp="1" noChangeArrowheads="1"/>
          </p:cNvSpPr>
          <p:nvPr>
            <p:ph type="title"/>
          </p:nvPr>
        </p:nvSpPr>
        <p:spPr>
          <a:xfrm>
            <a:off x="0" y="0"/>
            <a:ext cx="9144000" cy="1304925"/>
          </a:xfrm>
        </p:spPr>
        <p:txBody>
          <a:bodyPr/>
          <a:lstStyle/>
          <a:p>
            <a:pPr eaLnBrk="1" hangingPunct="1"/>
            <a:r>
              <a:rPr lang="en-US" smtClean="0"/>
              <a:t>Supply chain</a:t>
            </a:r>
            <a:r>
              <a:rPr lang="en-US" sz="3500" smtClean="0"/>
              <a:t/>
            </a:r>
            <a:br>
              <a:rPr lang="en-US" sz="3500" smtClean="0"/>
            </a:br>
            <a:r>
              <a:rPr lang="en-US" sz="3500" smtClean="0"/>
              <a:t>Price discrimination - conditions</a:t>
            </a:r>
          </a:p>
        </p:txBody>
      </p:sp>
      <p:sp>
        <p:nvSpPr>
          <p:cNvPr id="57348" name="Rectangle 3"/>
          <p:cNvSpPr>
            <a:spLocks noGrp="1" noChangeArrowheads="1"/>
          </p:cNvSpPr>
          <p:nvPr>
            <p:ph type="body" idx="1"/>
          </p:nvPr>
        </p:nvSpPr>
        <p:spPr>
          <a:xfrm>
            <a:off x="0" y="1447800"/>
            <a:ext cx="9144000" cy="5181600"/>
          </a:xfrm>
        </p:spPr>
        <p:txBody>
          <a:bodyPr/>
          <a:lstStyle/>
          <a:p>
            <a:pPr eaLnBrk="1" hangingPunct="1">
              <a:spcBef>
                <a:spcPct val="0"/>
              </a:spcBef>
            </a:pPr>
            <a:r>
              <a:rPr lang="en-US" sz="2800" dirty="0" smtClean="0"/>
              <a:t>Prefect price discrimination requires:</a:t>
            </a:r>
          </a:p>
          <a:p>
            <a:pPr lvl="1" eaLnBrk="1" hangingPunct="1">
              <a:spcBef>
                <a:spcPct val="0"/>
              </a:spcBef>
            </a:pPr>
            <a:r>
              <a:rPr lang="en-US" sz="2400" dirty="0" smtClean="0"/>
              <a:t>Ability to </a:t>
            </a:r>
            <a:r>
              <a:rPr lang="en-US" sz="2400" dirty="0" err="1" smtClean="0"/>
              <a:t>costlessly</a:t>
            </a:r>
            <a:r>
              <a:rPr lang="en-US" sz="2400" dirty="0" smtClean="0"/>
              <a:t> determine the value of the product to each customer</a:t>
            </a:r>
          </a:p>
          <a:p>
            <a:pPr lvl="1" eaLnBrk="1" hangingPunct="1">
              <a:spcBef>
                <a:spcPct val="0"/>
              </a:spcBef>
            </a:pPr>
            <a:r>
              <a:rPr lang="en-US" sz="2400" dirty="0" smtClean="0"/>
              <a:t>Inability of customers to acquire the product elsewhere</a:t>
            </a:r>
          </a:p>
          <a:p>
            <a:pPr lvl="2" eaLnBrk="1" hangingPunct="1">
              <a:spcBef>
                <a:spcPct val="0"/>
              </a:spcBef>
            </a:pPr>
            <a:r>
              <a:rPr lang="en-US" sz="2000" dirty="0" smtClean="0"/>
              <a:t>No competition</a:t>
            </a:r>
          </a:p>
          <a:p>
            <a:pPr lvl="2" eaLnBrk="1" hangingPunct="1">
              <a:spcBef>
                <a:spcPct val="0"/>
              </a:spcBef>
            </a:pPr>
            <a:r>
              <a:rPr lang="en-US" sz="2000" dirty="0" smtClean="0"/>
              <a:t>Inability of customers to resell</a:t>
            </a:r>
          </a:p>
          <a:p>
            <a:pPr lvl="1" eaLnBrk="1" hangingPunct="1">
              <a:spcBef>
                <a:spcPct val="0"/>
              </a:spcBef>
            </a:pPr>
            <a:r>
              <a:rPr lang="en-US" sz="2400" dirty="0" smtClean="0"/>
              <a:t>Positioning (reputation, brand)</a:t>
            </a:r>
          </a:p>
          <a:p>
            <a:pPr lvl="1" eaLnBrk="1" hangingPunct="1">
              <a:spcBef>
                <a:spcPct val="0"/>
              </a:spcBef>
            </a:pPr>
            <a:r>
              <a:rPr lang="en-US" sz="2400" dirty="0" smtClean="0"/>
              <a:t>Legally permissible</a:t>
            </a:r>
          </a:p>
        </p:txBody>
      </p:sp>
      <p:sp>
        <p:nvSpPr>
          <p:cNvPr id="2" name="Footer Placeholder 1"/>
          <p:cNvSpPr>
            <a:spLocks noGrp="1"/>
          </p:cNvSpPr>
          <p:nvPr>
            <p:ph type="ftr" sz="quarter" idx="10"/>
          </p:nvPr>
        </p:nvSpPr>
        <p:spPr/>
        <p:txBody>
          <a:bodyPr/>
          <a:lstStyle/>
          <a:p>
            <a:pPr>
              <a:defRPr/>
            </a:pPr>
            <a:r>
              <a:rPr lang="en-US" smtClean="0"/>
              <a:t>© Amitai Aviram.  All rights reserved.</a:t>
            </a:r>
            <a:endParaRPr lang="en-US" dirty="0"/>
          </a:p>
        </p:txBody>
      </p:sp>
      <p:sp>
        <p:nvSpPr>
          <p:cNvPr id="3" name="Slide Number Placeholder 2"/>
          <p:cNvSpPr>
            <a:spLocks noGrp="1"/>
          </p:cNvSpPr>
          <p:nvPr>
            <p:ph type="sldNum" sz="quarter" idx="11"/>
          </p:nvPr>
        </p:nvSpPr>
        <p:spPr/>
        <p:txBody>
          <a:bodyPr/>
          <a:lstStyle/>
          <a:p>
            <a:pPr>
              <a:defRPr/>
            </a:pPr>
            <a:fld id="{CE2E3C53-4348-4C27-8EA7-190F757ABB8B}" type="slidenum">
              <a:rPr lang="en-US" smtClean="0"/>
              <a:pPr>
                <a:defRPr/>
              </a:pPr>
              <a:t>117</a:t>
            </a:fld>
            <a:endParaRPr lang="en-US" dirty="0"/>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0" y="0"/>
            <a:ext cx="9144000" cy="1309688"/>
          </a:xfrm>
        </p:spPr>
        <p:txBody>
          <a:bodyPr/>
          <a:lstStyle/>
          <a:p>
            <a:pPr eaLnBrk="1" hangingPunct="1"/>
            <a:r>
              <a:rPr lang="en-US" smtClean="0"/>
              <a:t>Supply chain</a:t>
            </a:r>
            <a:br>
              <a:rPr lang="en-US" smtClean="0"/>
            </a:br>
            <a:r>
              <a:rPr lang="en-US" sz="3500" smtClean="0"/>
              <a:t>Price discrimination: how?</a:t>
            </a:r>
          </a:p>
        </p:txBody>
      </p:sp>
      <p:sp>
        <p:nvSpPr>
          <p:cNvPr id="58371" name="Rectangle 3"/>
          <p:cNvSpPr>
            <a:spLocks noGrp="1" noChangeArrowheads="1"/>
          </p:cNvSpPr>
          <p:nvPr>
            <p:ph type="body" idx="1"/>
          </p:nvPr>
        </p:nvSpPr>
        <p:spPr>
          <a:xfrm>
            <a:off x="0" y="1447800"/>
            <a:ext cx="9144000" cy="5181600"/>
          </a:xfrm>
        </p:spPr>
        <p:txBody>
          <a:bodyPr/>
          <a:lstStyle/>
          <a:p>
            <a:pPr eaLnBrk="1" hangingPunct="1">
              <a:spcBef>
                <a:spcPct val="0"/>
              </a:spcBef>
            </a:pPr>
            <a:r>
              <a:rPr lang="en-US" sz="2400" dirty="0" smtClean="0"/>
              <a:t>Discriminating by customer efforts</a:t>
            </a:r>
          </a:p>
          <a:p>
            <a:pPr lvl="1" eaLnBrk="1" hangingPunct="1">
              <a:spcBef>
                <a:spcPct val="0"/>
              </a:spcBef>
            </a:pPr>
            <a:r>
              <a:rPr lang="en-US" sz="2000" dirty="0" smtClean="0"/>
              <a:t>Coupons</a:t>
            </a:r>
          </a:p>
          <a:p>
            <a:pPr eaLnBrk="1" hangingPunct="1">
              <a:spcBef>
                <a:spcPct val="0"/>
              </a:spcBef>
            </a:pPr>
            <a:r>
              <a:rPr lang="en-US" sz="2400" dirty="0" smtClean="0"/>
              <a:t>Discriminating by time</a:t>
            </a:r>
          </a:p>
          <a:p>
            <a:pPr lvl="1" eaLnBrk="1" hangingPunct="1">
              <a:spcBef>
                <a:spcPct val="0"/>
              </a:spcBef>
            </a:pPr>
            <a:r>
              <a:rPr lang="en-US" sz="2100" dirty="0" smtClean="0"/>
              <a:t>Hardcover books before paperbacks</a:t>
            </a:r>
          </a:p>
          <a:p>
            <a:pPr lvl="1" eaLnBrk="1" hangingPunct="1">
              <a:spcBef>
                <a:spcPct val="0"/>
              </a:spcBef>
            </a:pPr>
            <a:r>
              <a:rPr lang="en-US" sz="2100" dirty="0" smtClean="0"/>
              <a:t>First-run / second-run movies, delayed release to DVD</a:t>
            </a:r>
          </a:p>
          <a:p>
            <a:pPr eaLnBrk="1" hangingPunct="1">
              <a:spcBef>
                <a:spcPct val="0"/>
              </a:spcBef>
            </a:pPr>
            <a:r>
              <a:rPr lang="en-US" sz="2400" dirty="0" smtClean="0"/>
              <a:t>Discriminating by extra features</a:t>
            </a:r>
          </a:p>
          <a:p>
            <a:pPr lvl="1" eaLnBrk="1" hangingPunct="1">
              <a:spcBef>
                <a:spcPct val="0"/>
              </a:spcBef>
            </a:pPr>
            <a:r>
              <a:rPr lang="en-US" sz="2100" dirty="0" smtClean="0"/>
              <a:t>“Limited edition” DVDs or computer games</a:t>
            </a:r>
            <a:endParaRPr lang="en-US" sz="2000" dirty="0" smtClean="0"/>
          </a:p>
          <a:p>
            <a:pPr eaLnBrk="1" hangingPunct="1">
              <a:spcBef>
                <a:spcPct val="0"/>
              </a:spcBef>
            </a:pPr>
            <a:r>
              <a:rPr lang="en-US" sz="2400" dirty="0" smtClean="0"/>
              <a:t>Discriminating by measuring use</a:t>
            </a:r>
          </a:p>
          <a:p>
            <a:pPr lvl="1" eaLnBrk="1" hangingPunct="1">
              <a:spcBef>
                <a:spcPct val="0"/>
              </a:spcBef>
            </a:pPr>
            <a:r>
              <a:rPr lang="en-US" sz="2100" dirty="0" smtClean="0"/>
              <a:t>Bundling (variable proportions)</a:t>
            </a:r>
          </a:p>
          <a:p>
            <a:pPr eaLnBrk="1" hangingPunct="1">
              <a:spcBef>
                <a:spcPct val="0"/>
              </a:spcBef>
            </a:pPr>
            <a:r>
              <a:rPr lang="en-US" sz="2400" dirty="0" smtClean="0"/>
              <a:t>Discriminating by value averaging</a:t>
            </a:r>
          </a:p>
          <a:p>
            <a:pPr lvl="1" eaLnBrk="1" hangingPunct="1">
              <a:spcBef>
                <a:spcPct val="0"/>
              </a:spcBef>
            </a:pPr>
            <a:r>
              <a:rPr lang="en-US" sz="2100" dirty="0" smtClean="0"/>
              <a:t>Bundling (fixed/no proportions)</a:t>
            </a:r>
          </a:p>
        </p:txBody>
      </p:sp>
      <p:sp>
        <p:nvSpPr>
          <p:cNvPr id="2" name="Footer Placeholder 1"/>
          <p:cNvSpPr>
            <a:spLocks noGrp="1"/>
          </p:cNvSpPr>
          <p:nvPr>
            <p:ph type="ftr" sz="quarter" idx="10"/>
          </p:nvPr>
        </p:nvSpPr>
        <p:spPr/>
        <p:txBody>
          <a:bodyPr/>
          <a:lstStyle/>
          <a:p>
            <a:pPr>
              <a:defRPr/>
            </a:pPr>
            <a:r>
              <a:rPr lang="en-US" smtClean="0"/>
              <a:t>© Amitai Aviram.  All rights reserved.</a:t>
            </a:r>
            <a:endParaRPr lang="en-US" dirty="0"/>
          </a:p>
        </p:txBody>
      </p:sp>
      <p:sp>
        <p:nvSpPr>
          <p:cNvPr id="3" name="Slide Number Placeholder 2"/>
          <p:cNvSpPr>
            <a:spLocks noGrp="1"/>
          </p:cNvSpPr>
          <p:nvPr>
            <p:ph type="sldNum" sz="quarter" idx="11"/>
          </p:nvPr>
        </p:nvSpPr>
        <p:spPr/>
        <p:txBody>
          <a:bodyPr/>
          <a:lstStyle/>
          <a:p>
            <a:pPr>
              <a:defRPr/>
            </a:pPr>
            <a:fld id="{85BD9354-83E7-45C4-9102-F534EC0E8F8E}" type="slidenum">
              <a:rPr lang="en-US" smtClean="0"/>
              <a:pPr>
                <a:defRPr/>
              </a:pPr>
              <a:t>118</a:t>
            </a:fld>
            <a:endParaRPr lang="en-US" dirty="0"/>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0" y="0"/>
            <a:ext cx="9144000" cy="1304925"/>
          </a:xfrm>
        </p:spPr>
        <p:txBody>
          <a:bodyPr/>
          <a:lstStyle/>
          <a:p>
            <a:pPr eaLnBrk="1" hangingPunct="1"/>
            <a:r>
              <a:rPr lang="en-US" smtClean="0"/>
              <a:t>Supply chain</a:t>
            </a:r>
            <a:br>
              <a:rPr lang="en-US" smtClean="0"/>
            </a:br>
            <a:r>
              <a:rPr lang="en-US" sz="3500" smtClean="0"/>
              <a:t>Price discrimination: how?</a:t>
            </a:r>
          </a:p>
        </p:txBody>
      </p:sp>
      <p:sp>
        <p:nvSpPr>
          <p:cNvPr id="59395" name="Rectangle 3"/>
          <p:cNvSpPr>
            <a:spLocks noGrp="1" noChangeArrowheads="1"/>
          </p:cNvSpPr>
          <p:nvPr>
            <p:ph type="body" idx="1"/>
          </p:nvPr>
        </p:nvSpPr>
        <p:spPr>
          <a:xfrm>
            <a:off x="0" y="1447800"/>
            <a:ext cx="9144000" cy="5181600"/>
          </a:xfrm>
        </p:spPr>
        <p:txBody>
          <a:bodyPr/>
          <a:lstStyle/>
          <a:p>
            <a:pPr algn="ctr" eaLnBrk="1" hangingPunct="1">
              <a:spcBef>
                <a:spcPct val="0"/>
              </a:spcBef>
              <a:buFont typeface="Wingdings" pitchFamily="2" charset="2"/>
              <a:buNone/>
            </a:pPr>
            <a:r>
              <a:rPr lang="en-US" sz="2800" u="sng" dirty="0" smtClean="0"/>
              <a:t>Bundling (variable proportion products)</a:t>
            </a:r>
          </a:p>
          <a:p>
            <a:pPr eaLnBrk="1" hangingPunct="1">
              <a:spcBef>
                <a:spcPct val="0"/>
              </a:spcBef>
            </a:pPr>
            <a:r>
              <a:rPr lang="en-US" sz="2800" dirty="0" smtClean="0"/>
              <a:t>Example: Printer &amp; toner: heavy users use more toner than light users</a:t>
            </a:r>
          </a:p>
          <a:p>
            <a:pPr lvl="1" eaLnBrk="1" hangingPunct="1">
              <a:spcBef>
                <a:spcPct val="0"/>
              </a:spcBef>
            </a:pPr>
            <a:r>
              <a:rPr lang="en-US" sz="2400" dirty="0" smtClean="0">
                <a:solidFill>
                  <a:srgbClr val="FF0000"/>
                </a:solidFill>
              </a:rPr>
              <a:t>Who is likely to value a printer more?</a:t>
            </a:r>
            <a:endParaRPr lang="en-US" sz="2400" dirty="0" smtClean="0"/>
          </a:p>
          <a:p>
            <a:pPr lvl="1" eaLnBrk="1" hangingPunct="1">
              <a:spcBef>
                <a:spcPct val="0"/>
              </a:spcBef>
            </a:pPr>
            <a:r>
              <a:rPr lang="en-US" sz="2400" dirty="0" smtClean="0"/>
              <a:t>Costs</a:t>
            </a:r>
          </a:p>
          <a:p>
            <a:pPr lvl="2" eaLnBrk="1" hangingPunct="1">
              <a:spcBef>
                <a:spcPct val="0"/>
              </a:spcBef>
            </a:pPr>
            <a:r>
              <a:rPr lang="en-US" sz="2100" dirty="0" smtClean="0"/>
              <a:t>Printer $100; Toner $1; Toner can print 1,000 pages</a:t>
            </a:r>
          </a:p>
          <a:p>
            <a:pPr lvl="1" eaLnBrk="1" hangingPunct="1">
              <a:spcBef>
                <a:spcPct val="0"/>
              </a:spcBef>
            </a:pPr>
            <a:r>
              <a:rPr lang="en-US" sz="2400" dirty="0" smtClean="0"/>
              <a:t>Value to customers: 1¢ of per printed page</a:t>
            </a:r>
          </a:p>
          <a:p>
            <a:pPr lvl="2" eaLnBrk="1" hangingPunct="1">
              <a:spcBef>
                <a:spcPct val="0"/>
              </a:spcBef>
            </a:pPr>
            <a:r>
              <a:rPr lang="en-US" sz="2100" dirty="0" smtClean="0"/>
              <a:t>Customer A will print 20,000 pages (20 toners). Value: $200</a:t>
            </a:r>
          </a:p>
          <a:p>
            <a:pPr lvl="2" eaLnBrk="1" hangingPunct="1">
              <a:spcBef>
                <a:spcPct val="0"/>
              </a:spcBef>
            </a:pPr>
            <a:r>
              <a:rPr lang="en-US" sz="2100" dirty="0" smtClean="0"/>
              <a:t>Customer B will print 30,000 pages (30 toners). Value: $300</a:t>
            </a:r>
          </a:p>
        </p:txBody>
      </p:sp>
      <p:sp>
        <p:nvSpPr>
          <p:cNvPr id="2" name="Footer Placeholder 1"/>
          <p:cNvSpPr>
            <a:spLocks noGrp="1"/>
          </p:cNvSpPr>
          <p:nvPr>
            <p:ph type="ftr" sz="quarter" idx="10"/>
          </p:nvPr>
        </p:nvSpPr>
        <p:spPr/>
        <p:txBody>
          <a:bodyPr/>
          <a:lstStyle/>
          <a:p>
            <a:pPr>
              <a:defRPr/>
            </a:pPr>
            <a:r>
              <a:rPr lang="en-US" smtClean="0"/>
              <a:t>© Amitai Aviram.  All rights reserved.</a:t>
            </a:r>
            <a:endParaRPr lang="en-US" dirty="0"/>
          </a:p>
        </p:txBody>
      </p:sp>
      <p:sp>
        <p:nvSpPr>
          <p:cNvPr id="3" name="Slide Number Placeholder 2"/>
          <p:cNvSpPr>
            <a:spLocks noGrp="1"/>
          </p:cNvSpPr>
          <p:nvPr>
            <p:ph type="sldNum" sz="quarter" idx="11"/>
          </p:nvPr>
        </p:nvSpPr>
        <p:spPr/>
        <p:txBody>
          <a:bodyPr/>
          <a:lstStyle/>
          <a:p>
            <a:pPr>
              <a:defRPr/>
            </a:pPr>
            <a:fld id="{5D80BF7D-5543-4BD2-B550-A796305674B0}" type="slidenum">
              <a:rPr lang="en-US" smtClean="0"/>
              <a:pPr>
                <a:defRPr/>
              </a:pPr>
              <a:t>119</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0" y="0"/>
            <a:ext cx="9144000" cy="1301750"/>
          </a:xfrm>
        </p:spPr>
        <p:txBody>
          <a:bodyPr/>
          <a:lstStyle/>
          <a:p>
            <a:r>
              <a:rPr lang="en-US" smtClean="0"/>
              <a:t>Economics of competition</a:t>
            </a:r>
            <a:br>
              <a:rPr lang="en-US" smtClean="0"/>
            </a:br>
            <a:r>
              <a:rPr lang="en-US" sz="3500" smtClean="0"/>
              <a:t>Self-elasticity of demand</a:t>
            </a:r>
          </a:p>
        </p:txBody>
      </p:sp>
      <p:sp>
        <p:nvSpPr>
          <p:cNvPr id="27651" name="Rectangle 3"/>
          <p:cNvSpPr>
            <a:spLocks noGrp="1" noChangeArrowheads="1"/>
          </p:cNvSpPr>
          <p:nvPr>
            <p:ph type="body" idx="1"/>
          </p:nvPr>
        </p:nvSpPr>
        <p:spPr>
          <a:xfrm>
            <a:off x="0" y="1447800"/>
            <a:ext cx="5292725" cy="5181600"/>
          </a:xfrm>
        </p:spPr>
        <p:txBody>
          <a:bodyPr/>
          <a:lstStyle/>
          <a:p>
            <a:pPr>
              <a:spcBef>
                <a:spcPts val="0"/>
              </a:spcBef>
            </a:pPr>
            <a:r>
              <a:rPr lang="en-US" sz="2600" dirty="0" smtClean="0"/>
              <a:t>On one extreme is a </a:t>
            </a:r>
            <a:r>
              <a:rPr lang="en-US" sz="2600" b="1" u="sng" dirty="0" smtClean="0"/>
              <a:t>perfectly elastic</a:t>
            </a:r>
            <a:r>
              <a:rPr lang="en-US" sz="2600" dirty="0" smtClean="0"/>
              <a:t> demand, such as </a:t>
            </a:r>
            <a:r>
              <a:rPr lang="en-US" sz="2600" dirty="0" smtClean="0">
                <a:solidFill>
                  <a:schemeClr val="hlink"/>
                </a:solidFill>
              </a:rPr>
              <a:t>P=5</a:t>
            </a:r>
            <a:endParaRPr lang="en-US" sz="2600" dirty="0" smtClean="0"/>
          </a:p>
          <a:p>
            <a:pPr lvl="1">
              <a:spcBef>
                <a:spcPts val="0"/>
              </a:spcBef>
            </a:pPr>
            <a:r>
              <a:rPr lang="en-US" sz="2400" dirty="0" smtClean="0"/>
              <a:t>E</a:t>
            </a:r>
            <a:r>
              <a:rPr lang="en-US" sz="2400" baseline="-25000" dirty="0" smtClean="0"/>
              <a:t>d</a:t>
            </a:r>
            <a:r>
              <a:rPr lang="en-US" sz="2400" dirty="0" smtClean="0"/>
              <a:t>=-∞</a:t>
            </a:r>
          </a:p>
          <a:p>
            <a:pPr lvl="1">
              <a:spcBef>
                <a:spcPts val="0"/>
              </a:spcBef>
            </a:pPr>
            <a:r>
              <a:rPr lang="en-US" sz="2400" dirty="0" smtClean="0"/>
              <a:t>Customers will buy an infinite amount of the product at a price of $5, but will not buy even a single product at a higher price</a:t>
            </a:r>
          </a:p>
          <a:p>
            <a:pPr>
              <a:spcBef>
                <a:spcPts val="0"/>
              </a:spcBef>
            </a:pPr>
            <a:r>
              <a:rPr lang="en-US" sz="2600" dirty="0" smtClean="0">
                <a:solidFill>
                  <a:srgbClr val="FF0000"/>
                </a:solidFill>
              </a:rPr>
              <a:t>What can cause this elasticity?</a:t>
            </a:r>
          </a:p>
        </p:txBody>
      </p:sp>
      <p:sp>
        <p:nvSpPr>
          <p:cNvPr id="27652" name="Line 4"/>
          <p:cNvSpPr>
            <a:spLocks noChangeShapeType="1"/>
          </p:cNvSpPr>
          <p:nvPr/>
        </p:nvSpPr>
        <p:spPr bwMode="auto">
          <a:xfrm>
            <a:off x="5724525" y="2493963"/>
            <a:ext cx="0" cy="2808287"/>
          </a:xfrm>
          <a:prstGeom prst="line">
            <a:avLst/>
          </a:prstGeom>
          <a:noFill/>
          <a:ln w="9525">
            <a:solidFill>
              <a:schemeClr val="tx1"/>
            </a:solidFill>
            <a:round/>
            <a:headEnd/>
            <a:tailEnd/>
          </a:ln>
        </p:spPr>
        <p:txBody>
          <a:bodyPr/>
          <a:lstStyle/>
          <a:p>
            <a:endParaRPr lang="en-US"/>
          </a:p>
        </p:txBody>
      </p:sp>
      <p:sp>
        <p:nvSpPr>
          <p:cNvPr id="27653" name="Line 5"/>
          <p:cNvSpPr>
            <a:spLocks noChangeShapeType="1"/>
          </p:cNvSpPr>
          <p:nvPr/>
        </p:nvSpPr>
        <p:spPr bwMode="auto">
          <a:xfrm>
            <a:off x="5724525" y="5302250"/>
            <a:ext cx="2879725" cy="0"/>
          </a:xfrm>
          <a:prstGeom prst="line">
            <a:avLst/>
          </a:prstGeom>
          <a:noFill/>
          <a:ln w="9525">
            <a:solidFill>
              <a:schemeClr val="tx1"/>
            </a:solidFill>
            <a:round/>
            <a:headEnd/>
            <a:tailEnd/>
          </a:ln>
        </p:spPr>
        <p:txBody>
          <a:bodyPr/>
          <a:lstStyle/>
          <a:p>
            <a:endParaRPr lang="en-US"/>
          </a:p>
        </p:txBody>
      </p:sp>
      <p:sp>
        <p:nvSpPr>
          <p:cNvPr id="27654" name="Text Box 6"/>
          <p:cNvSpPr txBox="1">
            <a:spLocks noChangeArrowheads="1"/>
          </p:cNvSpPr>
          <p:nvPr/>
        </p:nvSpPr>
        <p:spPr bwMode="auto">
          <a:xfrm>
            <a:off x="5221288" y="2133600"/>
            <a:ext cx="576262" cy="517525"/>
          </a:xfrm>
          <a:prstGeom prst="rect">
            <a:avLst/>
          </a:prstGeom>
          <a:noFill/>
          <a:ln w="9525">
            <a:noFill/>
            <a:miter lim="800000"/>
            <a:headEnd/>
            <a:tailEnd/>
          </a:ln>
        </p:spPr>
        <p:txBody>
          <a:bodyPr>
            <a:spAutoFit/>
          </a:bodyPr>
          <a:lstStyle/>
          <a:p>
            <a:pPr algn="ctr">
              <a:spcBef>
                <a:spcPct val="50000"/>
              </a:spcBef>
            </a:pPr>
            <a:r>
              <a:rPr lang="en-US" sz="1400">
                <a:latin typeface="Tahoma" pitchFamily="34" charset="0"/>
              </a:rPr>
              <a:t>Price (P)</a:t>
            </a:r>
          </a:p>
        </p:txBody>
      </p:sp>
      <p:sp>
        <p:nvSpPr>
          <p:cNvPr id="27655" name="Line 7"/>
          <p:cNvSpPr>
            <a:spLocks noChangeShapeType="1"/>
          </p:cNvSpPr>
          <p:nvPr/>
        </p:nvSpPr>
        <p:spPr bwMode="auto">
          <a:xfrm>
            <a:off x="5724525" y="4294188"/>
            <a:ext cx="2592388" cy="0"/>
          </a:xfrm>
          <a:prstGeom prst="line">
            <a:avLst/>
          </a:prstGeom>
          <a:noFill/>
          <a:ln w="19050">
            <a:solidFill>
              <a:schemeClr val="hlink"/>
            </a:solidFill>
            <a:round/>
            <a:headEnd/>
            <a:tailEnd/>
          </a:ln>
        </p:spPr>
        <p:txBody>
          <a:bodyPr/>
          <a:lstStyle/>
          <a:p>
            <a:endParaRPr lang="en-US"/>
          </a:p>
        </p:txBody>
      </p:sp>
      <p:sp>
        <p:nvSpPr>
          <p:cNvPr id="27656" name="Text Box 8"/>
          <p:cNvSpPr txBox="1">
            <a:spLocks noChangeArrowheads="1"/>
          </p:cNvSpPr>
          <p:nvPr/>
        </p:nvSpPr>
        <p:spPr bwMode="auto">
          <a:xfrm>
            <a:off x="5437188" y="4149725"/>
            <a:ext cx="288925" cy="304800"/>
          </a:xfrm>
          <a:prstGeom prst="rect">
            <a:avLst/>
          </a:prstGeom>
          <a:noFill/>
          <a:ln w="9525">
            <a:noFill/>
            <a:miter lim="800000"/>
            <a:headEnd/>
            <a:tailEnd/>
          </a:ln>
        </p:spPr>
        <p:txBody>
          <a:bodyPr>
            <a:spAutoFit/>
          </a:bodyPr>
          <a:lstStyle/>
          <a:p>
            <a:pPr>
              <a:spcBef>
                <a:spcPct val="50000"/>
              </a:spcBef>
            </a:pPr>
            <a:r>
              <a:rPr lang="en-US" sz="1400">
                <a:latin typeface="Tahoma" pitchFamily="34" charset="0"/>
              </a:rPr>
              <a:t>5</a:t>
            </a:r>
          </a:p>
        </p:txBody>
      </p:sp>
      <p:sp>
        <p:nvSpPr>
          <p:cNvPr id="27657" name="Line 9"/>
          <p:cNvSpPr>
            <a:spLocks noChangeShapeType="1"/>
          </p:cNvSpPr>
          <p:nvPr/>
        </p:nvSpPr>
        <p:spPr bwMode="auto">
          <a:xfrm>
            <a:off x="5724525" y="2781300"/>
            <a:ext cx="2232025" cy="2520950"/>
          </a:xfrm>
          <a:prstGeom prst="line">
            <a:avLst/>
          </a:prstGeom>
          <a:noFill/>
          <a:ln w="19050">
            <a:solidFill>
              <a:srgbClr val="FF0000"/>
            </a:solidFill>
            <a:round/>
            <a:headEnd/>
            <a:tailEnd/>
          </a:ln>
        </p:spPr>
        <p:txBody>
          <a:bodyPr/>
          <a:lstStyle/>
          <a:p>
            <a:endParaRPr lang="en-US"/>
          </a:p>
        </p:txBody>
      </p:sp>
      <p:sp>
        <p:nvSpPr>
          <p:cNvPr id="27658" name="Text Box 10"/>
          <p:cNvSpPr txBox="1">
            <a:spLocks noChangeArrowheads="1"/>
          </p:cNvSpPr>
          <p:nvPr/>
        </p:nvSpPr>
        <p:spPr bwMode="auto">
          <a:xfrm>
            <a:off x="5364163" y="2636838"/>
            <a:ext cx="431800" cy="304800"/>
          </a:xfrm>
          <a:prstGeom prst="rect">
            <a:avLst/>
          </a:prstGeom>
          <a:noFill/>
          <a:ln w="9525">
            <a:noFill/>
            <a:miter lim="800000"/>
            <a:headEnd/>
            <a:tailEnd/>
          </a:ln>
        </p:spPr>
        <p:txBody>
          <a:bodyPr>
            <a:spAutoFit/>
          </a:bodyPr>
          <a:lstStyle/>
          <a:p>
            <a:pPr>
              <a:spcBef>
                <a:spcPct val="50000"/>
              </a:spcBef>
            </a:pPr>
            <a:r>
              <a:rPr lang="en-US" sz="1400">
                <a:latin typeface="Tahoma" pitchFamily="34" charset="0"/>
              </a:rPr>
              <a:t>11</a:t>
            </a:r>
          </a:p>
        </p:txBody>
      </p:sp>
      <p:sp>
        <p:nvSpPr>
          <p:cNvPr id="27659" name="Text Box 11"/>
          <p:cNvSpPr txBox="1">
            <a:spLocks noChangeArrowheads="1"/>
          </p:cNvSpPr>
          <p:nvPr/>
        </p:nvSpPr>
        <p:spPr bwMode="auto">
          <a:xfrm>
            <a:off x="7740650" y="5302250"/>
            <a:ext cx="431800" cy="304800"/>
          </a:xfrm>
          <a:prstGeom prst="rect">
            <a:avLst/>
          </a:prstGeom>
          <a:noFill/>
          <a:ln w="9525">
            <a:noFill/>
            <a:miter lim="800000"/>
            <a:headEnd/>
            <a:tailEnd/>
          </a:ln>
        </p:spPr>
        <p:txBody>
          <a:bodyPr>
            <a:spAutoFit/>
          </a:bodyPr>
          <a:lstStyle/>
          <a:p>
            <a:pPr>
              <a:spcBef>
                <a:spcPct val="50000"/>
              </a:spcBef>
            </a:pPr>
            <a:r>
              <a:rPr lang="en-US" sz="1400">
                <a:latin typeface="Tahoma" pitchFamily="34" charset="0"/>
              </a:rPr>
              <a:t>11</a:t>
            </a:r>
          </a:p>
        </p:txBody>
      </p:sp>
      <p:sp>
        <p:nvSpPr>
          <p:cNvPr id="27660" name="Text Box 13"/>
          <p:cNvSpPr txBox="1">
            <a:spLocks noChangeArrowheads="1"/>
          </p:cNvSpPr>
          <p:nvPr/>
        </p:nvSpPr>
        <p:spPr bwMode="auto">
          <a:xfrm>
            <a:off x="6948488" y="5302250"/>
            <a:ext cx="360362" cy="304800"/>
          </a:xfrm>
          <a:prstGeom prst="rect">
            <a:avLst/>
          </a:prstGeom>
          <a:noFill/>
          <a:ln w="9525">
            <a:noFill/>
            <a:miter lim="800000"/>
            <a:headEnd/>
            <a:tailEnd/>
          </a:ln>
        </p:spPr>
        <p:txBody>
          <a:bodyPr>
            <a:spAutoFit/>
          </a:bodyPr>
          <a:lstStyle/>
          <a:p>
            <a:pPr>
              <a:spcBef>
                <a:spcPct val="50000"/>
              </a:spcBef>
            </a:pPr>
            <a:r>
              <a:rPr lang="en-US" sz="1400">
                <a:latin typeface="Tahoma" pitchFamily="34" charset="0"/>
              </a:rPr>
              <a:t>6</a:t>
            </a:r>
          </a:p>
        </p:txBody>
      </p:sp>
      <p:sp>
        <p:nvSpPr>
          <p:cNvPr id="27661" name="Text Box 14"/>
          <p:cNvSpPr txBox="1">
            <a:spLocks noChangeArrowheads="1"/>
          </p:cNvSpPr>
          <p:nvPr/>
        </p:nvSpPr>
        <p:spPr bwMode="auto">
          <a:xfrm>
            <a:off x="7885113" y="5589588"/>
            <a:ext cx="1223962" cy="304800"/>
          </a:xfrm>
          <a:prstGeom prst="rect">
            <a:avLst/>
          </a:prstGeom>
          <a:noFill/>
          <a:ln w="9525">
            <a:noFill/>
            <a:miter lim="800000"/>
            <a:headEnd/>
            <a:tailEnd/>
          </a:ln>
        </p:spPr>
        <p:txBody>
          <a:bodyPr>
            <a:spAutoFit/>
          </a:bodyPr>
          <a:lstStyle/>
          <a:p>
            <a:pPr>
              <a:spcBef>
                <a:spcPct val="50000"/>
              </a:spcBef>
            </a:pPr>
            <a:r>
              <a:rPr lang="en-US" sz="1400">
                <a:latin typeface="Tahoma" pitchFamily="34" charset="0"/>
              </a:rPr>
              <a:t>Quantity (Q)</a:t>
            </a:r>
          </a:p>
        </p:txBody>
      </p:sp>
      <p:sp>
        <p:nvSpPr>
          <p:cNvPr id="27662" name="Line 17"/>
          <p:cNvSpPr>
            <a:spLocks noChangeShapeType="1"/>
          </p:cNvSpPr>
          <p:nvPr/>
        </p:nvSpPr>
        <p:spPr bwMode="auto">
          <a:xfrm flipH="1" flipV="1">
            <a:off x="8027988" y="4310063"/>
            <a:ext cx="144462" cy="287337"/>
          </a:xfrm>
          <a:prstGeom prst="line">
            <a:avLst/>
          </a:prstGeom>
          <a:noFill/>
          <a:ln w="9525">
            <a:solidFill>
              <a:schemeClr val="tx1"/>
            </a:solidFill>
            <a:round/>
            <a:headEnd/>
            <a:tailEnd type="triangle" w="med" len="med"/>
          </a:ln>
        </p:spPr>
        <p:txBody>
          <a:bodyPr/>
          <a:lstStyle/>
          <a:p>
            <a:endParaRPr lang="en-US"/>
          </a:p>
        </p:txBody>
      </p:sp>
      <p:sp>
        <p:nvSpPr>
          <p:cNvPr id="27663" name="Text Box 18"/>
          <p:cNvSpPr txBox="1">
            <a:spLocks noChangeArrowheads="1"/>
          </p:cNvSpPr>
          <p:nvPr/>
        </p:nvSpPr>
        <p:spPr bwMode="auto">
          <a:xfrm>
            <a:off x="7596188" y="4525963"/>
            <a:ext cx="1547812" cy="523875"/>
          </a:xfrm>
          <a:prstGeom prst="rect">
            <a:avLst/>
          </a:prstGeom>
          <a:noFill/>
          <a:ln w="9525">
            <a:noFill/>
            <a:miter lim="800000"/>
            <a:headEnd/>
            <a:tailEnd/>
          </a:ln>
        </p:spPr>
        <p:txBody>
          <a:bodyPr>
            <a:spAutoFit/>
          </a:bodyPr>
          <a:lstStyle/>
          <a:p>
            <a:pPr algn="ctr">
              <a:spcBef>
                <a:spcPct val="50000"/>
              </a:spcBef>
            </a:pPr>
            <a:r>
              <a:rPr lang="en-US" sz="1400">
                <a:latin typeface="Tahoma" pitchFamily="34" charset="0"/>
              </a:rPr>
              <a:t>Perfectly elastic demand (blue)</a:t>
            </a:r>
          </a:p>
        </p:txBody>
      </p:sp>
      <p:sp>
        <p:nvSpPr>
          <p:cNvPr id="2" name="Footer Placeholder 1"/>
          <p:cNvSpPr>
            <a:spLocks noGrp="1"/>
          </p:cNvSpPr>
          <p:nvPr>
            <p:ph type="ftr" sz="quarter" idx="10"/>
          </p:nvPr>
        </p:nvSpPr>
        <p:spPr/>
        <p:txBody>
          <a:bodyPr/>
          <a:lstStyle/>
          <a:p>
            <a:pPr>
              <a:defRPr/>
            </a:pPr>
            <a:r>
              <a:rPr lang="en-US" smtClean="0"/>
              <a:t>© Amitai Aviram.  All rights reserved.</a:t>
            </a:r>
            <a:endParaRPr lang="en-US" dirty="0"/>
          </a:p>
        </p:txBody>
      </p:sp>
      <p:sp>
        <p:nvSpPr>
          <p:cNvPr id="3" name="Slide Number Placeholder 2"/>
          <p:cNvSpPr>
            <a:spLocks noGrp="1"/>
          </p:cNvSpPr>
          <p:nvPr>
            <p:ph type="sldNum" sz="quarter" idx="11"/>
          </p:nvPr>
        </p:nvSpPr>
        <p:spPr/>
        <p:txBody>
          <a:bodyPr/>
          <a:lstStyle/>
          <a:p>
            <a:pPr>
              <a:defRPr/>
            </a:pPr>
            <a:fld id="{73F670FF-4FBF-4F38-B112-A4FA6ACBF652}" type="slidenum">
              <a:rPr lang="en-US" smtClean="0"/>
              <a:pPr>
                <a:defRPr/>
              </a:pPr>
              <a:t>12</a:t>
            </a:fld>
            <a:endParaRPr lang="en-US" dirty="0"/>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0" y="0"/>
            <a:ext cx="9144000" cy="1304925"/>
          </a:xfrm>
        </p:spPr>
        <p:txBody>
          <a:bodyPr/>
          <a:lstStyle/>
          <a:p>
            <a:pPr eaLnBrk="1" hangingPunct="1"/>
            <a:r>
              <a:rPr lang="en-US" smtClean="0"/>
              <a:t>Supply chain</a:t>
            </a:r>
            <a:br>
              <a:rPr lang="en-US" smtClean="0"/>
            </a:br>
            <a:r>
              <a:rPr lang="en-US" sz="3500" smtClean="0"/>
              <a:t>Price discrimination: how?</a:t>
            </a:r>
          </a:p>
        </p:txBody>
      </p:sp>
      <p:sp>
        <p:nvSpPr>
          <p:cNvPr id="60419" name="Rectangle 3"/>
          <p:cNvSpPr>
            <a:spLocks noGrp="1" noChangeArrowheads="1"/>
          </p:cNvSpPr>
          <p:nvPr>
            <p:ph type="body" idx="1"/>
          </p:nvPr>
        </p:nvSpPr>
        <p:spPr>
          <a:xfrm>
            <a:off x="0" y="1447800"/>
            <a:ext cx="9144000" cy="5181600"/>
          </a:xfrm>
        </p:spPr>
        <p:txBody>
          <a:bodyPr/>
          <a:lstStyle/>
          <a:p>
            <a:pPr algn="ctr" eaLnBrk="1" hangingPunct="1">
              <a:spcBef>
                <a:spcPct val="0"/>
              </a:spcBef>
              <a:buFont typeface="Wingdings" pitchFamily="2" charset="2"/>
              <a:buNone/>
            </a:pPr>
            <a:r>
              <a:rPr lang="en-US" sz="2800" u="sng" dirty="0" smtClean="0"/>
              <a:t>Bundling (variable proportion products)</a:t>
            </a:r>
          </a:p>
          <a:p>
            <a:pPr eaLnBrk="1" hangingPunct="1">
              <a:spcBef>
                <a:spcPct val="0"/>
              </a:spcBef>
            </a:pPr>
            <a:r>
              <a:rPr lang="en-US" sz="2800" dirty="0" smtClean="0"/>
              <a:t>Price printer @ cost &amp; toner @ highest possible price</a:t>
            </a:r>
          </a:p>
          <a:p>
            <a:pPr lvl="1" eaLnBrk="1" hangingPunct="1">
              <a:spcBef>
                <a:spcPct val="0"/>
              </a:spcBef>
            </a:pPr>
            <a:r>
              <a:rPr lang="en-US" sz="2200" dirty="0" smtClean="0"/>
              <a:t>A will pay up to $200: $100 for printer &amp; $100 for toner ($5 ea.)</a:t>
            </a:r>
          </a:p>
          <a:p>
            <a:pPr lvl="1" eaLnBrk="1" hangingPunct="1">
              <a:spcBef>
                <a:spcPct val="0"/>
              </a:spcBef>
            </a:pPr>
            <a:r>
              <a:rPr lang="en-US" sz="2200" dirty="0" smtClean="0"/>
              <a:t>B will pay up to $300: $100 for printer &amp; $200 for toner ($6.67 ea.)</a:t>
            </a:r>
          </a:p>
          <a:p>
            <a:pPr eaLnBrk="1" hangingPunct="1">
              <a:spcBef>
                <a:spcPct val="0"/>
              </a:spcBef>
            </a:pPr>
            <a:r>
              <a:rPr lang="en-US" sz="2800" dirty="0" smtClean="0"/>
              <a:t>Firm’s options</a:t>
            </a:r>
          </a:p>
          <a:p>
            <a:pPr lvl="1" eaLnBrk="1" hangingPunct="1">
              <a:spcBef>
                <a:spcPct val="0"/>
              </a:spcBef>
            </a:pPr>
            <a:r>
              <a:rPr lang="en-US" sz="2400" dirty="0" smtClean="0"/>
              <a:t>Toner @ $5 (sell 50): Profit $200 </a:t>
            </a:r>
            <a:r>
              <a:rPr lang="en-US" sz="2200" dirty="0" smtClean="0"/>
              <a:t>(50x$5)-(50x$1)</a:t>
            </a:r>
          </a:p>
          <a:p>
            <a:pPr lvl="1" eaLnBrk="1" hangingPunct="1">
              <a:spcBef>
                <a:spcPct val="0"/>
              </a:spcBef>
            </a:pPr>
            <a:r>
              <a:rPr lang="en-US" sz="2400" dirty="0" smtClean="0"/>
              <a:t>Toner @ $6.67 (sell 30): Profit $170 </a:t>
            </a:r>
            <a:r>
              <a:rPr lang="en-US" sz="2200" dirty="0" smtClean="0"/>
              <a:t>(30x$6.67)-(30x$1)</a:t>
            </a:r>
          </a:p>
          <a:p>
            <a:pPr eaLnBrk="1" hangingPunct="1">
              <a:spcBef>
                <a:spcPct val="0"/>
              </a:spcBef>
            </a:pPr>
            <a:endParaRPr lang="en-US" sz="2800" dirty="0" smtClean="0">
              <a:solidFill>
                <a:srgbClr val="FF0000"/>
              </a:solidFill>
            </a:endParaRPr>
          </a:p>
          <a:p>
            <a:pPr eaLnBrk="1" hangingPunct="1">
              <a:spcBef>
                <a:spcPct val="0"/>
              </a:spcBef>
            </a:pPr>
            <a:r>
              <a:rPr lang="en-US" sz="2600" dirty="0" smtClean="0">
                <a:solidFill>
                  <a:srgbClr val="FF0000"/>
                </a:solidFill>
              </a:rPr>
              <a:t>Why do firms typically bundle toner rather than paper?</a:t>
            </a:r>
          </a:p>
        </p:txBody>
      </p:sp>
      <p:sp>
        <p:nvSpPr>
          <p:cNvPr id="60420" name="Rectangle 4"/>
          <p:cNvSpPr>
            <a:spLocks noChangeArrowheads="1"/>
          </p:cNvSpPr>
          <p:nvPr/>
        </p:nvSpPr>
        <p:spPr bwMode="auto">
          <a:xfrm>
            <a:off x="3810001" y="3810000"/>
            <a:ext cx="1447799" cy="361950"/>
          </a:xfrm>
          <a:prstGeom prst="rect">
            <a:avLst/>
          </a:prstGeom>
          <a:noFill/>
          <a:ln w="28575">
            <a:solidFill>
              <a:srgbClr val="FF0000"/>
            </a:solidFill>
            <a:miter lim="800000"/>
            <a:headEnd/>
            <a:tailEnd/>
          </a:ln>
        </p:spPr>
        <p:txBody>
          <a:bodyPr wrap="none" anchor="ctr"/>
          <a:lstStyle/>
          <a:p>
            <a:endParaRPr lang="en-US"/>
          </a:p>
        </p:txBody>
      </p:sp>
      <p:sp>
        <p:nvSpPr>
          <p:cNvPr id="2" name="Footer Placeholder 1"/>
          <p:cNvSpPr>
            <a:spLocks noGrp="1"/>
          </p:cNvSpPr>
          <p:nvPr>
            <p:ph type="ftr" sz="quarter" idx="10"/>
          </p:nvPr>
        </p:nvSpPr>
        <p:spPr/>
        <p:txBody>
          <a:bodyPr/>
          <a:lstStyle/>
          <a:p>
            <a:pPr>
              <a:defRPr/>
            </a:pPr>
            <a:r>
              <a:rPr lang="en-US" smtClean="0"/>
              <a:t>© Amitai Aviram.  All rights reserved.</a:t>
            </a:r>
            <a:endParaRPr lang="en-US" dirty="0"/>
          </a:p>
        </p:txBody>
      </p:sp>
      <p:sp>
        <p:nvSpPr>
          <p:cNvPr id="3" name="Slide Number Placeholder 2"/>
          <p:cNvSpPr>
            <a:spLocks noGrp="1"/>
          </p:cNvSpPr>
          <p:nvPr>
            <p:ph type="sldNum" sz="quarter" idx="11"/>
          </p:nvPr>
        </p:nvSpPr>
        <p:spPr/>
        <p:txBody>
          <a:bodyPr/>
          <a:lstStyle/>
          <a:p>
            <a:pPr>
              <a:defRPr/>
            </a:pPr>
            <a:fld id="{E37FAE1B-DF46-489D-866B-42DA51683AA9}" type="slidenum">
              <a:rPr lang="en-US" smtClean="0"/>
              <a:pPr>
                <a:defRPr/>
              </a:pPr>
              <a:t>120</a:t>
            </a:fld>
            <a:endParaRPr lang="en-US" dirty="0"/>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0" y="0"/>
            <a:ext cx="9144000" cy="1304925"/>
          </a:xfrm>
        </p:spPr>
        <p:txBody>
          <a:bodyPr/>
          <a:lstStyle/>
          <a:p>
            <a:pPr eaLnBrk="1" hangingPunct="1"/>
            <a:r>
              <a:rPr lang="en-US" smtClean="0"/>
              <a:t>Supply chain</a:t>
            </a:r>
            <a:br>
              <a:rPr lang="en-US" smtClean="0"/>
            </a:br>
            <a:r>
              <a:rPr lang="en-US" sz="3500" smtClean="0"/>
              <a:t>Price discrimination: how?</a:t>
            </a:r>
          </a:p>
        </p:txBody>
      </p:sp>
      <p:sp>
        <p:nvSpPr>
          <p:cNvPr id="61443" name="Rectangle 3"/>
          <p:cNvSpPr>
            <a:spLocks noGrp="1" noChangeArrowheads="1"/>
          </p:cNvSpPr>
          <p:nvPr>
            <p:ph type="body" idx="1"/>
          </p:nvPr>
        </p:nvSpPr>
        <p:spPr>
          <a:xfrm>
            <a:off x="0" y="1447800"/>
            <a:ext cx="9144000" cy="5181600"/>
          </a:xfrm>
        </p:spPr>
        <p:txBody>
          <a:bodyPr/>
          <a:lstStyle/>
          <a:p>
            <a:pPr algn="ctr" eaLnBrk="1" hangingPunct="1">
              <a:spcBef>
                <a:spcPct val="0"/>
              </a:spcBef>
              <a:buFont typeface="Wingdings" pitchFamily="2" charset="2"/>
              <a:buNone/>
            </a:pPr>
            <a:r>
              <a:rPr lang="en-US" sz="2800" u="sng" dirty="0" smtClean="0"/>
              <a:t>Bundling (variable proportion products)</a:t>
            </a:r>
          </a:p>
          <a:p>
            <a:pPr eaLnBrk="1" hangingPunct="1">
              <a:spcBef>
                <a:spcPct val="0"/>
              </a:spcBef>
            </a:pPr>
            <a:endParaRPr lang="en-US" sz="2800" dirty="0" smtClean="0"/>
          </a:p>
          <a:p>
            <a:pPr eaLnBrk="1" hangingPunct="1">
              <a:spcBef>
                <a:spcPct val="0"/>
              </a:spcBef>
            </a:pPr>
            <a:r>
              <a:rPr lang="en-US" sz="2800" dirty="0" smtClean="0"/>
              <a:t>Another example: Popcorn in movies</a:t>
            </a:r>
            <a:endParaRPr lang="en-US" sz="2800" dirty="0" smtClean="0">
              <a:solidFill>
                <a:srgbClr val="FF0000"/>
              </a:solidFill>
            </a:endParaRPr>
          </a:p>
        </p:txBody>
      </p:sp>
      <p:pic>
        <p:nvPicPr>
          <p:cNvPr id="61444" name="Picture 6" descr="popcorn"/>
          <p:cNvPicPr>
            <a:picLocks noChangeAspect="1" noChangeArrowheads="1"/>
          </p:cNvPicPr>
          <p:nvPr/>
        </p:nvPicPr>
        <p:blipFill>
          <a:blip r:embed="rId2" cstate="print"/>
          <a:srcRect/>
          <a:stretch>
            <a:fillRect/>
          </a:stretch>
        </p:blipFill>
        <p:spPr bwMode="auto">
          <a:xfrm>
            <a:off x="2676525" y="3292475"/>
            <a:ext cx="3624263" cy="3125788"/>
          </a:xfrm>
          <a:prstGeom prst="rect">
            <a:avLst/>
          </a:prstGeom>
          <a:noFill/>
          <a:ln w="9525">
            <a:noFill/>
            <a:miter lim="800000"/>
            <a:headEnd/>
            <a:tailEnd/>
          </a:ln>
        </p:spPr>
      </p:pic>
      <p:sp>
        <p:nvSpPr>
          <p:cNvPr id="2" name="Footer Placeholder 1"/>
          <p:cNvSpPr>
            <a:spLocks noGrp="1"/>
          </p:cNvSpPr>
          <p:nvPr>
            <p:ph type="ftr" sz="quarter" idx="10"/>
          </p:nvPr>
        </p:nvSpPr>
        <p:spPr/>
        <p:txBody>
          <a:bodyPr/>
          <a:lstStyle/>
          <a:p>
            <a:pPr>
              <a:defRPr/>
            </a:pPr>
            <a:r>
              <a:rPr lang="en-US" smtClean="0"/>
              <a:t>© Amitai Aviram.  All rights reserved.</a:t>
            </a:r>
            <a:endParaRPr lang="en-US" dirty="0"/>
          </a:p>
        </p:txBody>
      </p:sp>
      <p:sp>
        <p:nvSpPr>
          <p:cNvPr id="3" name="Slide Number Placeholder 2"/>
          <p:cNvSpPr>
            <a:spLocks noGrp="1"/>
          </p:cNvSpPr>
          <p:nvPr>
            <p:ph type="sldNum" sz="quarter" idx="11"/>
          </p:nvPr>
        </p:nvSpPr>
        <p:spPr/>
        <p:txBody>
          <a:bodyPr/>
          <a:lstStyle/>
          <a:p>
            <a:pPr>
              <a:defRPr/>
            </a:pPr>
            <a:fld id="{854F6B79-19B4-4DD0-A582-8D8D74961952}" type="slidenum">
              <a:rPr lang="en-US" smtClean="0"/>
              <a:pPr>
                <a:defRPr/>
              </a:pPr>
              <a:t>121</a:t>
            </a:fld>
            <a:endParaRPr lang="en-US" dirty="0"/>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0" y="0"/>
            <a:ext cx="9144000" cy="1304925"/>
          </a:xfrm>
        </p:spPr>
        <p:txBody>
          <a:bodyPr/>
          <a:lstStyle/>
          <a:p>
            <a:pPr eaLnBrk="1" hangingPunct="1"/>
            <a:r>
              <a:rPr lang="en-US" smtClean="0"/>
              <a:t>Supply chain</a:t>
            </a:r>
            <a:br>
              <a:rPr lang="en-US" smtClean="0"/>
            </a:br>
            <a:r>
              <a:rPr lang="en-US" sz="3500" smtClean="0"/>
              <a:t>Price discrimination: how?</a:t>
            </a:r>
          </a:p>
        </p:txBody>
      </p:sp>
      <p:sp>
        <p:nvSpPr>
          <p:cNvPr id="62467" name="Rectangle 3"/>
          <p:cNvSpPr>
            <a:spLocks noGrp="1" noChangeArrowheads="1"/>
          </p:cNvSpPr>
          <p:nvPr>
            <p:ph type="body" idx="1"/>
          </p:nvPr>
        </p:nvSpPr>
        <p:spPr>
          <a:xfrm>
            <a:off x="0" y="1447800"/>
            <a:ext cx="9144000" cy="5181600"/>
          </a:xfrm>
        </p:spPr>
        <p:txBody>
          <a:bodyPr/>
          <a:lstStyle/>
          <a:p>
            <a:pPr algn="ctr" eaLnBrk="1" hangingPunct="1">
              <a:spcBef>
                <a:spcPct val="0"/>
              </a:spcBef>
              <a:buFont typeface="Wingdings" pitchFamily="2" charset="2"/>
              <a:buNone/>
            </a:pPr>
            <a:r>
              <a:rPr lang="en-US" sz="2800" u="sng" smtClean="0"/>
              <a:t>Bundling (fixed/no proportion products)</a:t>
            </a:r>
          </a:p>
          <a:p>
            <a:pPr eaLnBrk="1" hangingPunct="1">
              <a:spcBef>
                <a:spcPct val="0"/>
              </a:spcBef>
            </a:pPr>
            <a:r>
              <a:rPr lang="en-US" sz="2800" smtClean="0"/>
              <a:t>Firm sells two movies: When Harry Met Sally (Romantic comedy) &amp; Spaceballs (Sci-Fi comedy)</a:t>
            </a:r>
          </a:p>
          <a:p>
            <a:pPr lvl="1" eaLnBrk="1" hangingPunct="1">
              <a:spcBef>
                <a:spcPct val="0"/>
              </a:spcBef>
            </a:pPr>
            <a:r>
              <a:rPr lang="en-US" sz="2400" smtClean="0"/>
              <a:t>Each DVD costs $5 to produce</a:t>
            </a:r>
          </a:p>
          <a:p>
            <a:pPr eaLnBrk="1" hangingPunct="1">
              <a:spcBef>
                <a:spcPct val="0"/>
              </a:spcBef>
            </a:pPr>
            <a:r>
              <a:rPr lang="en-US" sz="2800" smtClean="0"/>
              <a:t>Value to Customers</a:t>
            </a:r>
          </a:p>
          <a:p>
            <a:pPr lvl="1" eaLnBrk="1" hangingPunct="1">
              <a:spcBef>
                <a:spcPct val="0"/>
              </a:spcBef>
            </a:pPr>
            <a:r>
              <a:rPr lang="en-US" sz="2400" smtClean="0"/>
              <a:t>Romantics value WHMS @$10 &amp; Spaceballs @$6</a:t>
            </a:r>
          </a:p>
          <a:p>
            <a:pPr lvl="1" eaLnBrk="1" hangingPunct="1">
              <a:spcBef>
                <a:spcPct val="0"/>
              </a:spcBef>
            </a:pPr>
            <a:r>
              <a:rPr lang="en-US" sz="2400" smtClean="0"/>
              <a:t>Sci-Fi fans value Spaceballs @$10, and WHMS @$6</a:t>
            </a:r>
          </a:p>
          <a:p>
            <a:pPr lvl="1" eaLnBrk="1" hangingPunct="1">
              <a:spcBef>
                <a:spcPct val="0"/>
              </a:spcBef>
            </a:pPr>
            <a:r>
              <a:rPr lang="en-US" sz="2400" smtClean="0"/>
              <a:t>Assume market includes one romantic &amp; one sci-fi fan</a:t>
            </a:r>
          </a:p>
        </p:txBody>
      </p:sp>
      <p:sp>
        <p:nvSpPr>
          <p:cNvPr id="2" name="Footer Placeholder 1"/>
          <p:cNvSpPr>
            <a:spLocks noGrp="1"/>
          </p:cNvSpPr>
          <p:nvPr>
            <p:ph type="ftr" sz="quarter" idx="10"/>
          </p:nvPr>
        </p:nvSpPr>
        <p:spPr/>
        <p:txBody>
          <a:bodyPr/>
          <a:lstStyle/>
          <a:p>
            <a:pPr>
              <a:defRPr/>
            </a:pPr>
            <a:r>
              <a:rPr lang="en-US" smtClean="0"/>
              <a:t>© Amitai Aviram.  All rights reserved.</a:t>
            </a:r>
            <a:endParaRPr lang="en-US" dirty="0"/>
          </a:p>
        </p:txBody>
      </p:sp>
      <p:sp>
        <p:nvSpPr>
          <p:cNvPr id="3" name="Slide Number Placeholder 2"/>
          <p:cNvSpPr>
            <a:spLocks noGrp="1"/>
          </p:cNvSpPr>
          <p:nvPr>
            <p:ph type="sldNum" sz="quarter" idx="11"/>
          </p:nvPr>
        </p:nvSpPr>
        <p:spPr/>
        <p:txBody>
          <a:bodyPr/>
          <a:lstStyle/>
          <a:p>
            <a:pPr>
              <a:defRPr/>
            </a:pPr>
            <a:fld id="{D4C51B77-4DDB-42AF-9C83-E5152891435B}" type="slidenum">
              <a:rPr lang="en-US" smtClean="0"/>
              <a:pPr>
                <a:defRPr/>
              </a:pPr>
              <a:t>122</a:t>
            </a:fld>
            <a:endParaRPr lang="en-US" dirty="0"/>
          </a:p>
        </p:txBody>
      </p:sp>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0" y="0"/>
            <a:ext cx="9144000" cy="1304925"/>
          </a:xfrm>
        </p:spPr>
        <p:txBody>
          <a:bodyPr/>
          <a:lstStyle/>
          <a:p>
            <a:pPr eaLnBrk="1" hangingPunct="1"/>
            <a:r>
              <a:rPr lang="en-US" smtClean="0"/>
              <a:t>Supply chain</a:t>
            </a:r>
            <a:br>
              <a:rPr lang="en-US" smtClean="0"/>
            </a:br>
            <a:r>
              <a:rPr lang="en-US" sz="3500" smtClean="0"/>
              <a:t>Price discrimination: how?</a:t>
            </a:r>
          </a:p>
        </p:txBody>
      </p:sp>
      <p:sp>
        <p:nvSpPr>
          <p:cNvPr id="63491" name="Rectangle 3"/>
          <p:cNvSpPr>
            <a:spLocks noGrp="1" noChangeArrowheads="1"/>
          </p:cNvSpPr>
          <p:nvPr>
            <p:ph type="body" idx="1"/>
          </p:nvPr>
        </p:nvSpPr>
        <p:spPr>
          <a:xfrm>
            <a:off x="0" y="1447800"/>
            <a:ext cx="9144000" cy="5181600"/>
          </a:xfrm>
        </p:spPr>
        <p:txBody>
          <a:bodyPr/>
          <a:lstStyle/>
          <a:p>
            <a:pPr algn="ctr" eaLnBrk="1" hangingPunct="1">
              <a:spcBef>
                <a:spcPct val="0"/>
              </a:spcBef>
              <a:buFont typeface="Wingdings" pitchFamily="2" charset="2"/>
              <a:buNone/>
            </a:pPr>
            <a:r>
              <a:rPr lang="en-US" sz="2800" u="sng" smtClean="0"/>
              <a:t>Bundling (fixed/no proportion products)</a:t>
            </a:r>
          </a:p>
          <a:p>
            <a:pPr eaLnBrk="1" hangingPunct="1">
              <a:spcBef>
                <a:spcPct val="0"/>
              </a:spcBef>
            </a:pPr>
            <a:r>
              <a:rPr lang="en-US" sz="2800" smtClean="0"/>
              <a:t>Firm sells the movies separately</a:t>
            </a:r>
          </a:p>
          <a:p>
            <a:pPr lvl="1" eaLnBrk="1" hangingPunct="1">
              <a:spcBef>
                <a:spcPct val="0"/>
              </a:spcBef>
            </a:pPr>
            <a:r>
              <a:rPr lang="en-US" sz="2400" smtClean="0"/>
              <a:t>Prices each movie @$6</a:t>
            </a:r>
          </a:p>
          <a:p>
            <a:pPr lvl="2" eaLnBrk="1" hangingPunct="1">
              <a:spcBef>
                <a:spcPct val="0"/>
              </a:spcBef>
            </a:pPr>
            <a:r>
              <a:rPr lang="en-US" sz="2100" smtClean="0"/>
              <a:t>Firm sells 4 movies (2/customer); profit: $4 [(4x$6)-(4x$5)]</a:t>
            </a:r>
          </a:p>
          <a:p>
            <a:pPr lvl="1" eaLnBrk="1" hangingPunct="1">
              <a:spcBef>
                <a:spcPct val="0"/>
              </a:spcBef>
            </a:pPr>
            <a:r>
              <a:rPr lang="en-US" sz="2400" smtClean="0"/>
              <a:t>Prices each movie @$10</a:t>
            </a:r>
          </a:p>
          <a:p>
            <a:pPr lvl="2" eaLnBrk="1" hangingPunct="1">
              <a:spcBef>
                <a:spcPct val="0"/>
              </a:spcBef>
            </a:pPr>
            <a:r>
              <a:rPr lang="en-US" sz="2100" smtClean="0"/>
              <a:t>Firm sells 2 movies (1/customer); profit: $10 [(2x$10)-(2x$5)]</a:t>
            </a:r>
          </a:p>
          <a:p>
            <a:pPr eaLnBrk="1" hangingPunct="1">
              <a:spcBef>
                <a:spcPct val="0"/>
              </a:spcBef>
            </a:pPr>
            <a:r>
              <a:rPr lang="en-US" sz="2800" smtClean="0"/>
              <a:t>Firm bundles, sells combo @$16</a:t>
            </a:r>
          </a:p>
          <a:p>
            <a:pPr lvl="1" eaLnBrk="1" hangingPunct="1">
              <a:spcBef>
                <a:spcPct val="0"/>
              </a:spcBef>
            </a:pPr>
            <a:r>
              <a:rPr lang="en-US" sz="2400" smtClean="0"/>
              <a:t>Firm sells 2 bundles; profit: $12 [(2x$16)-(2x$10)]</a:t>
            </a:r>
          </a:p>
        </p:txBody>
      </p:sp>
      <p:sp>
        <p:nvSpPr>
          <p:cNvPr id="63492" name="Rectangle 4"/>
          <p:cNvSpPr>
            <a:spLocks noChangeArrowheads="1"/>
          </p:cNvSpPr>
          <p:nvPr/>
        </p:nvSpPr>
        <p:spPr bwMode="auto">
          <a:xfrm>
            <a:off x="322263" y="3733800"/>
            <a:ext cx="8066087" cy="792163"/>
          </a:xfrm>
          <a:prstGeom prst="rect">
            <a:avLst/>
          </a:prstGeom>
          <a:noFill/>
          <a:ln w="28575">
            <a:solidFill>
              <a:srgbClr val="FF0000"/>
            </a:solidFill>
            <a:miter lim="800000"/>
            <a:headEnd/>
            <a:tailEnd/>
          </a:ln>
        </p:spPr>
        <p:txBody>
          <a:bodyPr wrap="none" anchor="ctr"/>
          <a:lstStyle/>
          <a:p>
            <a:endParaRPr lang="en-US"/>
          </a:p>
        </p:txBody>
      </p:sp>
      <p:sp>
        <p:nvSpPr>
          <p:cNvPr id="2" name="Footer Placeholder 1"/>
          <p:cNvSpPr>
            <a:spLocks noGrp="1"/>
          </p:cNvSpPr>
          <p:nvPr>
            <p:ph type="ftr" sz="quarter" idx="10"/>
          </p:nvPr>
        </p:nvSpPr>
        <p:spPr/>
        <p:txBody>
          <a:bodyPr/>
          <a:lstStyle/>
          <a:p>
            <a:pPr>
              <a:defRPr/>
            </a:pPr>
            <a:r>
              <a:rPr lang="en-US" smtClean="0"/>
              <a:t>© Amitai Aviram.  All rights reserved.</a:t>
            </a:r>
            <a:endParaRPr lang="en-US" dirty="0"/>
          </a:p>
        </p:txBody>
      </p:sp>
      <p:sp>
        <p:nvSpPr>
          <p:cNvPr id="3" name="Slide Number Placeholder 2"/>
          <p:cNvSpPr>
            <a:spLocks noGrp="1"/>
          </p:cNvSpPr>
          <p:nvPr>
            <p:ph type="sldNum" sz="quarter" idx="11"/>
          </p:nvPr>
        </p:nvSpPr>
        <p:spPr/>
        <p:txBody>
          <a:bodyPr/>
          <a:lstStyle/>
          <a:p>
            <a:pPr>
              <a:defRPr/>
            </a:pPr>
            <a:fld id="{20B9D46D-ABC2-4132-B143-98F0EEF3A26F}" type="slidenum">
              <a:rPr lang="en-US" smtClean="0"/>
              <a:pPr>
                <a:defRPr/>
              </a:pPr>
              <a:t>123</a:t>
            </a:fld>
            <a:endParaRPr lang="en-US" dirty="0"/>
          </a:p>
        </p:txBody>
      </p:sp>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idx="4294967295"/>
          </p:nvPr>
        </p:nvSpPr>
        <p:spPr/>
        <p:txBody>
          <a:bodyPr/>
          <a:lstStyle/>
          <a:p>
            <a:pPr eaLnBrk="1" hangingPunct="1"/>
            <a:r>
              <a:rPr lang="en-US" smtClean="0"/>
              <a:t>Supply chain</a:t>
            </a:r>
            <a:br>
              <a:rPr lang="en-US" smtClean="0"/>
            </a:br>
            <a:r>
              <a:rPr lang="en-US" sz="3500" smtClean="0"/>
              <a:t>Asset specificity</a:t>
            </a:r>
          </a:p>
        </p:txBody>
      </p:sp>
      <p:sp>
        <p:nvSpPr>
          <p:cNvPr id="12293" name="Rectangle 3"/>
          <p:cNvSpPr>
            <a:spLocks noGrp="1" noChangeArrowheads="1"/>
          </p:cNvSpPr>
          <p:nvPr>
            <p:ph type="body" idx="4294967295"/>
          </p:nvPr>
        </p:nvSpPr>
        <p:spPr>
          <a:xfrm>
            <a:off x="0" y="1447800"/>
            <a:ext cx="9144000" cy="5167313"/>
          </a:xfrm>
        </p:spPr>
        <p:txBody>
          <a:bodyPr/>
          <a:lstStyle/>
          <a:p>
            <a:pPr marL="0" indent="0" algn="ctr" eaLnBrk="1" hangingPunct="1">
              <a:spcBef>
                <a:spcPct val="0"/>
              </a:spcBef>
              <a:buFont typeface="Arial" charset="0"/>
              <a:buNone/>
              <a:defRPr/>
            </a:pPr>
            <a:r>
              <a:rPr lang="en-US" sz="2800" u="sng" dirty="0" smtClean="0"/>
              <a:t>When is opportunism most likely?</a:t>
            </a:r>
          </a:p>
          <a:p>
            <a:pPr eaLnBrk="1" hangingPunct="1">
              <a:spcBef>
                <a:spcPct val="0"/>
              </a:spcBef>
              <a:defRPr/>
            </a:pPr>
            <a:r>
              <a:rPr lang="en-US" sz="2800" dirty="0" smtClean="0"/>
              <a:t>Hypo: a newspaper hires a lawyer to review a lease. The market for lawyers is competitive, with a dozen lawyers willing to do the job for $200</a:t>
            </a:r>
          </a:p>
          <a:p>
            <a:pPr eaLnBrk="1" hangingPunct="1">
              <a:spcBef>
                <a:spcPct val="0"/>
              </a:spcBef>
              <a:defRPr/>
            </a:pPr>
            <a:r>
              <a:rPr lang="en-US" sz="2800" dirty="0" smtClean="0"/>
              <a:t>After signing a contract with lawyer A, he holds out &amp; demands $300 or he won’t do the job</a:t>
            </a:r>
          </a:p>
          <a:p>
            <a:pPr lvl="1" eaLnBrk="1" hangingPunct="1">
              <a:spcBef>
                <a:spcPct val="0"/>
              </a:spcBef>
              <a:defRPr/>
            </a:pPr>
            <a:r>
              <a:rPr lang="en-US" sz="2400" dirty="0" smtClean="0">
                <a:solidFill>
                  <a:srgbClr val="FF0000"/>
                </a:solidFill>
              </a:rPr>
              <a:t>Is the newspaper likely to concede to A’s demand?</a:t>
            </a:r>
          </a:p>
          <a:p>
            <a:pPr lvl="2" eaLnBrk="1" hangingPunct="1">
              <a:spcBef>
                <a:spcPct val="0"/>
              </a:spcBef>
              <a:defRPr/>
            </a:pPr>
            <a:r>
              <a:rPr lang="en-US" sz="2000" dirty="0" smtClean="0">
                <a:solidFill>
                  <a:srgbClr val="FF0000"/>
                </a:solidFill>
              </a:rPr>
              <a:t>What if the market is not competitive at all - A is</a:t>
            </a:r>
            <a:br>
              <a:rPr lang="en-US" sz="2000" dirty="0" smtClean="0">
                <a:solidFill>
                  <a:srgbClr val="FF0000"/>
                </a:solidFill>
              </a:rPr>
            </a:br>
            <a:r>
              <a:rPr lang="en-US" sz="2000" dirty="0" smtClean="0">
                <a:solidFill>
                  <a:srgbClr val="FF0000"/>
                </a:solidFill>
              </a:rPr>
              <a:t>the only lawyer available who can do this job</a:t>
            </a:r>
            <a:br>
              <a:rPr lang="en-US" sz="2000" dirty="0" smtClean="0">
                <a:solidFill>
                  <a:srgbClr val="FF0000"/>
                </a:solidFill>
              </a:rPr>
            </a:br>
            <a:r>
              <a:rPr lang="en-US" sz="2000" dirty="0" smtClean="0">
                <a:solidFill>
                  <a:srgbClr val="FF0000"/>
                </a:solidFill>
              </a:rPr>
              <a:t>(i.e., no substitution, entry &amp; rivalry)?</a:t>
            </a:r>
          </a:p>
        </p:txBody>
      </p:sp>
      <p:sp>
        <p:nvSpPr>
          <p:cNvPr id="2" name="Footer Placeholder 1"/>
          <p:cNvSpPr>
            <a:spLocks noGrp="1"/>
          </p:cNvSpPr>
          <p:nvPr>
            <p:ph type="ftr" sz="quarter" idx="10"/>
          </p:nvPr>
        </p:nvSpPr>
        <p:spPr/>
        <p:txBody>
          <a:bodyPr/>
          <a:lstStyle/>
          <a:p>
            <a:pPr>
              <a:defRPr/>
            </a:pPr>
            <a:r>
              <a:rPr lang="en-US" smtClean="0"/>
              <a:t>© Amitai Aviram.  All rights reserved.</a:t>
            </a:r>
            <a:endParaRPr lang="en-US"/>
          </a:p>
        </p:txBody>
      </p:sp>
      <p:sp>
        <p:nvSpPr>
          <p:cNvPr id="3" name="Slide Number Placeholder 2"/>
          <p:cNvSpPr>
            <a:spLocks noGrp="1"/>
          </p:cNvSpPr>
          <p:nvPr>
            <p:ph type="sldNum" sz="quarter" idx="11"/>
          </p:nvPr>
        </p:nvSpPr>
        <p:spPr/>
        <p:txBody>
          <a:bodyPr/>
          <a:lstStyle/>
          <a:p>
            <a:pPr>
              <a:defRPr/>
            </a:pPr>
            <a:fld id="{32C3CFBD-EF1E-4F42-8F3C-FACDA380AF2E}" type="slidenum">
              <a:rPr lang="en-US" smtClean="0"/>
              <a:pPr>
                <a:defRPr/>
              </a:pPr>
              <a:t>124</a:t>
            </a:fld>
            <a:endParaRPr lang="en-US"/>
          </a:p>
        </p:txBody>
      </p:sp>
      <p:pic>
        <p:nvPicPr>
          <p:cNvPr id="64518" name="Picture 3" descr="C:\Users\aviram\AppData\Local\Microsoft\Windows\Temporary Internet Files\Content.IE5\9C42H13L\MC900188701[1].wmf"/>
          <p:cNvPicPr>
            <a:picLocks noChangeAspect="1" noChangeArrowheads="1"/>
          </p:cNvPicPr>
          <p:nvPr/>
        </p:nvPicPr>
        <p:blipFill>
          <a:blip r:embed="rId2" cstate="print"/>
          <a:srcRect/>
          <a:stretch>
            <a:fillRect/>
          </a:stretch>
        </p:blipFill>
        <p:spPr bwMode="auto">
          <a:xfrm>
            <a:off x="6705600" y="4416425"/>
            <a:ext cx="2362200" cy="2365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idx="4294967295"/>
          </p:nvPr>
        </p:nvSpPr>
        <p:spPr/>
        <p:txBody>
          <a:bodyPr/>
          <a:lstStyle/>
          <a:p>
            <a:pPr eaLnBrk="1" hangingPunct="1"/>
            <a:r>
              <a:rPr lang="en-US" smtClean="0"/>
              <a:t>Supply chain</a:t>
            </a:r>
            <a:br>
              <a:rPr lang="en-US" smtClean="0"/>
            </a:br>
            <a:r>
              <a:rPr lang="en-US" sz="3500" smtClean="0"/>
              <a:t>Asset specificity</a:t>
            </a:r>
          </a:p>
        </p:txBody>
      </p:sp>
      <p:sp>
        <p:nvSpPr>
          <p:cNvPr id="65539" name="Rectangle 3"/>
          <p:cNvSpPr>
            <a:spLocks noGrp="1" noChangeArrowheads="1"/>
          </p:cNvSpPr>
          <p:nvPr>
            <p:ph type="body" idx="4294967295"/>
          </p:nvPr>
        </p:nvSpPr>
        <p:spPr>
          <a:xfrm>
            <a:off x="0" y="1447800"/>
            <a:ext cx="6172200" cy="5181600"/>
          </a:xfrm>
        </p:spPr>
        <p:txBody>
          <a:bodyPr/>
          <a:lstStyle/>
          <a:p>
            <a:pPr eaLnBrk="1" hangingPunct="1">
              <a:spcBef>
                <a:spcPct val="0"/>
              </a:spcBef>
            </a:pPr>
            <a:r>
              <a:rPr lang="en-US" sz="2400" dirty="0" smtClean="0"/>
              <a:t>The newspaper also determines that it doesn’t have a competitive advantage in printing, so it wants to outsource its printing functions</a:t>
            </a:r>
          </a:p>
          <a:p>
            <a:pPr eaLnBrk="1" hangingPunct="1">
              <a:spcBef>
                <a:spcPct val="0"/>
              </a:spcBef>
            </a:pPr>
            <a:r>
              <a:rPr lang="en-US" sz="2400" dirty="0" smtClean="0"/>
              <a:t>To meet tight deadlines, the printer’s machines must be connected to the editorial board’s computers</a:t>
            </a:r>
          </a:p>
          <a:p>
            <a:pPr lvl="1" eaLnBrk="1" hangingPunct="1">
              <a:spcBef>
                <a:spcPct val="0"/>
              </a:spcBef>
            </a:pPr>
            <a:r>
              <a:rPr lang="en-US" sz="2200" dirty="0" smtClean="0"/>
              <a:t>This costs $10M</a:t>
            </a:r>
          </a:p>
          <a:p>
            <a:pPr lvl="1" eaLnBrk="1" hangingPunct="1">
              <a:spcBef>
                <a:spcPct val="0"/>
              </a:spcBef>
            </a:pPr>
            <a:r>
              <a:rPr lang="en-US" sz="2200" dirty="0" smtClean="0"/>
              <a:t>The $10M are lost if the newspaper stops working with that specific printer</a:t>
            </a:r>
          </a:p>
          <a:p>
            <a:pPr eaLnBrk="1" hangingPunct="1">
              <a:spcBef>
                <a:spcPct val="0"/>
              </a:spcBef>
            </a:pPr>
            <a:r>
              <a:rPr lang="en-US" sz="2400" dirty="0" smtClean="0"/>
              <a:t>The printing market is competitive, with a dozen printers willing to work for $200/day</a:t>
            </a:r>
          </a:p>
        </p:txBody>
      </p:sp>
      <p:pic>
        <p:nvPicPr>
          <p:cNvPr id="65540" name="Picture 7" descr="http://images.encarta.msn.com/xrefmedia/sharemed/targets/images/pho/t304/T304436A.jpg"/>
          <p:cNvPicPr>
            <a:picLocks noChangeAspect="1" noChangeArrowheads="1"/>
          </p:cNvPicPr>
          <p:nvPr/>
        </p:nvPicPr>
        <p:blipFill>
          <a:blip r:embed="rId2" cstate="print"/>
          <a:srcRect/>
          <a:stretch>
            <a:fillRect/>
          </a:stretch>
        </p:blipFill>
        <p:spPr bwMode="auto">
          <a:xfrm>
            <a:off x="6162675" y="1828800"/>
            <a:ext cx="2905125" cy="4305300"/>
          </a:xfrm>
          <a:prstGeom prst="rect">
            <a:avLst/>
          </a:prstGeom>
          <a:noFill/>
          <a:ln w="9525">
            <a:noFill/>
            <a:miter lim="800000"/>
            <a:headEnd/>
            <a:tailEnd/>
          </a:ln>
        </p:spPr>
      </p:pic>
      <p:sp>
        <p:nvSpPr>
          <p:cNvPr id="2" name="Footer Placeholder 1"/>
          <p:cNvSpPr>
            <a:spLocks noGrp="1"/>
          </p:cNvSpPr>
          <p:nvPr>
            <p:ph type="ftr" sz="quarter" idx="10"/>
          </p:nvPr>
        </p:nvSpPr>
        <p:spPr/>
        <p:txBody>
          <a:bodyPr/>
          <a:lstStyle/>
          <a:p>
            <a:pPr>
              <a:defRPr/>
            </a:pPr>
            <a:r>
              <a:rPr lang="en-US" smtClean="0"/>
              <a:t>© Amitai Aviram.  All rights reserved.</a:t>
            </a:r>
            <a:endParaRPr lang="en-US"/>
          </a:p>
        </p:txBody>
      </p:sp>
      <p:sp>
        <p:nvSpPr>
          <p:cNvPr id="3" name="Slide Number Placeholder 2"/>
          <p:cNvSpPr>
            <a:spLocks noGrp="1"/>
          </p:cNvSpPr>
          <p:nvPr>
            <p:ph type="sldNum" sz="quarter" idx="11"/>
          </p:nvPr>
        </p:nvSpPr>
        <p:spPr/>
        <p:txBody>
          <a:bodyPr/>
          <a:lstStyle/>
          <a:p>
            <a:pPr>
              <a:defRPr/>
            </a:pPr>
            <a:fld id="{77EB099D-39F5-41D6-8C7D-0F8C92886A18}" type="slidenum">
              <a:rPr lang="en-US" smtClean="0"/>
              <a:pPr>
                <a:defRPr/>
              </a:pPr>
              <a:t>125</a:t>
            </a:fld>
            <a:endParaRPr lang="en-US"/>
          </a:p>
        </p:txBody>
      </p:sp>
    </p:spTree>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idx="4294967295"/>
          </p:nvPr>
        </p:nvSpPr>
        <p:spPr/>
        <p:txBody>
          <a:bodyPr/>
          <a:lstStyle/>
          <a:p>
            <a:pPr eaLnBrk="1" hangingPunct="1"/>
            <a:r>
              <a:rPr lang="en-US" smtClean="0"/>
              <a:t>Supply chain</a:t>
            </a:r>
            <a:br>
              <a:rPr lang="en-US" smtClean="0"/>
            </a:br>
            <a:r>
              <a:rPr lang="en-US" sz="3500" smtClean="0"/>
              <a:t>Asset specificity</a:t>
            </a:r>
          </a:p>
        </p:txBody>
      </p:sp>
      <p:sp>
        <p:nvSpPr>
          <p:cNvPr id="66563" name="Rectangle 3"/>
          <p:cNvSpPr>
            <a:spLocks noGrp="1" noChangeArrowheads="1"/>
          </p:cNvSpPr>
          <p:nvPr>
            <p:ph type="body" idx="4294967295"/>
          </p:nvPr>
        </p:nvSpPr>
        <p:spPr>
          <a:xfrm>
            <a:off x="0" y="1447800"/>
            <a:ext cx="6248400" cy="5181600"/>
          </a:xfrm>
        </p:spPr>
        <p:txBody>
          <a:bodyPr/>
          <a:lstStyle/>
          <a:p>
            <a:pPr eaLnBrk="1" hangingPunct="1">
              <a:spcBef>
                <a:spcPct val="0"/>
              </a:spcBef>
            </a:pPr>
            <a:r>
              <a:rPr lang="en-US" sz="2400" smtClean="0"/>
              <a:t>The newspaper signs a contract with printer C, at a price of $200/day</a:t>
            </a:r>
          </a:p>
          <a:p>
            <a:pPr eaLnBrk="1" hangingPunct="1">
              <a:spcBef>
                <a:spcPct val="0"/>
              </a:spcBef>
            </a:pPr>
            <a:r>
              <a:rPr lang="en-US" sz="2400" smtClean="0"/>
              <a:t>After the newspaper spends $10M to connect its computers with Printer C’s system, Printer C refuses to honor the agreement unless the price is raised to $300/day.</a:t>
            </a:r>
          </a:p>
          <a:p>
            <a:pPr lvl="1" eaLnBrk="1" hangingPunct="1">
              <a:spcBef>
                <a:spcPct val="0"/>
              </a:spcBef>
            </a:pPr>
            <a:r>
              <a:rPr lang="en-US" sz="2000" smtClean="0"/>
              <a:t>Buyer/supplier power reflects the risk of opportunism by buyers or suppliers</a:t>
            </a:r>
          </a:p>
          <a:p>
            <a:pPr eaLnBrk="1" hangingPunct="1">
              <a:spcBef>
                <a:spcPct val="0"/>
              </a:spcBef>
            </a:pPr>
            <a:r>
              <a:rPr lang="en-US" sz="2400" smtClean="0">
                <a:solidFill>
                  <a:srgbClr val="FF0000"/>
                </a:solidFill>
              </a:rPr>
              <a:t>Is the newspaper likely to concede to C’s demand?</a:t>
            </a:r>
          </a:p>
          <a:p>
            <a:pPr lvl="1" eaLnBrk="1" hangingPunct="1">
              <a:spcBef>
                <a:spcPct val="0"/>
              </a:spcBef>
            </a:pPr>
            <a:r>
              <a:rPr lang="en-US" sz="2000" smtClean="0"/>
              <a:t>Note that the printing market is competitive – is it the same as the original law firm situation?</a:t>
            </a:r>
          </a:p>
        </p:txBody>
      </p:sp>
      <p:pic>
        <p:nvPicPr>
          <p:cNvPr id="66564" name="Picture 1"/>
          <p:cNvPicPr>
            <a:picLocks noChangeAspect="1" noChangeArrowheads="1"/>
          </p:cNvPicPr>
          <p:nvPr/>
        </p:nvPicPr>
        <p:blipFill>
          <a:blip r:embed="rId2" cstate="print"/>
          <a:srcRect/>
          <a:stretch>
            <a:fillRect/>
          </a:stretch>
        </p:blipFill>
        <p:spPr bwMode="auto">
          <a:xfrm>
            <a:off x="6197600" y="1719263"/>
            <a:ext cx="2911475" cy="3725862"/>
          </a:xfrm>
          <a:prstGeom prst="rect">
            <a:avLst/>
          </a:prstGeom>
          <a:noFill/>
          <a:ln w="9525">
            <a:noFill/>
            <a:miter lim="800000"/>
            <a:headEnd/>
            <a:tailEnd/>
          </a:ln>
        </p:spPr>
      </p:pic>
      <p:sp>
        <p:nvSpPr>
          <p:cNvPr id="2" name="Footer Placeholder 1"/>
          <p:cNvSpPr>
            <a:spLocks noGrp="1"/>
          </p:cNvSpPr>
          <p:nvPr>
            <p:ph type="ftr" sz="quarter" idx="10"/>
          </p:nvPr>
        </p:nvSpPr>
        <p:spPr/>
        <p:txBody>
          <a:bodyPr/>
          <a:lstStyle/>
          <a:p>
            <a:pPr>
              <a:defRPr/>
            </a:pPr>
            <a:r>
              <a:rPr lang="en-US" smtClean="0"/>
              <a:t>© Amitai Aviram.  All rights reserved.</a:t>
            </a:r>
            <a:endParaRPr lang="en-US"/>
          </a:p>
        </p:txBody>
      </p:sp>
      <p:sp>
        <p:nvSpPr>
          <p:cNvPr id="3" name="Slide Number Placeholder 2"/>
          <p:cNvSpPr>
            <a:spLocks noGrp="1"/>
          </p:cNvSpPr>
          <p:nvPr>
            <p:ph type="sldNum" sz="quarter" idx="11"/>
          </p:nvPr>
        </p:nvSpPr>
        <p:spPr/>
        <p:txBody>
          <a:bodyPr/>
          <a:lstStyle/>
          <a:p>
            <a:pPr>
              <a:defRPr/>
            </a:pPr>
            <a:fld id="{EB7A960C-B800-4F98-B19D-C09292DAB553}" type="slidenum">
              <a:rPr lang="en-US" smtClean="0"/>
              <a:pPr>
                <a:defRPr/>
              </a:pPr>
              <a:t>126</a:t>
            </a:fld>
            <a:endParaRPr lang="en-US"/>
          </a:p>
        </p:txBody>
      </p:sp>
    </p:spTree>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0" y="0"/>
            <a:ext cx="9144000" cy="1301750"/>
          </a:xfrm>
        </p:spPr>
        <p:txBody>
          <a:bodyPr/>
          <a:lstStyle/>
          <a:p>
            <a:pPr eaLnBrk="1" hangingPunct="1"/>
            <a:r>
              <a:rPr lang="en-US" smtClean="0"/>
              <a:t>Supply chain</a:t>
            </a:r>
            <a:br>
              <a:rPr lang="en-US" smtClean="0"/>
            </a:br>
            <a:r>
              <a:rPr lang="en-US" sz="3500" smtClean="0"/>
              <a:t>Asset specificity</a:t>
            </a:r>
          </a:p>
        </p:txBody>
      </p:sp>
      <p:sp>
        <p:nvSpPr>
          <p:cNvPr id="67587" name="Rectangle 3"/>
          <p:cNvSpPr>
            <a:spLocks noGrp="1" noChangeArrowheads="1"/>
          </p:cNvSpPr>
          <p:nvPr>
            <p:ph type="body" sz="half" idx="1"/>
          </p:nvPr>
        </p:nvSpPr>
        <p:spPr>
          <a:xfrm>
            <a:off x="0" y="1447800"/>
            <a:ext cx="9144000" cy="5181600"/>
          </a:xfrm>
        </p:spPr>
        <p:txBody>
          <a:bodyPr/>
          <a:lstStyle/>
          <a:p>
            <a:pPr eaLnBrk="1" hangingPunct="1">
              <a:spcBef>
                <a:spcPct val="0"/>
              </a:spcBef>
            </a:pPr>
            <a:r>
              <a:rPr lang="en-US" sz="2400" smtClean="0"/>
              <a:t>Compare the following scenarios:</a:t>
            </a:r>
          </a:p>
          <a:p>
            <a:pPr lvl="1" eaLnBrk="1" hangingPunct="1">
              <a:spcBef>
                <a:spcPct val="0"/>
              </a:spcBef>
            </a:pPr>
            <a:r>
              <a:rPr lang="en-US" sz="2200" smtClean="0"/>
              <a:t>A Burger King franchisor hires a new </a:t>
            </a:r>
            <a:r>
              <a:rPr lang="en-US" sz="2200" b="1" u="sng" smtClean="0"/>
              <a:t>burger-flipper</a:t>
            </a:r>
            <a:r>
              <a:rPr lang="en-US" sz="2200" smtClean="0"/>
              <a:t>. After a</a:t>
            </a:r>
            <a:br>
              <a:rPr lang="en-US" sz="2200" smtClean="0"/>
            </a:br>
            <a:r>
              <a:rPr lang="en-US" sz="2200" smtClean="0"/>
              <a:t>year on the job, the employee demands a big raise, or he’ll quit.</a:t>
            </a:r>
          </a:p>
          <a:p>
            <a:pPr lvl="1" eaLnBrk="1" hangingPunct="1">
              <a:spcBef>
                <a:spcPct val="0"/>
              </a:spcBef>
            </a:pPr>
            <a:r>
              <a:rPr lang="en-US" sz="2200" smtClean="0"/>
              <a:t>Goldman Sachs hires a </a:t>
            </a:r>
            <a:r>
              <a:rPr lang="en-US" sz="2200" b="1" u="sng" smtClean="0"/>
              <a:t>stock trader</a:t>
            </a:r>
            <a:r>
              <a:rPr lang="en-US" sz="2200" smtClean="0"/>
              <a:t>.  After a year on the job, the employee demands a big raise, or she’ll quit.</a:t>
            </a:r>
          </a:p>
          <a:p>
            <a:pPr lvl="1" eaLnBrk="1" hangingPunct="1">
              <a:spcBef>
                <a:spcPct val="0"/>
              </a:spcBef>
            </a:pPr>
            <a:r>
              <a:rPr lang="en-US" sz="2200" smtClean="0"/>
              <a:t>Warner Brothers hire Daniel Radcliffe to </a:t>
            </a:r>
            <a:r>
              <a:rPr lang="en-US" sz="2200" b="1" u="sng" smtClean="0"/>
              <a:t>play Harry Potter</a:t>
            </a:r>
            <a:r>
              <a:rPr lang="en-US" sz="2200" smtClean="0"/>
              <a:t> in the first of seven planned movies.  After the debut of the first move, Daniel demands a big raise, or he won’t play in the future movies.</a:t>
            </a:r>
          </a:p>
          <a:p>
            <a:pPr eaLnBrk="1" hangingPunct="1">
              <a:spcBef>
                <a:spcPct val="0"/>
              </a:spcBef>
            </a:pPr>
            <a:endParaRPr lang="en-US" sz="2400" smtClean="0">
              <a:solidFill>
                <a:srgbClr val="FF0000"/>
              </a:solidFill>
            </a:endParaRPr>
          </a:p>
          <a:p>
            <a:pPr eaLnBrk="1" hangingPunct="1">
              <a:spcBef>
                <a:spcPct val="0"/>
              </a:spcBef>
            </a:pPr>
            <a:r>
              <a:rPr lang="en-US" sz="2400" smtClean="0">
                <a:solidFill>
                  <a:srgbClr val="FF0000"/>
                </a:solidFill>
              </a:rPr>
              <a:t>In which of these is the employer most likely to give a raise?</a:t>
            </a:r>
          </a:p>
        </p:txBody>
      </p:sp>
      <p:sp>
        <p:nvSpPr>
          <p:cNvPr id="2" name="Footer Placeholder 1"/>
          <p:cNvSpPr>
            <a:spLocks noGrp="1"/>
          </p:cNvSpPr>
          <p:nvPr>
            <p:ph type="ftr" sz="quarter" idx="10"/>
          </p:nvPr>
        </p:nvSpPr>
        <p:spPr/>
        <p:txBody>
          <a:bodyPr/>
          <a:lstStyle/>
          <a:p>
            <a:pPr>
              <a:defRPr/>
            </a:pPr>
            <a:r>
              <a:rPr lang="en-US" altLang="en-US" smtClean="0"/>
              <a:t>© Amitai Aviram.  All rights reserved.</a:t>
            </a:r>
            <a:endParaRPr lang="en-US" altLang="en-US"/>
          </a:p>
        </p:txBody>
      </p:sp>
      <p:sp>
        <p:nvSpPr>
          <p:cNvPr id="3" name="Slide Number Placeholder 2"/>
          <p:cNvSpPr>
            <a:spLocks noGrp="1"/>
          </p:cNvSpPr>
          <p:nvPr>
            <p:ph type="sldNum" sz="quarter" idx="11"/>
          </p:nvPr>
        </p:nvSpPr>
        <p:spPr/>
        <p:txBody>
          <a:bodyPr/>
          <a:lstStyle/>
          <a:p>
            <a:pPr>
              <a:defRPr/>
            </a:pPr>
            <a:fld id="{1A8A61ED-44DA-4371-A466-DC759E8CFFF9}" type="slidenum">
              <a:rPr lang="en-US" altLang="en-US" smtClean="0"/>
              <a:pPr>
                <a:defRPr/>
              </a:pPr>
              <a:t>127</a:t>
            </a:fld>
            <a:endParaRPr lang="en-US" altLang="en-US"/>
          </a:p>
        </p:txBody>
      </p:sp>
    </p:spTree>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0" y="0"/>
            <a:ext cx="9144000" cy="1304925"/>
          </a:xfrm>
        </p:spPr>
        <p:txBody>
          <a:bodyPr/>
          <a:lstStyle/>
          <a:p>
            <a:pPr eaLnBrk="1" hangingPunct="1"/>
            <a:r>
              <a:rPr lang="en-US" smtClean="0"/>
              <a:t>Supply chain</a:t>
            </a:r>
            <a:br>
              <a:rPr lang="en-US" smtClean="0"/>
            </a:br>
            <a:r>
              <a:rPr lang="en-US" sz="3500" smtClean="0"/>
              <a:t>Asset specificity</a:t>
            </a:r>
          </a:p>
        </p:txBody>
      </p:sp>
      <p:sp>
        <p:nvSpPr>
          <p:cNvPr id="68611" name="Rectangle 3"/>
          <p:cNvSpPr>
            <a:spLocks noGrp="1" noChangeArrowheads="1"/>
          </p:cNvSpPr>
          <p:nvPr>
            <p:ph type="body" sz="half" idx="1"/>
          </p:nvPr>
        </p:nvSpPr>
        <p:spPr>
          <a:xfrm>
            <a:off x="0" y="1447800"/>
            <a:ext cx="6804025" cy="5181600"/>
          </a:xfrm>
        </p:spPr>
        <p:txBody>
          <a:bodyPr/>
          <a:lstStyle/>
          <a:p>
            <a:pPr eaLnBrk="1" hangingPunct="1">
              <a:spcBef>
                <a:spcPct val="0"/>
              </a:spcBef>
            </a:pPr>
            <a:r>
              <a:rPr lang="en-US" sz="2400" dirty="0" smtClean="0"/>
              <a:t>Williamson noted that the risk of opportunism depended on asset specificity (the lost value if an asset is deployed in another business)</a:t>
            </a:r>
          </a:p>
          <a:p>
            <a:pPr lvl="1" eaLnBrk="1" hangingPunct="1">
              <a:spcBef>
                <a:spcPct val="0"/>
              </a:spcBef>
            </a:pPr>
            <a:r>
              <a:rPr lang="en-US" sz="2000" dirty="0" smtClean="0"/>
              <a:t>Asset specificity increases as more relationship-specific investment is needed to unlock its value</a:t>
            </a:r>
          </a:p>
          <a:p>
            <a:pPr eaLnBrk="1" hangingPunct="1">
              <a:spcBef>
                <a:spcPct val="0"/>
              </a:spcBef>
            </a:pPr>
            <a:r>
              <a:rPr lang="en-US" sz="2400" dirty="0" smtClean="0"/>
              <a:t>Party that has less relationship-specific investment may act opportunistically</a:t>
            </a:r>
            <a:endParaRPr lang="en-US" sz="2000" dirty="0" smtClean="0"/>
          </a:p>
          <a:p>
            <a:pPr eaLnBrk="1" hangingPunct="1">
              <a:spcBef>
                <a:spcPct val="0"/>
              </a:spcBef>
            </a:pPr>
            <a:r>
              <a:rPr lang="en-US" sz="2400" dirty="0" smtClean="0">
                <a:solidFill>
                  <a:srgbClr val="FF0000"/>
                </a:solidFill>
              </a:rPr>
              <a:t>What’s the asset specificity (the relationship-specific investment) in each case:</a:t>
            </a:r>
            <a:endParaRPr lang="en-US" sz="2400" dirty="0" smtClean="0"/>
          </a:p>
          <a:p>
            <a:pPr lvl="1" eaLnBrk="1" hangingPunct="1">
              <a:spcBef>
                <a:spcPct val="0"/>
              </a:spcBef>
            </a:pPr>
            <a:r>
              <a:rPr lang="en-US" sz="2000" dirty="0" smtClean="0"/>
              <a:t>Burger King &amp; the burger-flipper</a:t>
            </a:r>
          </a:p>
          <a:p>
            <a:pPr lvl="1" eaLnBrk="1" hangingPunct="1">
              <a:spcBef>
                <a:spcPct val="0"/>
              </a:spcBef>
            </a:pPr>
            <a:r>
              <a:rPr lang="en-US" sz="2000" dirty="0" smtClean="0"/>
              <a:t>Goldman Sachs &amp; the stock trader</a:t>
            </a:r>
          </a:p>
          <a:p>
            <a:pPr lvl="1" eaLnBrk="1" hangingPunct="1">
              <a:spcBef>
                <a:spcPct val="0"/>
              </a:spcBef>
            </a:pPr>
            <a:r>
              <a:rPr lang="en-US" sz="2000" dirty="0" smtClean="0"/>
              <a:t>Warner Brothers &amp; Daniel Radcliffe</a:t>
            </a:r>
          </a:p>
        </p:txBody>
      </p:sp>
      <p:pic>
        <p:nvPicPr>
          <p:cNvPr id="68612" name="Picture 4" descr="williamson"/>
          <p:cNvPicPr>
            <a:picLocks noGrp="1" noChangeAspect="1" noChangeArrowheads="1"/>
          </p:cNvPicPr>
          <p:nvPr>
            <p:ph sz="half" idx="2"/>
          </p:nvPr>
        </p:nvPicPr>
        <p:blipFill>
          <a:blip r:embed="rId2" cstate="print"/>
          <a:srcRect/>
          <a:stretch>
            <a:fillRect/>
          </a:stretch>
        </p:blipFill>
        <p:spPr>
          <a:xfrm>
            <a:off x="6808788" y="1700213"/>
            <a:ext cx="2155825" cy="3168650"/>
          </a:xfrm>
          <a:noFill/>
        </p:spPr>
      </p:pic>
      <p:sp>
        <p:nvSpPr>
          <p:cNvPr id="68613" name="Text Box 5"/>
          <p:cNvSpPr txBox="1">
            <a:spLocks noChangeArrowheads="1"/>
          </p:cNvSpPr>
          <p:nvPr/>
        </p:nvSpPr>
        <p:spPr bwMode="auto">
          <a:xfrm>
            <a:off x="7092950" y="4941888"/>
            <a:ext cx="1692275" cy="701675"/>
          </a:xfrm>
          <a:prstGeom prst="rect">
            <a:avLst/>
          </a:prstGeom>
          <a:noFill/>
          <a:ln w="9525">
            <a:noFill/>
            <a:miter lim="800000"/>
            <a:headEnd/>
            <a:tailEnd/>
          </a:ln>
        </p:spPr>
        <p:txBody>
          <a:bodyPr>
            <a:spAutoFit/>
          </a:bodyPr>
          <a:lstStyle/>
          <a:p>
            <a:pPr algn="ctr">
              <a:spcBef>
                <a:spcPct val="50000"/>
              </a:spcBef>
            </a:pPr>
            <a:r>
              <a:rPr lang="en-US" sz="2000" b="1">
                <a:latin typeface="Arial" charset="0"/>
              </a:rPr>
              <a:t>Oliver Williamson</a:t>
            </a:r>
          </a:p>
        </p:txBody>
      </p:sp>
      <p:sp>
        <p:nvSpPr>
          <p:cNvPr id="2" name="Footer Placeholder 1"/>
          <p:cNvSpPr>
            <a:spLocks noGrp="1"/>
          </p:cNvSpPr>
          <p:nvPr>
            <p:ph type="ftr" sz="quarter" idx="10"/>
          </p:nvPr>
        </p:nvSpPr>
        <p:spPr/>
        <p:txBody>
          <a:bodyPr/>
          <a:lstStyle/>
          <a:p>
            <a:pPr>
              <a:defRPr/>
            </a:pPr>
            <a:r>
              <a:rPr lang="en-US" altLang="en-US" smtClean="0"/>
              <a:t>© Amitai Aviram.  All rights reserved.</a:t>
            </a:r>
            <a:endParaRPr lang="en-US" altLang="en-US"/>
          </a:p>
        </p:txBody>
      </p:sp>
      <p:sp>
        <p:nvSpPr>
          <p:cNvPr id="3" name="Slide Number Placeholder 2"/>
          <p:cNvSpPr>
            <a:spLocks noGrp="1"/>
          </p:cNvSpPr>
          <p:nvPr>
            <p:ph type="sldNum" sz="quarter" idx="11"/>
          </p:nvPr>
        </p:nvSpPr>
        <p:spPr/>
        <p:txBody>
          <a:bodyPr/>
          <a:lstStyle/>
          <a:p>
            <a:pPr>
              <a:defRPr/>
            </a:pPr>
            <a:fld id="{E4856F1C-D8BE-4C42-B6EF-21A4B0209686}" type="slidenum">
              <a:rPr lang="en-US" altLang="en-US" smtClean="0"/>
              <a:pPr>
                <a:defRPr/>
              </a:pPr>
              <a:t>128</a:t>
            </a:fld>
            <a:endParaRPr lang="en-US" altLang="en-US"/>
          </a:p>
        </p:txBody>
      </p:sp>
    </p:spTree>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0" y="0"/>
            <a:ext cx="9144000" cy="1304925"/>
          </a:xfrm>
        </p:spPr>
        <p:txBody>
          <a:bodyPr/>
          <a:lstStyle/>
          <a:p>
            <a:pPr eaLnBrk="1" hangingPunct="1"/>
            <a:r>
              <a:rPr lang="en-US" smtClean="0"/>
              <a:t>Supply chain</a:t>
            </a:r>
            <a:br>
              <a:rPr lang="en-US" smtClean="0"/>
            </a:br>
            <a:r>
              <a:rPr lang="en-US" sz="3500" smtClean="0"/>
              <a:t>Asset specificity - Types</a:t>
            </a:r>
          </a:p>
        </p:txBody>
      </p:sp>
      <p:sp>
        <p:nvSpPr>
          <p:cNvPr id="69635" name="Rectangle 3"/>
          <p:cNvSpPr>
            <a:spLocks noGrp="1" noChangeArrowheads="1"/>
          </p:cNvSpPr>
          <p:nvPr>
            <p:ph type="body" sz="half" idx="1"/>
          </p:nvPr>
        </p:nvSpPr>
        <p:spPr>
          <a:xfrm>
            <a:off x="0" y="1447800"/>
            <a:ext cx="9144000" cy="5181600"/>
          </a:xfrm>
        </p:spPr>
        <p:txBody>
          <a:bodyPr/>
          <a:lstStyle/>
          <a:p>
            <a:pPr marL="495300" indent="-495300" eaLnBrk="1" hangingPunct="1">
              <a:spcBef>
                <a:spcPct val="0"/>
              </a:spcBef>
              <a:buFont typeface="Wingdings" pitchFamily="2" charset="2"/>
              <a:buAutoNum type="arabicPeriod"/>
            </a:pPr>
            <a:r>
              <a:rPr lang="en-US" sz="2400" dirty="0" smtClean="0"/>
              <a:t>Site specificity</a:t>
            </a:r>
          </a:p>
          <a:p>
            <a:pPr marL="763588" lvl="1" indent="-419100" eaLnBrk="1" hangingPunct="1">
              <a:spcBef>
                <a:spcPct val="0"/>
              </a:spcBef>
            </a:pPr>
            <a:r>
              <a:rPr lang="en-US" sz="2000" dirty="0" smtClean="0"/>
              <a:t>E.g., transporting coal is expensive, so coal power plant is best located near a coal mine</a:t>
            </a:r>
          </a:p>
          <a:p>
            <a:pPr marL="763588" lvl="1" indent="-419100" eaLnBrk="1" hangingPunct="1">
              <a:spcBef>
                <a:spcPct val="0"/>
              </a:spcBef>
            </a:pPr>
            <a:r>
              <a:rPr lang="en-US" sz="2000" dirty="0" smtClean="0"/>
              <a:t>Result: plant is vulnerable to coal mine raising prices</a:t>
            </a:r>
          </a:p>
          <a:p>
            <a:pPr marL="495300" indent="-495300" eaLnBrk="1" hangingPunct="1">
              <a:spcBef>
                <a:spcPct val="0"/>
              </a:spcBef>
              <a:buFont typeface="Wingdings" pitchFamily="2" charset="2"/>
              <a:buAutoNum type="arabicPeriod"/>
            </a:pPr>
            <a:r>
              <a:rPr lang="en-US" sz="2400" dirty="0" smtClean="0"/>
              <a:t>Physical asset specificity</a:t>
            </a:r>
          </a:p>
          <a:p>
            <a:pPr marL="763588" lvl="1" indent="-419100" eaLnBrk="1" hangingPunct="1">
              <a:spcBef>
                <a:spcPct val="0"/>
              </a:spcBef>
            </a:pPr>
            <a:r>
              <a:rPr lang="en-US" sz="2000" dirty="0" smtClean="0"/>
              <a:t>Cars can be made to run on gas or diesel, but it is expensive to switch from one to the other</a:t>
            </a:r>
          </a:p>
          <a:p>
            <a:pPr marL="763588" lvl="1" indent="-419100" eaLnBrk="1" hangingPunct="1">
              <a:spcBef>
                <a:spcPct val="0"/>
              </a:spcBef>
            </a:pPr>
            <a:r>
              <a:rPr lang="en-US" sz="2000" dirty="0" smtClean="0"/>
              <a:t>Result: drivers are vulnerable to gas/diesel prices going up</a:t>
            </a:r>
          </a:p>
          <a:p>
            <a:pPr marL="495300" indent="-495300" eaLnBrk="1" hangingPunct="1">
              <a:spcBef>
                <a:spcPct val="0"/>
              </a:spcBef>
              <a:buFont typeface="Wingdings" pitchFamily="2" charset="2"/>
              <a:buAutoNum type="arabicPeriod"/>
            </a:pPr>
            <a:r>
              <a:rPr lang="en-US" sz="2400" dirty="0" smtClean="0"/>
              <a:t>Dedicated assets</a:t>
            </a:r>
          </a:p>
          <a:p>
            <a:pPr marL="763588" lvl="1" indent="-419100" eaLnBrk="1" hangingPunct="1">
              <a:spcBef>
                <a:spcPct val="0"/>
              </a:spcBef>
            </a:pPr>
            <a:r>
              <a:rPr lang="en-US" sz="2000" dirty="0" smtClean="0"/>
              <a:t>Assets made specifically for particular user, that would have otherwise not been made (e.g., custom-tailored clothes)</a:t>
            </a:r>
          </a:p>
          <a:p>
            <a:pPr marL="763588" lvl="1" indent="-419100" eaLnBrk="1" hangingPunct="1">
              <a:spcBef>
                <a:spcPct val="0"/>
              </a:spcBef>
            </a:pPr>
            <a:r>
              <a:rPr lang="en-US" sz="2000" dirty="0" smtClean="0"/>
              <a:t>Result: once made, customer can renegotiate under threat of reneging</a:t>
            </a:r>
          </a:p>
        </p:txBody>
      </p:sp>
      <p:sp>
        <p:nvSpPr>
          <p:cNvPr id="2" name="Footer Placeholder 1"/>
          <p:cNvSpPr>
            <a:spLocks noGrp="1"/>
          </p:cNvSpPr>
          <p:nvPr>
            <p:ph type="ftr" sz="quarter" idx="10"/>
          </p:nvPr>
        </p:nvSpPr>
        <p:spPr/>
        <p:txBody>
          <a:bodyPr/>
          <a:lstStyle/>
          <a:p>
            <a:pPr>
              <a:defRPr/>
            </a:pPr>
            <a:r>
              <a:rPr lang="en-US" altLang="en-US" smtClean="0"/>
              <a:t>© Amitai Aviram.  All rights reserved.</a:t>
            </a:r>
            <a:endParaRPr lang="en-US" altLang="en-US"/>
          </a:p>
        </p:txBody>
      </p:sp>
      <p:sp>
        <p:nvSpPr>
          <p:cNvPr id="3" name="Slide Number Placeholder 2"/>
          <p:cNvSpPr>
            <a:spLocks noGrp="1"/>
          </p:cNvSpPr>
          <p:nvPr>
            <p:ph type="sldNum" sz="quarter" idx="11"/>
          </p:nvPr>
        </p:nvSpPr>
        <p:spPr/>
        <p:txBody>
          <a:bodyPr/>
          <a:lstStyle/>
          <a:p>
            <a:pPr>
              <a:defRPr/>
            </a:pPr>
            <a:fld id="{FC23EB46-C31E-45E7-9EF5-FB425BDEB725}" type="slidenum">
              <a:rPr lang="en-US" altLang="en-US" smtClean="0"/>
              <a:pPr>
                <a:defRPr/>
              </a:pPr>
              <a:t>129</a:t>
            </a:fld>
            <a:endParaRPr lang="en-US"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0" y="0"/>
            <a:ext cx="9144000" cy="1301750"/>
          </a:xfrm>
        </p:spPr>
        <p:txBody>
          <a:bodyPr/>
          <a:lstStyle/>
          <a:p>
            <a:r>
              <a:rPr lang="en-US" smtClean="0"/>
              <a:t>Economics of competition</a:t>
            </a:r>
            <a:br>
              <a:rPr lang="en-US" smtClean="0"/>
            </a:br>
            <a:r>
              <a:rPr lang="en-US" sz="3500" smtClean="0"/>
              <a:t>Self-elasticity of demand</a:t>
            </a:r>
          </a:p>
        </p:txBody>
      </p:sp>
      <p:sp>
        <p:nvSpPr>
          <p:cNvPr id="28675" name="Rectangle 3"/>
          <p:cNvSpPr>
            <a:spLocks noGrp="1" noChangeArrowheads="1"/>
          </p:cNvSpPr>
          <p:nvPr>
            <p:ph type="body" idx="1"/>
          </p:nvPr>
        </p:nvSpPr>
        <p:spPr>
          <a:xfrm>
            <a:off x="0" y="1447800"/>
            <a:ext cx="5435600" cy="5181600"/>
          </a:xfrm>
        </p:spPr>
        <p:txBody>
          <a:bodyPr/>
          <a:lstStyle/>
          <a:p>
            <a:pPr>
              <a:spcBef>
                <a:spcPts val="0"/>
              </a:spcBef>
            </a:pPr>
            <a:r>
              <a:rPr lang="en-US" sz="2600" dirty="0" smtClean="0"/>
              <a:t>On the other extreme is a </a:t>
            </a:r>
            <a:r>
              <a:rPr lang="en-US" sz="2600" b="1" u="sng" dirty="0" smtClean="0"/>
              <a:t>perfectly inelastic</a:t>
            </a:r>
            <a:r>
              <a:rPr lang="en-US" sz="2600" dirty="0" smtClean="0"/>
              <a:t> demand, such as </a:t>
            </a:r>
            <a:r>
              <a:rPr lang="en-US" sz="2600" dirty="0" smtClean="0">
                <a:solidFill>
                  <a:srgbClr val="46CF15"/>
                </a:solidFill>
              </a:rPr>
              <a:t>Q=6</a:t>
            </a:r>
            <a:endParaRPr lang="en-US" sz="2600" dirty="0" smtClean="0"/>
          </a:p>
          <a:p>
            <a:pPr lvl="1">
              <a:spcBef>
                <a:spcPts val="0"/>
              </a:spcBef>
            </a:pPr>
            <a:r>
              <a:rPr lang="en-US" sz="2400" dirty="0" smtClean="0"/>
              <a:t>E</a:t>
            </a:r>
            <a:r>
              <a:rPr lang="en-US" sz="2400" baseline="-25000" dirty="0" smtClean="0"/>
              <a:t>d</a:t>
            </a:r>
            <a:r>
              <a:rPr lang="en-US" sz="2400" dirty="0" smtClean="0"/>
              <a:t>=0</a:t>
            </a:r>
          </a:p>
          <a:p>
            <a:pPr lvl="1">
              <a:spcBef>
                <a:spcPts val="0"/>
              </a:spcBef>
            </a:pPr>
            <a:r>
              <a:rPr lang="en-US" sz="2400" dirty="0" smtClean="0"/>
              <a:t>Customers will buy 6 units at any price, but will not buy even a single additional product, no matter how low the price drops</a:t>
            </a:r>
          </a:p>
          <a:p>
            <a:pPr>
              <a:spcBef>
                <a:spcPts val="0"/>
              </a:spcBef>
            </a:pPr>
            <a:r>
              <a:rPr lang="en-US" sz="2600" dirty="0" smtClean="0">
                <a:solidFill>
                  <a:srgbClr val="FF0000"/>
                </a:solidFill>
              </a:rPr>
              <a:t>What can cause this elasticity?</a:t>
            </a:r>
            <a:endParaRPr lang="en-US" sz="2600" dirty="0" smtClean="0"/>
          </a:p>
        </p:txBody>
      </p:sp>
      <p:sp>
        <p:nvSpPr>
          <p:cNvPr id="28676" name="Line 4"/>
          <p:cNvSpPr>
            <a:spLocks noChangeShapeType="1"/>
          </p:cNvSpPr>
          <p:nvPr/>
        </p:nvSpPr>
        <p:spPr bwMode="auto">
          <a:xfrm>
            <a:off x="5724525" y="2493963"/>
            <a:ext cx="0" cy="2808287"/>
          </a:xfrm>
          <a:prstGeom prst="line">
            <a:avLst/>
          </a:prstGeom>
          <a:noFill/>
          <a:ln w="9525">
            <a:solidFill>
              <a:schemeClr val="tx1"/>
            </a:solidFill>
            <a:round/>
            <a:headEnd/>
            <a:tailEnd/>
          </a:ln>
        </p:spPr>
        <p:txBody>
          <a:bodyPr/>
          <a:lstStyle/>
          <a:p>
            <a:endParaRPr lang="en-US"/>
          </a:p>
        </p:txBody>
      </p:sp>
      <p:sp>
        <p:nvSpPr>
          <p:cNvPr id="28677" name="Line 5"/>
          <p:cNvSpPr>
            <a:spLocks noChangeShapeType="1"/>
          </p:cNvSpPr>
          <p:nvPr/>
        </p:nvSpPr>
        <p:spPr bwMode="auto">
          <a:xfrm>
            <a:off x="5724525" y="5302250"/>
            <a:ext cx="2879725" cy="0"/>
          </a:xfrm>
          <a:prstGeom prst="line">
            <a:avLst/>
          </a:prstGeom>
          <a:noFill/>
          <a:ln w="9525">
            <a:solidFill>
              <a:schemeClr val="tx1"/>
            </a:solidFill>
            <a:round/>
            <a:headEnd/>
            <a:tailEnd/>
          </a:ln>
        </p:spPr>
        <p:txBody>
          <a:bodyPr/>
          <a:lstStyle/>
          <a:p>
            <a:endParaRPr lang="en-US"/>
          </a:p>
        </p:txBody>
      </p:sp>
      <p:sp>
        <p:nvSpPr>
          <p:cNvPr id="28678" name="Text Box 6"/>
          <p:cNvSpPr txBox="1">
            <a:spLocks noChangeArrowheads="1"/>
          </p:cNvSpPr>
          <p:nvPr/>
        </p:nvSpPr>
        <p:spPr bwMode="auto">
          <a:xfrm>
            <a:off x="5221288" y="2133600"/>
            <a:ext cx="576262" cy="517525"/>
          </a:xfrm>
          <a:prstGeom prst="rect">
            <a:avLst/>
          </a:prstGeom>
          <a:noFill/>
          <a:ln w="9525">
            <a:noFill/>
            <a:miter lim="800000"/>
            <a:headEnd/>
            <a:tailEnd/>
          </a:ln>
        </p:spPr>
        <p:txBody>
          <a:bodyPr>
            <a:spAutoFit/>
          </a:bodyPr>
          <a:lstStyle/>
          <a:p>
            <a:pPr algn="ctr">
              <a:spcBef>
                <a:spcPct val="50000"/>
              </a:spcBef>
            </a:pPr>
            <a:r>
              <a:rPr lang="en-US" sz="1400">
                <a:latin typeface="Tahoma" pitchFamily="34" charset="0"/>
              </a:rPr>
              <a:t>Price (P)</a:t>
            </a:r>
          </a:p>
        </p:txBody>
      </p:sp>
      <p:sp>
        <p:nvSpPr>
          <p:cNvPr id="28679" name="Line 7"/>
          <p:cNvSpPr>
            <a:spLocks noChangeShapeType="1"/>
          </p:cNvSpPr>
          <p:nvPr/>
        </p:nvSpPr>
        <p:spPr bwMode="auto">
          <a:xfrm>
            <a:off x="5724525" y="4294188"/>
            <a:ext cx="2592388" cy="0"/>
          </a:xfrm>
          <a:prstGeom prst="line">
            <a:avLst/>
          </a:prstGeom>
          <a:noFill/>
          <a:ln w="19050">
            <a:solidFill>
              <a:schemeClr val="hlink"/>
            </a:solidFill>
            <a:round/>
            <a:headEnd/>
            <a:tailEnd/>
          </a:ln>
        </p:spPr>
        <p:txBody>
          <a:bodyPr/>
          <a:lstStyle/>
          <a:p>
            <a:endParaRPr lang="en-US"/>
          </a:p>
        </p:txBody>
      </p:sp>
      <p:sp>
        <p:nvSpPr>
          <p:cNvPr id="28680" name="Text Box 8"/>
          <p:cNvSpPr txBox="1">
            <a:spLocks noChangeArrowheads="1"/>
          </p:cNvSpPr>
          <p:nvPr/>
        </p:nvSpPr>
        <p:spPr bwMode="auto">
          <a:xfrm>
            <a:off x="5437188" y="4149725"/>
            <a:ext cx="288925" cy="304800"/>
          </a:xfrm>
          <a:prstGeom prst="rect">
            <a:avLst/>
          </a:prstGeom>
          <a:noFill/>
          <a:ln w="9525">
            <a:noFill/>
            <a:miter lim="800000"/>
            <a:headEnd/>
            <a:tailEnd/>
          </a:ln>
        </p:spPr>
        <p:txBody>
          <a:bodyPr>
            <a:spAutoFit/>
          </a:bodyPr>
          <a:lstStyle/>
          <a:p>
            <a:pPr>
              <a:spcBef>
                <a:spcPct val="50000"/>
              </a:spcBef>
            </a:pPr>
            <a:r>
              <a:rPr lang="en-US" sz="1400">
                <a:latin typeface="Tahoma" pitchFamily="34" charset="0"/>
              </a:rPr>
              <a:t>5</a:t>
            </a:r>
          </a:p>
        </p:txBody>
      </p:sp>
      <p:sp>
        <p:nvSpPr>
          <p:cNvPr id="28681" name="Line 9"/>
          <p:cNvSpPr>
            <a:spLocks noChangeShapeType="1"/>
          </p:cNvSpPr>
          <p:nvPr/>
        </p:nvSpPr>
        <p:spPr bwMode="auto">
          <a:xfrm>
            <a:off x="5724525" y="2781300"/>
            <a:ext cx="2232025" cy="2520950"/>
          </a:xfrm>
          <a:prstGeom prst="line">
            <a:avLst/>
          </a:prstGeom>
          <a:noFill/>
          <a:ln w="19050">
            <a:solidFill>
              <a:srgbClr val="FF0000"/>
            </a:solidFill>
            <a:round/>
            <a:headEnd/>
            <a:tailEnd/>
          </a:ln>
        </p:spPr>
        <p:txBody>
          <a:bodyPr/>
          <a:lstStyle/>
          <a:p>
            <a:endParaRPr lang="en-US"/>
          </a:p>
        </p:txBody>
      </p:sp>
      <p:sp>
        <p:nvSpPr>
          <p:cNvPr id="28682" name="Text Box 10"/>
          <p:cNvSpPr txBox="1">
            <a:spLocks noChangeArrowheads="1"/>
          </p:cNvSpPr>
          <p:nvPr/>
        </p:nvSpPr>
        <p:spPr bwMode="auto">
          <a:xfrm>
            <a:off x="5364163" y="2636838"/>
            <a:ext cx="431800" cy="304800"/>
          </a:xfrm>
          <a:prstGeom prst="rect">
            <a:avLst/>
          </a:prstGeom>
          <a:noFill/>
          <a:ln w="9525">
            <a:noFill/>
            <a:miter lim="800000"/>
            <a:headEnd/>
            <a:tailEnd/>
          </a:ln>
        </p:spPr>
        <p:txBody>
          <a:bodyPr>
            <a:spAutoFit/>
          </a:bodyPr>
          <a:lstStyle/>
          <a:p>
            <a:pPr>
              <a:spcBef>
                <a:spcPct val="50000"/>
              </a:spcBef>
            </a:pPr>
            <a:r>
              <a:rPr lang="en-US" sz="1400">
                <a:latin typeface="Tahoma" pitchFamily="34" charset="0"/>
              </a:rPr>
              <a:t>11</a:t>
            </a:r>
          </a:p>
        </p:txBody>
      </p:sp>
      <p:sp>
        <p:nvSpPr>
          <p:cNvPr id="28683" name="Text Box 11"/>
          <p:cNvSpPr txBox="1">
            <a:spLocks noChangeArrowheads="1"/>
          </p:cNvSpPr>
          <p:nvPr/>
        </p:nvSpPr>
        <p:spPr bwMode="auto">
          <a:xfrm>
            <a:off x="7740650" y="5302250"/>
            <a:ext cx="431800" cy="304800"/>
          </a:xfrm>
          <a:prstGeom prst="rect">
            <a:avLst/>
          </a:prstGeom>
          <a:noFill/>
          <a:ln w="9525">
            <a:noFill/>
            <a:miter lim="800000"/>
            <a:headEnd/>
            <a:tailEnd/>
          </a:ln>
        </p:spPr>
        <p:txBody>
          <a:bodyPr>
            <a:spAutoFit/>
          </a:bodyPr>
          <a:lstStyle/>
          <a:p>
            <a:pPr>
              <a:spcBef>
                <a:spcPct val="50000"/>
              </a:spcBef>
            </a:pPr>
            <a:r>
              <a:rPr lang="en-US" sz="1400">
                <a:latin typeface="Tahoma" pitchFamily="34" charset="0"/>
              </a:rPr>
              <a:t>11</a:t>
            </a:r>
          </a:p>
        </p:txBody>
      </p:sp>
      <p:sp>
        <p:nvSpPr>
          <p:cNvPr id="28684" name="Line 12"/>
          <p:cNvSpPr>
            <a:spLocks noChangeShapeType="1"/>
          </p:cNvSpPr>
          <p:nvPr/>
        </p:nvSpPr>
        <p:spPr bwMode="auto">
          <a:xfrm>
            <a:off x="7092950" y="2509838"/>
            <a:ext cx="0" cy="2792412"/>
          </a:xfrm>
          <a:prstGeom prst="line">
            <a:avLst/>
          </a:prstGeom>
          <a:noFill/>
          <a:ln w="9525">
            <a:solidFill>
              <a:srgbClr val="46CF15"/>
            </a:solidFill>
            <a:round/>
            <a:headEnd/>
            <a:tailEnd/>
          </a:ln>
        </p:spPr>
        <p:txBody>
          <a:bodyPr/>
          <a:lstStyle/>
          <a:p>
            <a:endParaRPr lang="en-US"/>
          </a:p>
        </p:txBody>
      </p:sp>
      <p:sp>
        <p:nvSpPr>
          <p:cNvPr id="28685" name="Text Box 13"/>
          <p:cNvSpPr txBox="1">
            <a:spLocks noChangeArrowheads="1"/>
          </p:cNvSpPr>
          <p:nvPr/>
        </p:nvSpPr>
        <p:spPr bwMode="auto">
          <a:xfrm>
            <a:off x="6948488" y="5302250"/>
            <a:ext cx="360362" cy="304800"/>
          </a:xfrm>
          <a:prstGeom prst="rect">
            <a:avLst/>
          </a:prstGeom>
          <a:noFill/>
          <a:ln w="9525">
            <a:noFill/>
            <a:miter lim="800000"/>
            <a:headEnd/>
            <a:tailEnd/>
          </a:ln>
        </p:spPr>
        <p:txBody>
          <a:bodyPr>
            <a:spAutoFit/>
          </a:bodyPr>
          <a:lstStyle/>
          <a:p>
            <a:pPr>
              <a:spcBef>
                <a:spcPct val="50000"/>
              </a:spcBef>
            </a:pPr>
            <a:r>
              <a:rPr lang="en-US" sz="1400">
                <a:latin typeface="Tahoma" pitchFamily="34" charset="0"/>
              </a:rPr>
              <a:t>6</a:t>
            </a:r>
          </a:p>
        </p:txBody>
      </p:sp>
      <p:sp>
        <p:nvSpPr>
          <p:cNvPr id="28686" name="Text Box 14"/>
          <p:cNvSpPr txBox="1">
            <a:spLocks noChangeArrowheads="1"/>
          </p:cNvSpPr>
          <p:nvPr/>
        </p:nvSpPr>
        <p:spPr bwMode="auto">
          <a:xfrm>
            <a:off x="7885113" y="5589588"/>
            <a:ext cx="1223962" cy="304800"/>
          </a:xfrm>
          <a:prstGeom prst="rect">
            <a:avLst/>
          </a:prstGeom>
          <a:noFill/>
          <a:ln w="9525">
            <a:noFill/>
            <a:miter lim="800000"/>
            <a:headEnd/>
            <a:tailEnd/>
          </a:ln>
        </p:spPr>
        <p:txBody>
          <a:bodyPr>
            <a:spAutoFit/>
          </a:bodyPr>
          <a:lstStyle/>
          <a:p>
            <a:pPr>
              <a:spcBef>
                <a:spcPct val="50000"/>
              </a:spcBef>
            </a:pPr>
            <a:r>
              <a:rPr lang="en-US" sz="1400">
                <a:latin typeface="Tahoma" pitchFamily="34" charset="0"/>
              </a:rPr>
              <a:t>Quantity (Q)</a:t>
            </a:r>
          </a:p>
        </p:txBody>
      </p:sp>
      <p:sp>
        <p:nvSpPr>
          <p:cNvPr id="28687" name="Text Box 19"/>
          <p:cNvSpPr txBox="1">
            <a:spLocks noChangeArrowheads="1"/>
          </p:cNvSpPr>
          <p:nvPr/>
        </p:nvSpPr>
        <p:spPr bwMode="auto">
          <a:xfrm>
            <a:off x="7235825" y="2293938"/>
            <a:ext cx="1763713" cy="523875"/>
          </a:xfrm>
          <a:prstGeom prst="rect">
            <a:avLst/>
          </a:prstGeom>
          <a:noFill/>
          <a:ln w="9525">
            <a:noFill/>
            <a:miter lim="800000"/>
            <a:headEnd/>
            <a:tailEnd/>
          </a:ln>
        </p:spPr>
        <p:txBody>
          <a:bodyPr>
            <a:spAutoFit/>
          </a:bodyPr>
          <a:lstStyle/>
          <a:p>
            <a:pPr algn="ctr">
              <a:spcBef>
                <a:spcPct val="50000"/>
              </a:spcBef>
            </a:pPr>
            <a:r>
              <a:rPr lang="en-US" sz="1400">
                <a:latin typeface="Arial" charset="0"/>
              </a:rPr>
              <a:t>Perfectly inelastic demand (green)</a:t>
            </a:r>
          </a:p>
        </p:txBody>
      </p:sp>
      <p:sp>
        <p:nvSpPr>
          <p:cNvPr id="28688" name="Line 20"/>
          <p:cNvSpPr>
            <a:spLocks noChangeShapeType="1"/>
          </p:cNvSpPr>
          <p:nvPr/>
        </p:nvSpPr>
        <p:spPr bwMode="auto">
          <a:xfrm flipH="1">
            <a:off x="7235825" y="2797175"/>
            <a:ext cx="792163" cy="360363"/>
          </a:xfrm>
          <a:prstGeom prst="line">
            <a:avLst/>
          </a:prstGeom>
          <a:noFill/>
          <a:ln w="9525">
            <a:solidFill>
              <a:schemeClr val="tx1"/>
            </a:solidFill>
            <a:round/>
            <a:headEnd/>
            <a:tailEnd type="triangle" w="med" len="med"/>
          </a:ln>
        </p:spPr>
        <p:txBody>
          <a:bodyPr/>
          <a:lstStyle/>
          <a:p>
            <a:endParaRPr lang="en-US"/>
          </a:p>
        </p:txBody>
      </p:sp>
      <p:sp>
        <p:nvSpPr>
          <p:cNvPr id="2" name="Footer Placeholder 1"/>
          <p:cNvSpPr>
            <a:spLocks noGrp="1"/>
          </p:cNvSpPr>
          <p:nvPr>
            <p:ph type="ftr" sz="quarter" idx="10"/>
          </p:nvPr>
        </p:nvSpPr>
        <p:spPr/>
        <p:txBody>
          <a:bodyPr/>
          <a:lstStyle/>
          <a:p>
            <a:pPr>
              <a:defRPr/>
            </a:pPr>
            <a:r>
              <a:rPr lang="en-US" smtClean="0"/>
              <a:t>© Amitai Aviram.  All rights reserved.</a:t>
            </a:r>
            <a:endParaRPr lang="en-US" dirty="0"/>
          </a:p>
        </p:txBody>
      </p:sp>
      <p:sp>
        <p:nvSpPr>
          <p:cNvPr id="3" name="Slide Number Placeholder 2"/>
          <p:cNvSpPr>
            <a:spLocks noGrp="1"/>
          </p:cNvSpPr>
          <p:nvPr>
            <p:ph type="sldNum" sz="quarter" idx="11"/>
          </p:nvPr>
        </p:nvSpPr>
        <p:spPr/>
        <p:txBody>
          <a:bodyPr/>
          <a:lstStyle/>
          <a:p>
            <a:pPr>
              <a:defRPr/>
            </a:pPr>
            <a:fld id="{93B1CCBB-9556-4F18-A367-D7009F268280}" type="slidenum">
              <a:rPr lang="en-US" smtClean="0"/>
              <a:pPr>
                <a:defRPr/>
              </a:pPr>
              <a:t>13</a:t>
            </a:fld>
            <a:endParaRPr lang="en-US" dirty="0"/>
          </a:p>
        </p:txBody>
      </p:sp>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0" y="0"/>
            <a:ext cx="9144000" cy="1301750"/>
          </a:xfrm>
        </p:spPr>
        <p:txBody>
          <a:bodyPr/>
          <a:lstStyle/>
          <a:p>
            <a:pPr eaLnBrk="1" hangingPunct="1"/>
            <a:r>
              <a:rPr lang="en-US" smtClean="0"/>
              <a:t>Supply chain</a:t>
            </a:r>
            <a:br>
              <a:rPr lang="en-US" smtClean="0"/>
            </a:br>
            <a:r>
              <a:rPr lang="en-US" sz="3500" smtClean="0"/>
              <a:t>Asset specificity - Types</a:t>
            </a:r>
          </a:p>
        </p:txBody>
      </p:sp>
      <p:sp>
        <p:nvSpPr>
          <p:cNvPr id="70659" name="Rectangle 3"/>
          <p:cNvSpPr>
            <a:spLocks noGrp="1" noChangeArrowheads="1"/>
          </p:cNvSpPr>
          <p:nvPr>
            <p:ph type="body" sz="half" idx="1"/>
          </p:nvPr>
        </p:nvSpPr>
        <p:spPr>
          <a:xfrm>
            <a:off x="0" y="1447800"/>
            <a:ext cx="9144000" cy="5181600"/>
          </a:xfrm>
        </p:spPr>
        <p:txBody>
          <a:bodyPr/>
          <a:lstStyle/>
          <a:p>
            <a:pPr marL="495300" indent="-495300" eaLnBrk="1" hangingPunct="1">
              <a:spcBef>
                <a:spcPct val="0"/>
              </a:spcBef>
              <a:buFont typeface="Wingdings" pitchFamily="2" charset="2"/>
              <a:buAutoNum type="arabicPeriod" startAt="4"/>
            </a:pPr>
            <a:r>
              <a:rPr lang="en-US" sz="2400" dirty="0" smtClean="0"/>
              <a:t>Human asset specificity</a:t>
            </a:r>
          </a:p>
          <a:p>
            <a:pPr marL="763588" lvl="1" indent="-419100" eaLnBrk="1" hangingPunct="1">
              <a:spcBef>
                <a:spcPct val="0"/>
              </a:spcBef>
            </a:pPr>
            <a:r>
              <a:rPr lang="en-US" sz="2000" dirty="0" smtClean="0"/>
              <a:t>Development in human capital (learning, team building) that is lost if individual shifts to another job</a:t>
            </a:r>
          </a:p>
          <a:p>
            <a:pPr marL="495300" indent="-495300" eaLnBrk="1" hangingPunct="1">
              <a:spcBef>
                <a:spcPct val="0"/>
              </a:spcBef>
              <a:buFont typeface="Wingdings" pitchFamily="2" charset="2"/>
              <a:buAutoNum type="arabicPeriod" startAt="4"/>
            </a:pPr>
            <a:r>
              <a:rPr lang="en-US" sz="2400" dirty="0" smtClean="0"/>
              <a:t>Intangible assets</a:t>
            </a:r>
          </a:p>
          <a:p>
            <a:pPr marL="763588" lvl="1" indent="-419100" eaLnBrk="1" hangingPunct="1">
              <a:spcBef>
                <a:spcPct val="0"/>
              </a:spcBef>
            </a:pPr>
            <a:r>
              <a:rPr lang="en-US" sz="2000" dirty="0" smtClean="0"/>
              <a:t>E.g., reputation, brand name</a:t>
            </a:r>
          </a:p>
          <a:p>
            <a:pPr marL="495300" indent="-495300" eaLnBrk="1" hangingPunct="1">
              <a:spcBef>
                <a:spcPct val="0"/>
              </a:spcBef>
              <a:buFont typeface="Wingdings" pitchFamily="2" charset="2"/>
              <a:buAutoNum type="arabicPeriod" startAt="4"/>
            </a:pPr>
            <a:r>
              <a:rPr lang="en-US" sz="2400" dirty="0" smtClean="0"/>
              <a:t>Temporal specificity</a:t>
            </a:r>
          </a:p>
          <a:p>
            <a:pPr marL="763588" lvl="1" indent="-419100" eaLnBrk="1" hangingPunct="1">
              <a:spcBef>
                <a:spcPct val="0"/>
              </a:spcBef>
            </a:pPr>
            <a:r>
              <a:rPr lang="en-US" sz="2000" dirty="0" smtClean="0"/>
              <a:t>Timing of product is crucial, so delay would lose much of its value</a:t>
            </a:r>
          </a:p>
          <a:p>
            <a:pPr marL="763588" lvl="1" indent="-419100" eaLnBrk="1" hangingPunct="1">
              <a:spcBef>
                <a:spcPct val="0"/>
              </a:spcBef>
            </a:pPr>
            <a:r>
              <a:rPr lang="en-US" sz="2000" dirty="0" smtClean="0"/>
              <a:t>E.g., if newspaper/sports broadcast comes out a day late, it is worthless</a:t>
            </a:r>
          </a:p>
          <a:p>
            <a:pPr marL="763588" lvl="1" indent="-419100" eaLnBrk="1" hangingPunct="1">
              <a:spcBef>
                <a:spcPct val="0"/>
              </a:spcBef>
            </a:pPr>
            <a:r>
              <a:rPr lang="en-US" sz="2000" dirty="0" smtClean="0"/>
              <a:t>Result: threat of a delay can be used to renegotiate better deal</a:t>
            </a:r>
          </a:p>
        </p:txBody>
      </p:sp>
      <p:sp>
        <p:nvSpPr>
          <p:cNvPr id="2" name="Footer Placeholder 1"/>
          <p:cNvSpPr>
            <a:spLocks noGrp="1"/>
          </p:cNvSpPr>
          <p:nvPr>
            <p:ph type="ftr" sz="quarter" idx="10"/>
          </p:nvPr>
        </p:nvSpPr>
        <p:spPr/>
        <p:txBody>
          <a:bodyPr/>
          <a:lstStyle/>
          <a:p>
            <a:pPr>
              <a:defRPr/>
            </a:pPr>
            <a:r>
              <a:rPr lang="en-US" altLang="en-US" smtClean="0"/>
              <a:t>© Amitai Aviram.  All rights reserved.</a:t>
            </a:r>
            <a:endParaRPr lang="en-US" altLang="en-US"/>
          </a:p>
        </p:txBody>
      </p:sp>
      <p:sp>
        <p:nvSpPr>
          <p:cNvPr id="3" name="Slide Number Placeholder 2"/>
          <p:cNvSpPr>
            <a:spLocks noGrp="1"/>
          </p:cNvSpPr>
          <p:nvPr>
            <p:ph type="sldNum" sz="quarter" idx="11"/>
          </p:nvPr>
        </p:nvSpPr>
        <p:spPr/>
        <p:txBody>
          <a:bodyPr/>
          <a:lstStyle/>
          <a:p>
            <a:pPr>
              <a:defRPr/>
            </a:pPr>
            <a:fld id="{15B4719B-C3A7-4DA6-A933-E58BF9E74714}" type="slidenum">
              <a:rPr lang="en-US" altLang="en-US" smtClean="0"/>
              <a:pPr>
                <a:defRPr/>
              </a:pPr>
              <a:t>130</a:t>
            </a:fld>
            <a:endParaRPr lang="en-US" altLang="en-US"/>
          </a:p>
        </p:txBody>
      </p:sp>
    </p:spTree>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a:xfrm>
            <a:off x="0" y="0"/>
            <a:ext cx="9144000" cy="1295400"/>
          </a:xfrm>
        </p:spPr>
        <p:txBody>
          <a:bodyPr/>
          <a:lstStyle/>
          <a:p>
            <a:pPr eaLnBrk="1" hangingPunct="1"/>
            <a:r>
              <a:rPr lang="en-US" dirty="0" smtClean="0"/>
              <a:t>Supply chain</a:t>
            </a:r>
            <a:br>
              <a:rPr lang="en-US" dirty="0" smtClean="0"/>
            </a:br>
            <a:r>
              <a:rPr lang="en-US" sz="3500" dirty="0" smtClean="0"/>
              <a:t>Multi-sided platforms</a:t>
            </a:r>
          </a:p>
        </p:txBody>
      </p:sp>
      <p:sp>
        <p:nvSpPr>
          <p:cNvPr id="132099" name="Rectangle 3"/>
          <p:cNvSpPr>
            <a:spLocks noGrp="1" noChangeArrowheads="1"/>
          </p:cNvSpPr>
          <p:nvPr>
            <p:ph type="body" sz="half" idx="2"/>
          </p:nvPr>
        </p:nvSpPr>
        <p:spPr>
          <a:xfrm>
            <a:off x="0" y="1447800"/>
            <a:ext cx="9144000" cy="5181600"/>
          </a:xfrm>
        </p:spPr>
        <p:txBody>
          <a:bodyPr/>
          <a:lstStyle/>
          <a:p>
            <a:pPr eaLnBrk="1" hangingPunct="1">
              <a:lnSpc>
                <a:spcPct val="90000"/>
              </a:lnSpc>
              <a:spcBef>
                <a:spcPct val="0"/>
              </a:spcBef>
            </a:pPr>
            <a:r>
              <a:rPr lang="en-US" sz="2400" dirty="0" smtClean="0"/>
              <a:t>Multi-sided </a:t>
            </a:r>
            <a:r>
              <a:rPr lang="en-US" sz="2400" dirty="0"/>
              <a:t>platforms are products that allow direct interaction between 2 or more types of </a:t>
            </a:r>
            <a:r>
              <a:rPr lang="en-US" sz="2400" dirty="0" smtClean="0"/>
              <a:t>customers</a:t>
            </a:r>
          </a:p>
          <a:p>
            <a:pPr lvl="1" eaLnBrk="1" hangingPunct="1">
              <a:lnSpc>
                <a:spcPct val="90000"/>
              </a:lnSpc>
              <a:spcBef>
                <a:spcPct val="0"/>
              </a:spcBef>
            </a:pPr>
            <a:r>
              <a:rPr lang="en-US" sz="2000" dirty="0" smtClean="0"/>
              <a:t>E.g</a:t>
            </a:r>
            <a:r>
              <a:rPr lang="en-US" sz="2000" dirty="0"/>
              <a:t>., credit cards (shoppers &lt;-&gt; merchants); newspapers </a:t>
            </a:r>
            <a:r>
              <a:rPr lang="en-US" sz="1900" dirty="0"/>
              <a:t>(readers &lt;-&gt; advertisers</a:t>
            </a:r>
            <a:r>
              <a:rPr lang="en-US" sz="1900" dirty="0" smtClean="0"/>
              <a:t>)</a:t>
            </a:r>
          </a:p>
          <a:p>
            <a:pPr lvl="1" eaLnBrk="1" hangingPunct="1">
              <a:lnSpc>
                <a:spcPct val="90000"/>
              </a:lnSpc>
              <a:spcBef>
                <a:spcPct val="0"/>
              </a:spcBef>
            </a:pPr>
            <a:endParaRPr lang="en-US" sz="2000" dirty="0"/>
          </a:p>
          <a:p>
            <a:pPr eaLnBrk="1" hangingPunct="1">
              <a:lnSpc>
                <a:spcPct val="90000"/>
              </a:lnSpc>
              <a:spcBef>
                <a:spcPct val="0"/>
              </a:spcBef>
            </a:pPr>
            <a:r>
              <a:rPr lang="en-US" sz="2400" dirty="0" smtClean="0"/>
              <a:t>Rivalry in MSPs</a:t>
            </a:r>
          </a:p>
          <a:p>
            <a:pPr lvl="1" eaLnBrk="1" hangingPunct="1">
              <a:lnSpc>
                <a:spcPct val="90000"/>
              </a:lnSpc>
              <a:spcBef>
                <a:spcPct val="0"/>
              </a:spcBef>
            </a:pPr>
            <a:r>
              <a:rPr lang="en-US" sz="1900" dirty="0" smtClean="0"/>
              <a:t>Confrontation between MSP participants is more beneficial to stronger parties (excluding smaller participants from the MSP can eliminate or greatly weaken them)</a:t>
            </a:r>
          </a:p>
          <a:p>
            <a:pPr lvl="1" eaLnBrk="1" hangingPunct="1">
              <a:lnSpc>
                <a:spcPct val="90000"/>
              </a:lnSpc>
              <a:spcBef>
                <a:spcPct val="0"/>
              </a:spcBef>
            </a:pPr>
            <a:r>
              <a:rPr lang="en-US" sz="1900" dirty="0" smtClean="0"/>
              <a:t>Coordination between MSP participants is harder to detect: easy to mask coordination as necessary communications</a:t>
            </a:r>
          </a:p>
          <a:p>
            <a:pPr lvl="1" eaLnBrk="1" hangingPunct="1">
              <a:lnSpc>
                <a:spcPct val="90000"/>
              </a:lnSpc>
              <a:spcBef>
                <a:spcPct val="0"/>
              </a:spcBef>
            </a:pPr>
            <a:r>
              <a:rPr lang="en-US" sz="2000" dirty="0" smtClean="0"/>
              <a:t>Both confrontation &amp; coordination between MSPs are more likely while the MSPs operate below MES</a:t>
            </a:r>
          </a:p>
          <a:p>
            <a:pPr lvl="2" eaLnBrk="1" hangingPunct="1">
              <a:lnSpc>
                <a:spcPct val="90000"/>
              </a:lnSpc>
              <a:spcBef>
                <a:spcPct val="0"/>
              </a:spcBef>
            </a:pPr>
            <a:r>
              <a:rPr lang="en-US" sz="1900" dirty="0" smtClean="0"/>
              <a:t>A race to consolidate &amp; become the largest MSP</a:t>
            </a:r>
          </a:p>
          <a:p>
            <a:pPr lvl="1" eaLnBrk="1" hangingPunct="1">
              <a:lnSpc>
                <a:spcPct val="90000"/>
              </a:lnSpc>
              <a:spcBef>
                <a:spcPct val="0"/>
              </a:spcBef>
            </a:pPr>
            <a:r>
              <a:rPr lang="en-US" sz="2000" dirty="0" smtClean="0"/>
              <a:t>Confrontation between MSPs more likely &amp; coordination less likely when one MSP reached MES and the other has not (small MSPs want to interconnect with larger ones; large MSPs try to resist this)</a:t>
            </a:r>
          </a:p>
          <a:p>
            <a:pPr lvl="2" eaLnBrk="1" hangingPunct="1">
              <a:lnSpc>
                <a:spcPct val="90000"/>
              </a:lnSpc>
              <a:spcBef>
                <a:spcPct val="0"/>
              </a:spcBef>
            </a:pPr>
            <a:r>
              <a:rPr lang="en-US" sz="1900" dirty="0" smtClean="0"/>
              <a:t>Large MSPs want to protect their market dominance</a:t>
            </a:r>
          </a:p>
          <a:p>
            <a:pPr lvl="2" eaLnBrk="1" hangingPunct="1">
              <a:lnSpc>
                <a:spcPct val="90000"/>
              </a:lnSpc>
              <a:spcBef>
                <a:spcPct val="0"/>
              </a:spcBef>
            </a:pPr>
            <a:r>
              <a:rPr lang="en-US" sz="1900" dirty="0" smtClean="0"/>
              <a:t>Large MSPs want to recoup cost of developing their network</a:t>
            </a:r>
            <a:endParaRPr lang="he-IL" sz="1900" dirty="0" smtClean="0"/>
          </a:p>
        </p:txBody>
      </p:sp>
      <p:sp>
        <p:nvSpPr>
          <p:cNvPr id="2" name="Footer Placeholder 1"/>
          <p:cNvSpPr>
            <a:spLocks noGrp="1"/>
          </p:cNvSpPr>
          <p:nvPr>
            <p:ph type="ftr" sz="quarter" idx="10"/>
          </p:nvPr>
        </p:nvSpPr>
        <p:spPr/>
        <p:txBody>
          <a:bodyPr/>
          <a:lstStyle/>
          <a:p>
            <a:pPr>
              <a:defRPr/>
            </a:pPr>
            <a:r>
              <a:rPr lang="en-US" altLang="en-US"/>
              <a:t>© Amitai Aviram.  All rights reserved.</a:t>
            </a:r>
          </a:p>
        </p:txBody>
      </p:sp>
      <p:sp>
        <p:nvSpPr>
          <p:cNvPr id="3" name="Slide Number Placeholder 2"/>
          <p:cNvSpPr>
            <a:spLocks noGrp="1"/>
          </p:cNvSpPr>
          <p:nvPr>
            <p:ph type="sldNum" sz="quarter" idx="11"/>
          </p:nvPr>
        </p:nvSpPr>
        <p:spPr/>
        <p:txBody>
          <a:bodyPr/>
          <a:lstStyle/>
          <a:p>
            <a:pPr>
              <a:defRPr/>
            </a:pPr>
            <a:fld id="{B9ED642D-C081-42FE-AD5B-B143777B82B5}" type="slidenum">
              <a:rPr lang="en-US" altLang="en-US" smtClean="0"/>
              <a:pPr>
                <a:defRPr/>
              </a:pPr>
              <a:t>131</a:t>
            </a:fld>
            <a:endParaRPr lang="en-US" altLang="en-US"/>
          </a:p>
        </p:txBody>
      </p:sp>
    </p:spTree>
    <p:extLst>
      <p:ext uri="{BB962C8B-B14F-4D97-AF65-F5344CB8AC3E}">
        <p14:creationId xmlns:p14="http://schemas.microsoft.com/office/powerpoint/2010/main" val="4515380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0" y="0"/>
            <a:ext cx="9144000" cy="1301750"/>
          </a:xfrm>
        </p:spPr>
        <p:txBody>
          <a:bodyPr/>
          <a:lstStyle/>
          <a:p>
            <a:r>
              <a:rPr lang="en-US" smtClean="0"/>
              <a:t>Economics of competition</a:t>
            </a:r>
            <a:br>
              <a:rPr lang="en-US" smtClean="0"/>
            </a:br>
            <a:r>
              <a:rPr lang="en-US" sz="3500" smtClean="0"/>
              <a:t>Self-elasticity of demand</a:t>
            </a:r>
          </a:p>
        </p:txBody>
      </p:sp>
      <p:sp>
        <p:nvSpPr>
          <p:cNvPr id="29699" name="Rectangle 3"/>
          <p:cNvSpPr>
            <a:spLocks noGrp="1" noChangeArrowheads="1"/>
          </p:cNvSpPr>
          <p:nvPr>
            <p:ph type="body" idx="1"/>
          </p:nvPr>
        </p:nvSpPr>
        <p:spPr>
          <a:xfrm>
            <a:off x="0" y="1447800"/>
            <a:ext cx="9144000" cy="5181600"/>
          </a:xfrm>
        </p:spPr>
        <p:txBody>
          <a:bodyPr/>
          <a:lstStyle/>
          <a:p>
            <a:pPr>
              <a:spcBef>
                <a:spcPct val="0"/>
              </a:spcBef>
            </a:pPr>
            <a:r>
              <a:rPr lang="en-US" sz="2400" dirty="0" smtClean="0"/>
              <a:t>Self-elasticity is measured empirically</a:t>
            </a:r>
          </a:p>
          <a:p>
            <a:pPr>
              <a:spcBef>
                <a:spcPct val="0"/>
              </a:spcBef>
            </a:pPr>
            <a:r>
              <a:rPr lang="en-US" sz="2400" dirty="0" smtClean="0"/>
              <a:t>However, major factors affecting it can be used as proxies (examples, reducing elasticity):</a:t>
            </a:r>
          </a:p>
          <a:p>
            <a:pPr lvl="1">
              <a:spcBef>
                <a:spcPct val="0"/>
              </a:spcBef>
            </a:pPr>
            <a:r>
              <a:rPr lang="en-US" sz="2200" dirty="0" smtClean="0"/>
              <a:t>No close substitute / product not commoditized</a:t>
            </a:r>
          </a:p>
          <a:p>
            <a:pPr lvl="2">
              <a:spcBef>
                <a:spcPct val="0"/>
              </a:spcBef>
            </a:pPr>
            <a:r>
              <a:rPr lang="en-US" sz="1900" dirty="0" smtClean="0"/>
              <a:t>E.g., famous artist’s painting, books, movies</a:t>
            </a:r>
          </a:p>
          <a:p>
            <a:pPr lvl="1">
              <a:spcBef>
                <a:spcPct val="0"/>
              </a:spcBef>
            </a:pPr>
            <a:r>
              <a:rPr lang="en-US" sz="2200" dirty="0" smtClean="0"/>
              <a:t>Necessary purchase</a:t>
            </a:r>
          </a:p>
          <a:p>
            <a:pPr lvl="2">
              <a:spcBef>
                <a:spcPct val="0"/>
              </a:spcBef>
            </a:pPr>
            <a:r>
              <a:rPr lang="en-US" sz="2000" dirty="0" smtClean="0"/>
              <a:t>E.g., life-saving medicine</a:t>
            </a:r>
          </a:p>
          <a:p>
            <a:pPr lvl="1">
              <a:spcBef>
                <a:spcPct val="0"/>
              </a:spcBef>
            </a:pPr>
            <a:r>
              <a:rPr lang="en-US" sz="2200" dirty="0" smtClean="0"/>
              <a:t>Price is not salient to customers</a:t>
            </a:r>
          </a:p>
          <a:p>
            <a:pPr lvl="2">
              <a:spcBef>
                <a:spcPct val="0"/>
              </a:spcBef>
            </a:pPr>
            <a:r>
              <a:rPr lang="en-US" sz="1900" dirty="0" smtClean="0"/>
              <a:t>E.g., restaurant menu</a:t>
            </a:r>
          </a:p>
          <a:p>
            <a:pPr lvl="1">
              <a:spcBef>
                <a:spcPct val="0"/>
              </a:spcBef>
            </a:pPr>
            <a:r>
              <a:rPr lang="en-US" sz="2200" dirty="0" smtClean="0"/>
              <a:t>Purchase quantity/bundle not fixed</a:t>
            </a:r>
          </a:p>
          <a:p>
            <a:pPr lvl="2">
              <a:spcBef>
                <a:spcPct val="0"/>
              </a:spcBef>
            </a:pPr>
            <a:r>
              <a:rPr lang="en-US" sz="2000" dirty="0" smtClean="0"/>
              <a:t>E.g., selling in smaller boxes instead of raising prices</a:t>
            </a:r>
          </a:p>
          <a:p>
            <a:pPr lvl="2">
              <a:spcBef>
                <a:spcPct val="0"/>
              </a:spcBef>
            </a:pPr>
            <a:r>
              <a:rPr lang="en-US" sz="2000" dirty="0" smtClean="0"/>
              <a:t>Harder to compare prices &amp; to notice price changes</a:t>
            </a:r>
          </a:p>
        </p:txBody>
      </p:sp>
      <p:sp>
        <p:nvSpPr>
          <p:cNvPr id="2" name="Footer Placeholder 1"/>
          <p:cNvSpPr>
            <a:spLocks noGrp="1"/>
          </p:cNvSpPr>
          <p:nvPr>
            <p:ph type="ftr" sz="quarter" idx="10"/>
          </p:nvPr>
        </p:nvSpPr>
        <p:spPr/>
        <p:txBody>
          <a:bodyPr/>
          <a:lstStyle/>
          <a:p>
            <a:pPr>
              <a:defRPr/>
            </a:pPr>
            <a:r>
              <a:rPr lang="en-US" smtClean="0"/>
              <a:t>© Amitai Aviram.  All rights reserved.</a:t>
            </a:r>
            <a:endParaRPr lang="en-US" dirty="0"/>
          </a:p>
        </p:txBody>
      </p:sp>
      <p:sp>
        <p:nvSpPr>
          <p:cNvPr id="3" name="Slide Number Placeholder 2"/>
          <p:cNvSpPr>
            <a:spLocks noGrp="1"/>
          </p:cNvSpPr>
          <p:nvPr>
            <p:ph type="sldNum" sz="quarter" idx="11"/>
          </p:nvPr>
        </p:nvSpPr>
        <p:spPr/>
        <p:txBody>
          <a:bodyPr/>
          <a:lstStyle/>
          <a:p>
            <a:pPr>
              <a:defRPr/>
            </a:pPr>
            <a:fld id="{78F1FCC2-8744-460A-9694-1B26EA206939}" type="slidenum">
              <a:rPr lang="en-US" smtClean="0"/>
              <a:pPr>
                <a:defRPr/>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0" y="0"/>
            <a:ext cx="9144000" cy="1301750"/>
          </a:xfrm>
        </p:spPr>
        <p:txBody>
          <a:bodyPr/>
          <a:lstStyle/>
          <a:p>
            <a:r>
              <a:rPr lang="en-US" smtClean="0"/>
              <a:t>Economics of competition</a:t>
            </a:r>
            <a:br>
              <a:rPr lang="en-US" smtClean="0"/>
            </a:br>
            <a:r>
              <a:rPr lang="en-US" sz="3500" smtClean="0"/>
              <a:t>Self-elasticity of demand</a:t>
            </a:r>
          </a:p>
        </p:txBody>
      </p:sp>
      <p:sp>
        <p:nvSpPr>
          <p:cNvPr id="30723" name="Rectangle 3"/>
          <p:cNvSpPr>
            <a:spLocks noGrp="1" noChangeArrowheads="1"/>
          </p:cNvSpPr>
          <p:nvPr>
            <p:ph type="body" idx="1"/>
          </p:nvPr>
        </p:nvSpPr>
        <p:spPr>
          <a:xfrm>
            <a:off x="0" y="1447800"/>
            <a:ext cx="9144000" cy="5181600"/>
          </a:xfrm>
        </p:spPr>
        <p:txBody>
          <a:bodyPr/>
          <a:lstStyle/>
          <a:p>
            <a:pPr algn="ctr">
              <a:spcBef>
                <a:spcPct val="0"/>
              </a:spcBef>
              <a:buFont typeface="Wingdings" pitchFamily="2" charset="2"/>
              <a:buNone/>
            </a:pPr>
            <a:r>
              <a:rPr lang="en-US" sz="2400" b="1" u="sng" dirty="0" smtClean="0"/>
              <a:t>Real-world self-elasticity figures (source: Wikipedia)</a:t>
            </a:r>
          </a:p>
          <a:p>
            <a:pPr>
              <a:spcBef>
                <a:spcPct val="0"/>
              </a:spcBef>
            </a:pPr>
            <a:r>
              <a:rPr lang="en-US" sz="2400" dirty="0" smtClean="0"/>
              <a:t>Cigarettes: -0.3 to -0.6 (general); -0.6 to -0.7 (youth)</a:t>
            </a:r>
          </a:p>
          <a:p>
            <a:pPr>
              <a:spcBef>
                <a:spcPct val="0"/>
              </a:spcBef>
            </a:pPr>
            <a:r>
              <a:rPr lang="en-US" sz="2400" dirty="0" smtClean="0"/>
              <a:t>Alcoholic beverages</a:t>
            </a:r>
          </a:p>
          <a:p>
            <a:pPr lvl="1">
              <a:spcBef>
                <a:spcPct val="0"/>
              </a:spcBef>
            </a:pPr>
            <a:r>
              <a:rPr lang="en-US" sz="2000" dirty="0" smtClean="0"/>
              <a:t>-0.3 or -0.7 to -0.9 (beer); -1.0 (wine); -1.5 (spirits)</a:t>
            </a:r>
          </a:p>
          <a:p>
            <a:pPr>
              <a:spcBef>
                <a:spcPct val="0"/>
              </a:spcBef>
            </a:pPr>
            <a:r>
              <a:rPr lang="en-US" sz="2400" dirty="0" smtClean="0"/>
              <a:t>Airline travel: </a:t>
            </a:r>
            <a:r>
              <a:rPr lang="en-US" sz="2000" dirty="0" smtClean="0"/>
              <a:t>-0.3 (first class); -0.9 (discount); -1.5 (pleasure travelers)</a:t>
            </a:r>
          </a:p>
          <a:p>
            <a:pPr>
              <a:spcBef>
                <a:spcPct val="0"/>
              </a:spcBef>
            </a:pPr>
            <a:r>
              <a:rPr lang="en-US" sz="2400" dirty="0" smtClean="0"/>
              <a:t>Oil (world): -0.4</a:t>
            </a:r>
          </a:p>
          <a:p>
            <a:pPr>
              <a:spcBef>
                <a:spcPct val="0"/>
              </a:spcBef>
            </a:pPr>
            <a:r>
              <a:rPr lang="en-US" sz="2400" dirty="0" smtClean="0"/>
              <a:t>Car fuel: -0.25 (short run); -0.64 (long run)</a:t>
            </a:r>
          </a:p>
          <a:p>
            <a:pPr>
              <a:spcBef>
                <a:spcPct val="0"/>
              </a:spcBef>
            </a:pPr>
            <a:r>
              <a:rPr lang="en-US" sz="2300" dirty="0" smtClean="0"/>
              <a:t>Medicine: -0.31 (medical insurance); -.03 to -.06 (pediatric visits)</a:t>
            </a:r>
          </a:p>
          <a:p>
            <a:pPr>
              <a:spcBef>
                <a:spcPct val="0"/>
              </a:spcBef>
            </a:pPr>
            <a:r>
              <a:rPr lang="en-US" sz="2400" dirty="0" smtClean="0"/>
              <a:t>Transport: -0.20 (bus travel); -2.80 (Ford compact automobile)</a:t>
            </a:r>
          </a:p>
        </p:txBody>
      </p:sp>
      <p:sp>
        <p:nvSpPr>
          <p:cNvPr id="2" name="Footer Placeholder 1"/>
          <p:cNvSpPr>
            <a:spLocks noGrp="1"/>
          </p:cNvSpPr>
          <p:nvPr>
            <p:ph type="ftr" sz="quarter" idx="10"/>
          </p:nvPr>
        </p:nvSpPr>
        <p:spPr/>
        <p:txBody>
          <a:bodyPr/>
          <a:lstStyle/>
          <a:p>
            <a:pPr>
              <a:defRPr/>
            </a:pPr>
            <a:r>
              <a:rPr lang="en-US" smtClean="0"/>
              <a:t>© Amitai Aviram.  All rights reserved.</a:t>
            </a:r>
            <a:endParaRPr lang="en-US" dirty="0"/>
          </a:p>
        </p:txBody>
      </p:sp>
      <p:sp>
        <p:nvSpPr>
          <p:cNvPr id="3" name="Slide Number Placeholder 2"/>
          <p:cNvSpPr>
            <a:spLocks noGrp="1"/>
          </p:cNvSpPr>
          <p:nvPr>
            <p:ph type="sldNum" sz="quarter" idx="11"/>
          </p:nvPr>
        </p:nvSpPr>
        <p:spPr/>
        <p:txBody>
          <a:bodyPr/>
          <a:lstStyle/>
          <a:p>
            <a:pPr>
              <a:defRPr/>
            </a:pPr>
            <a:fld id="{2C48F161-B45A-4674-912E-19D4EB26F6E5}" type="slidenum">
              <a:rPr lang="en-US" smtClean="0"/>
              <a:pPr>
                <a:defRPr/>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4"/>
          <p:cNvSpPr>
            <a:spLocks noChangeArrowheads="1"/>
          </p:cNvSpPr>
          <p:nvPr/>
        </p:nvSpPr>
        <p:spPr bwMode="auto">
          <a:xfrm>
            <a:off x="0" y="1447800"/>
            <a:ext cx="9144000" cy="5181600"/>
          </a:xfrm>
          <a:prstGeom prst="rect">
            <a:avLst/>
          </a:prstGeom>
          <a:noFill/>
          <a:ln w="9525">
            <a:noFill/>
            <a:prstDash val="lgDash"/>
            <a:miter lim="800000"/>
            <a:headEnd/>
            <a:tailEnd/>
          </a:ln>
        </p:spPr>
        <p:txBody>
          <a:bodyPr/>
          <a:lstStyle/>
          <a:p>
            <a:pPr marL="342900" indent="-342900">
              <a:spcBef>
                <a:spcPts val="0"/>
              </a:spcBef>
              <a:buClr>
                <a:schemeClr val="tx2"/>
              </a:buClr>
              <a:buSzPct val="70000"/>
              <a:buFont typeface="Wingdings" pitchFamily="2" charset="2"/>
              <a:buChar char="l"/>
            </a:pPr>
            <a:r>
              <a:rPr lang="en-US" sz="2400" dirty="0"/>
              <a:t>Assume demand curve is: </a:t>
            </a:r>
            <a:r>
              <a:rPr lang="en-US" sz="2400" b="1" u="sng" dirty="0"/>
              <a:t>P=11-Q</a:t>
            </a:r>
            <a:r>
              <a:rPr lang="en-US" sz="2400" dirty="0"/>
              <a:t>; supply curve is </a:t>
            </a:r>
            <a:r>
              <a:rPr lang="en-US" sz="2400" b="1" u="sng" dirty="0"/>
              <a:t>P=5</a:t>
            </a:r>
          </a:p>
          <a:p>
            <a:pPr marL="342900" indent="-342900">
              <a:spcBef>
                <a:spcPts val="0"/>
              </a:spcBef>
              <a:buClr>
                <a:schemeClr val="tx2"/>
              </a:buClr>
              <a:buSzPct val="70000"/>
              <a:buFont typeface="Wingdings" pitchFamily="2" charset="2"/>
              <a:buChar char="l"/>
            </a:pPr>
            <a:r>
              <a:rPr lang="en-US" sz="2400" dirty="0"/>
              <a:t>In perfect competition, market price</a:t>
            </a:r>
            <a:br>
              <a:rPr lang="en-US" sz="2400" dirty="0"/>
            </a:br>
            <a:r>
              <a:rPr lang="en-US" sz="2400" dirty="0"/>
              <a:t>is where supply &amp; demand curves</a:t>
            </a:r>
            <a:br>
              <a:rPr lang="en-US" sz="2400" dirty="0"/>
            </a:br>
            <a:r>
              <a:rPr lang="en-US" sz="2400" dirty="0"/>
              <a:t>intersect </a:t>
            </a:r>
            <a:r>
              <a:rPr lang="en-US" sz="2000" dirty="0"/>
              <a:t>(Here, at: P=$5, Q=6 units)</a:t>
            </a:r>
          </a:p>
          <a:p>
            <a:pPr marL="342900" indent="-342900">
              <a:spcBef>
                <a:spcPts val="0"/>
              </a:spcBef>
              <a:buClr>
                <a:schemeClr val="tx2"/>
              </a:buClr>
              <a:buSzPct val="70000"/>
              <a:buFont typeface="Wingdings" pitchFamily="2" charset="2"/>
              <a:buChar char="l"/>
            </a:pPr>
            <a:r>
              <a:rPr lang="en-US" sz="2400" b="1" u="sng" dirty="0"/>
              <a:t>Market power (“MP”)</a:t>
            </a:r>
          </a:p>
          <a:p>
            <a:pPr marL="800100" lvl="1" indent="-342900">
              <a:spcBef>
                <a:spcPts val="0"/>
              </a:spcBef>
              <a:buClr>
                <a:schemeClr val="tx2"/>
              </a:buClr>
              <a:buSzPct val="70000"/>
              <a:buFont typeface="Wingdings" pitchFamily="2" charset="2"/>
              <a:buChar char="l"/>
            </a:pPr>
            <a:r>
              <a:rPr lang="en-US" sz="2000" dirty="0"/>
              <a:t>The ability of a firm (or group of firms) to</a:t>
            </a:r>
            <a:br>
              <a:rPr lang="en-US" sz="2000" dirty="0"/>
            </a:br>
            <a:r>
              <a:rPr lang="en-US" sz="2000" dirty="0"/>
              <a:t>charge &gt;MC (i.e., above supply curve)</a:t>
            </a:r>
          </a:p>
          <a:p>
            <a:pPr marL="800100" lvl="1" indent="-342900">
              <a:spcBef>
                <a:spcPts val="0"/>
              </a:spcBef>
              <a:buClr>
                <a:schemeClr val="tx2"/>
              </a:buClr>
              <a:buSzPct val="70000"/>
              <a:buFont typeface="Wingdings" pitchFamily="2" charset="2"/>
              <a:buChar char="l"/>
            </a:pPr>
            <a:r>
              <a:rPr lang="en-US" sz="2000" dirty="0"/>
              <a:t>Another definition of MP: ability to affect</a:t>
            </a:r>
            <a:br>
              <a:rPr lang="en-US" sz="2000" dirty="0"/>
            </a:br>
            <a:r>
              <a:rPr lang="en-US" sz="2000" dirty="0"/>
              <a:t>market price or market output</a:t>
            </a:r>
          </a:p>
          <a:p>
            <a:pPr marL="800100" lvl="1" indent="-342900">
              <a:spcBef>
                <a:spcPts val="0"/>
              </a:spcBef>
              <a:buClr>
                <a:schemeClr val="tx2"/>
              </a:buClr>
              <a:buSzPct val="70000"/>
              <a:buFont typeface="Wingdings" pitchFamily="2" charset="2"/>
              <a:buChar char="l"/>
            </a:pPr>
            <a:r>
              <a:rPr lang="en-US" sz="2000" dirty="0"/>
              <a:t>The more MP, the greater the firm’s</a:t>
            </a:r>
            <a:br>
              <a:rPr lang="en-US" sz="2000" dirty="0"/>
            </a:br>
            <a:r>
              <a:rPr lang="en-US" sz="2000" dirty="0"/>
              <a:t>freedom to raise prices</a:t>
            </a:r>
          </a:p>
        </p:txBody>
      </p:sp>
      <p:sp>
        <p:nvSpPr>
          <p:cNvPr id="31747" name="Rectangle 2"/>
          <p:cNvSpPr>
            <a:spLocks noGrp="1" noChangeArrowheads="1"/>
          </p:cNvSpPr>
          <p:nvPr>
            <p:ph type="title"/>
          </p:nvPr>
        </p:nvSpPr>
        <p:spPr>
          <a:xfrm>
            <a:off x="0" y="0"/>
            <a:ext cx="9144000" cy="1304925"/>
          </a:xfrm>
        </p:spPr>
        <p:txBody>
          <a:bodyPr/>
          <a:lstStyle/>
          <a:p>
            <a:pPr eaLnBrk="1" hangingPunct="1"/>
            <a:r>
              <a:rPr lang="en-US" smtClean="0"/>
              <a:t>Economics of competition</a:t>
            </a:r>
            <a:br>
              <a:rPr lang="en-US" smtClean="0"/>
            </a:br>
            <a:r>
              <a:rPr lang="en-US" sz="3500" smtClean="0"/>
              <a:t>Intersecting supply &amp; demand</a:t>
            </a:r>
          </a:p>
        </p:txBody>
      </p:sp>
      <p:sp>
        <p:nvSpPr>
          <p:cNvPr id="31748" name="Line 5"/>
          <p:cNvSpPr>
            <a:spLocks noChangeShapeType="1"/>
          </p:cNvSpPr>
          <p:nvPr/>
        </p:nvSpPr>
        <p:spPr bwMode="auto">
          <a:xfrm>
            <a:off x="6011863" y="2908300"/>
            <a:ext cx="0" cy="2808288"/>
          </a:xfrm>
          <a:prstGeom prst="line">
            <a:avLst/>
          </a:prstGeom>
          <a:noFill/>
          <a:ln w="9525">
            <a:solidFill>
              <a:schemeClr val="tx1"/>
            </a:solidFill>
            <a:round/>
            <a:headEnd/>
            <a:tailEnd/>
          </a:ln>
        </p:spPr>
        <p:txBody>
          <a:bodyPr/>
          <a:lstStyle/>
          <a:p>
            <a:endParaRPr lang="en-US"/>
          </a:p>
        </p:txBody>
      </p:sp>
      <p:sp>
        <p:nvSpPr>
          <p:cNvPr id="31749" name="Line 6"/>
          <p:cNvSpPr>
            <a:spLocks noChangeShapeType="1"/>
          </p:cNvSpPr>
          <p:nvPr/>
        </p:nvSpPr>
        <p:spPr bwMode="auto">
          <a:xfrm>
            <a:off x="6011863" y="5716588"/>
            <a:ext cx="2879725" cy="0"/>
          </a:xfrm>
          <a:prstGeom prst="line">
            <a:avLst/>
          </a:prstGeom>
          <a:noFill/>
          <a:ln w="9525">
            <a:solidFill>
              <a:schemeClr val="tx1"/>
            </a:solidFill>
            <a:round/>
            <a:headEnd/>
            <a:tailEnd/>
          </a:ln>
        </p:spPr>
        <p:txBody>
          <a:bodyPr/>
          <a:lstStyle/>
          <a:p>
            <a:endParaRPr lang="en-US"/>
          </a:p>
        </p:txBody>
      </p:sp>
      <p:sp>
        <p:nvSpPr>
          <p:cNvPr id="31750" name="Text Box 7"/>
          <p:cNvSpPr txBox="1">
            <a:spLocks noChangeArrowheads="1"/>
          </p:cNvSpPr>
          <p:nvPr/>
        </p:nvSpPr>
        <p:spPr bwMode="auto">
          <a:xfrm>
            <a:off x="5508625" y="2547938"/>
            <a:ext cx="576263" cy="517525"/>
          </a:xfrm>
          <a:prstGeom prst="rect">
            <a:avLst/>
          </a:prstGeom>
          <a:noFill/>
          <a:ln w="9525">
            <a:noFill/>
            <a:miter lim="800000"/>
            <a:headEnd/>
            <a:tailEnd/>
          </a:ln>
        </p:spPr>
        <p:txBody>
          <a:bodyPr>
            <a:spAutoFit/>
          </a:bodyPr>
          <a:lstStyle/>
          <a:p>
            <a:pPr algn="ctr">
              <a:spcBef>
                <a:spcPct val="50000"/>
              </a:spcBef>
            </a:pPr>
            <a:r>
              <a:rPr lang="en-US" sz="1400">
                <a:latin typeface="Tahoma" pitchFamily="34" charset="0"/>
              </a:rPr>
              <a:t>Price (P)</a:t>
            </a:r>
          </a:p>
        </p:txBody>
      </p:sp>
      <p:sp>
        <p:nvSpPr>
          <p:cNvPr id="31751" name="Text Box 9"/>
          <p:cNvSpPr txBox="1">
            <a:spLocks noChangeArrowheads="1"/>
          </p:cNvSpPr>
          <p:nvPr/>
        </p:nvSpPr>
        <p:spPr bwMode="auto">
          <a:xfrm>
            <a:off x="5724525" y="4564063"/>
            <a:ext cx="288925" cy="304800"/>
          </a:xfrm>
          <a:prstGeom prst="rect">
            <a:avLst/>
          </a:prstGeom>
          <a:noFill/>
          <a:ln w="9525">
            <a:noFill/>
            <a:miter lim="800000"/>
            <a:headEnd/>
            <a:tailEnd/>
          </a:ln>
        </p:spPr>
        <p:txBody>
          <a:bodyPr>
            <a:spAutoFit/>
          </a:bodyPr>
          <a:lstStyle/>
          <a:p>
            <a:pPr>
              <a:spcBef>
                <a:spcPct val="50000"/>
              </a:spcBef>
            </a:pPr>
            <a:r>
              <a:rPr lang="en-US" sz="1400">
                <a:latin typeface="Tahoma" pitchFamily="34" charset="0"/>
              </a:rPr>
              <a:t>5</a:t>
            </a:r>
          </a:p>
        </p:txBody>
      </p:sp>
      <p:sp>
        <p:nvSpPr>
          <p:cNvPr id="31752" name="Line 10"/>
          <p:cNvSpPr>
            <a:spLocks noChangeShapeType="1"/>
          </p:cNvSpPr>
          <p:nvPr/>
        </p:nvSpPr>
        <p:spPr bwMode="auto">
          <a:xfrm>
            <a:off x="6011863" y="3195638"/>
            <a:ext cx="2232025" cy="2520950"/>
          </a:xfrm>
          <a:prstGeom prst="line">
            <a:avLst/>
          </a:prstGeom>
          <a:noFill/>
          <a:ln w="19050">
            <a:solidFill>
              <a:srgbClr val="FF0000"/>
            </a:solidFill>
            <a:round/>
            <a:headEnd/>
            <a:tailEnd/>
          </a:ln>
        </p:spPr>
        <p:txBody>
          <a:bodyPr/>
          <a:lstStyle/>
          <a:p>
            <a:endParaRPr lang="en-US"/>
          </a:p>
        </p:txBody>
      </p:sp>
      <p:sp>
        <p:nvSpPr>
          <p:cNvPr id="31753" name="Text Box 11"/>
          <p:cNvSpPr txBox="1">
            <a:spLocks noChangeArrowheads="1"/>
          </p:cNvSpPr>
          <p:nvPr/>
        </p:nvSpPr>
        <p:spPr bwMode="auto">
          <a:xfrm>
            <a:off x="5651500" y="3051175"/>
            <a:ext cx="431800" cy="304800"/>
          </a:xfrm>
          <a:prstGeom prst="rect">
            <a:avLst/>
          </a:prstGeom>
          <a:noFill/>
          <a:ln w="9525">
            <a:noFill/>
            <a:miter lim="800000"/>
            <a:headEnd/>
            <a:tailEnd/>
          </a:ln>
        </p:spPr>
        <p:txBody>
          <a:bodyPr>
            <a:spAutoFit/>
          </a:bodyPr>
          <a:lstStyle/>
          <a:p>
            <a:pPr>
              <a:spcBef>
                <a:spcPct val="50000"/>
              </a:spcBef>
            </a:pPr>
            <a:r>
              <a:rPr lang="en-US" sz="1400">
                <a:latin typeface="Tahoma" pitchFamily="34" charset="0"/>
              </a:rPr>
              <a:t>11</a:t>
            </a:r>
          </a:p>
        </p:txBody>
      </p:sp>
      <p:sp>
        <p:nvSpPr>
          <p:cNvPr id="31754" name="Text Box 12"/>
          <p:cNvSpPr txBox="1">
            <a:spLocks noChangeArrowheads="1"/>
          </p:cNvSpPr>
          <p:nvPr/>
        </p:nvSpPr>
        <p:spPr bwMode="auto">
          <a:xfrm>
            <a:off x="8027988" y="5716588"/>
            <a:ext cx="431800" cy="304800"/>
          </a:xfrm>
          <a:prstGeom prst="rect">
            <a:avLst/>
          </a:prstGeom>
          <a:noFill/>
          <a:ln w="9525">
            <a:noFill/>
            <a:miter lim="800000"/>
            <a:headEnd/>
            <a:tailEnd/>
          </a:ln>
        </p:spPr>
        <p:txBody>
          <a:bodyPr>
            <a:spAutoFit/>
          </a:bodyPr>
          <a:lstStyle/>
          <a:p>
            <a:pPr>
              <a:spcBef>
                <a:spcPct val="50000"/>
              </a:spcBef>
            </a:pPr>
            <a:r>
              <a:rPr lang="en-US" sz="1400">
                <a:latin typeface="Tahoma" pitchFamily="34" charset="0"/>
              </a:rPr>
              <a:t>11</a:t>
            </a:r>
          </a:p>
        </p:txBody>
      </p:sp>
      <p:sp>
        <p:nvSpPr>
          <p:cNvPr id="31755" name="Line 13"/>
          <p:cNvSpPr>
            <a:spLocks noChangeShapeType="1"/>
          </p:cNvSpPr>
          <p:nvPr/>
        </p:nvSpPr>
        <p:spPr bwMode="auto">
          <a:xfrm>
            <a:off x="7380288" y="4708525"/>
            <a:ext cx="0" cy="1008063"/>
          </a:xfrm>
          <a:prstGeom prst="line">
            <a:avLst/>
          </a:prstGeom>
          <a:noFill/>
          <a:ln w="19050" cap="rnd">
            <a:solidFill>
              <a:schemeClr val="tx1"/>
            </a:solidFill>
            <a:prstDash val="sysDot"/>
            <a:round/>
            <a:headEnd/>
            <a:tailEnd/>
          </a:ln>
        </p:spPr>
        <p:txBody>
          <a:bodyPr/>
          <a:lstStyle/>
          <a:p>
            <a:endParaRPr lang="en-US"/>
          </a:p>
        </p:txBody>
      </p:sp>
      <p:sp>
        <p:nvSpPr>
          <p:cNvPr id="31756" name="Text Box 14"/>
          <p:cNvSpPr txBox="1">
            <a:spLocks noChangeArrowheads="1"/>
          </p:cNvSpPr>
          <p:nvPr/>
        </p:nvSpPr>
        <p:spPr bwMode="auto">
          <a:xfrm>
            <a:off x="7235825" y="5716588"/>
            <a:ext cx="360363" cy="304800"/>
          </a:xfrm>
          <a:prstGeom prst="rect">
            <a:avLst/>
          </a:prstGeom>
          <a:noFill/>
          <a:ln w="9525">
            <a:noFill/>
            <a:miter lim="800000"/>
            <a:headEnd/>
            <a:tailEnd/>
          </a:ln>
        </p:spPr>
        <p:txBody>
          <a:bodyPr>
            <a:spAutoFit/>
          </a:bodyPr>
          <a:lstStyle/>
          <a:p>
            <a:pPr>
              <a:spcBef>
                <a:spcPct val="50000"/>
              </a:spcBef>
            </a:pPr>
            <a:r>
              <a:rPr lang="en-US" sz="1400">
                <a:latin typeface="Tahoma" pitchFamily="34" charset="0"/>
              </a:rPr>
              <a:t>6</a:t>
            </a:r>
          </a:p>
        </p:txBody>
      </p:sp>
      <p:sp>
        <p:nvSpPr>
          <p:cNvPr id="31757" name="Text Box 15"/>
          <p:cNvSpPr txBox="1">
            <a:spLocks noChangeArrowheads="1"/>
          </p:cNvSpPr>
          <p:nvPr/>
        </p:nvSpPr>
        <p:spPr bwMode="auto">
          <a:xfrm>
            <a:off x="7885113" y="6003925"/>
            <a:ext cx="1223962" cy="304800"/>
          </a:xfrm>
          <a:prstGeom prst="rect">
            <a:avLst/>
          </a:prstGeom>
          <a:noFill/>
          <a:ln w="9525">
            <a:noFill/>
            <a:miter lim="800000"/>
            <a:headEnd/>
            <a:tailEnd/>
          </a:ln>
        </p:spPr>
        <p:txBody>
          <a:bodyPr>
            <a:spAutoFit/>
          </a:bodyPr>
          <a:lstStyle/>
          <a:p>
            <a:pPr>
              <a:spcBef>
                <a:spcPct val="50000"/>
              </a:spcBef>
            </a:pPr>
            <a:r>
              <a:rPr lang="en-US" sz="1400">
                <a:latin typeface="Tahoma" pitchFamily="34" charset="0"/>
              </a:rPr>
              <a:t>Quantity (Q)</a:t>
            </a:r>
          </a:p>
        </p:txBody>
      </p:sp>
      <p:sp>
        <p:nvSpPr>
          <p:cNvPr id="31758" name="Line 18"/>
          <p:cNvSpPr>
            <a:spLocks noChangeShapeType="1"/>
          </p:cNvSpPr>
          <p:nvPr/>
        </p:nvSpPr>
        <p:spPr bwMode="auto">
          <a:xfrm>
            <a:off x="8604250" y="3195638"/>
            <a:ext cx="71438" cy="431800"/>
          </a:xfrm>
          <a:prstGeom prst="line">
            <a:avLst/>
          </a:prstGeom>
          <a:noFill/>
          <a:ln w="9525">
            <a:solidFill>
              <a:schemeClr val="tx1"/>
            </a:solidFill>
            <a:round/>
            <a:headEnd/>
            <a:tailEnd type="triangle" w="med" len="med"/>
          </a:ln>
        </p:spPr>
        <p:txBody>
          <a:bodyPr/>
          <a:lstStyle/>
          <a:p>
            <a:endParaRPr lang="en-US"/>
          </a:p>
        </p:txBody>
      </p:sp>
      <p:sp>
        <p:nvSpPr>
          <p:cNvPr id="31759" name="Text Box 19"/>
          <p:cNvSpPr txBox="1">
            <a:spLocks noChangeArrowheads="1"/>
          </p:cNvSpPr>
          <p:nvPr/>
        </p:nvSpPr>
        <p:spPr bwMode="auto">
          <a:xfrm>
            <a:off x="8243888" y="2474913"/>
            <a:ext cx="865187" cy="738187"/>
          </a:xfrm>
          <a:prstGeom prst="rect">
            <a:avLst/>
          </a:prstGeom>
          <a:noFill/>
          <a:ln w="9525">
            <a:noFill/>
            <a:miter lim="800000"/>
            <a:headEnd/>
            <a:tailEnd/>
          </a:ln>
        </p:spPr>
        <p:txBody>
          <a:bodyPr>
            <a:spAutoFit/>
          </a:bodyPr>
          <a:lstStyle/>
          <a:p>
            <a:pPr algn="ctr">
              <a:spcBef>
                <a:spcPct val="50000"/>
              </a:spcBef>
            </a:pPr>
            <a:r>
              <a:rPr lang="en-US" sz="1400">
                <a:latin typeface="Tahoma" pitchFamily="34" charset="0"/>
              </a:rPr>
              <a:t>Supply curve (gray)</a:t>
            </a:r>
          </a:p>
        </p:txBody>
      </p:sp>
      <p:sp>
        <p:nvSpPr>
          <p:cNvPr id="31760" name="Line 20"/>
          <p:cNvSpPr>
            <a:spLocks noChangeShapeType="1"/>
          </p:cNvSpPr>
          <p:nvPr/>
        </p:nvSpPr>
        <p:spPr bwMode="auto">
          <a:xfrm>
            <a:off x="6011863" y="4564063"/>
            <a:ext cx="2592387" cy="0"/>
          </a:xfrm>
          <a:prstGeom prst="line">
            <a:avLst/>
          </a:prstGeom>
          <a:noFill/>
          <a:ln w="19050">
            <a:solidFill>
              <a:schemeClr val="tx1"/>
            </a:solidFill>
            <a:prstDash val="lgDash"/>
            <a:round/>
            <a:headEnd/>
            <a:tailEnd/>
          </a:ln>
        </p:spPr>
        <p:txBody>
          <a:bodyPr/>
          <a:lstStyle/>
          <a:p>
            <a:endParaRPr lang="en-US"/>
          </a:p>
        </p:txBody>
      </p:sp>
      <p:sp>
        <p:nvSpPr>
          <p:cNvPr id="31761" name="Text Box 21"/>
          <p:cNvSpPr txBox="1">
            <a:spLocks noChangeArrowheads="1"/>
          </p:cNvSpPr>
          <p:nvPr/>
        </p:nvSpPr>
        <p:spPr bwMode="auto">
          <a:xfrm>
            <a:off x="5722938" y="4402138"/>
            <a:ext cx="288925" cy="304800"/>
          </a:xfrm>
          <a:prstGeom prst="rect">
            <a:avLst/>
          </a:prstGeom>
          <a:noFill/>
          <a:ln w="9525">
            <a:noFill/>
            <a:miter lim="800000"/>
            <a:headEnd/>
            <a:tailEnd/>
          </a:ln>
        </p:spPr>
        <p:txBody>
          <a:bodyPr>
            <a:spAutoFit/>
          </a:bodyPr>
          <a:lstStyle/>
          <a:p>
            <a:pPr>
              <a:spcBef>
                <a:spcPct val="50000"/>
              </a:spcBef>
            </a:pPr>
            <a:r>
              <a:rPr lang="en-US" sz="1400">
                <a:latin typeface="Tahoma" pitchFamily="34" charset="0"/>
              </a:rPr>
              <a:t>6</a:t>
            </a:r>
          </a:p>
        </p:txBody>
      </p:sp>
      <p:sp>
        <p:nvSpPr>
          <p:cNvPr id="31762" name="Line 22"/>
          <p:cNvSpPr>
            <a:spLocks noChangeShapeType="1"/>
          </p:cNvSpPr>
          <p:nvPr/>
        </p:nvSpPr>
        <p:spPr bwMode="auto">
          <a:xfrm>
            <a:off x="7235825" y="4564063"/>
            <a:ext cx="0" cy="1152525"/>
          </a:xfrm>
          <a:prstGeom prst="line">
            <a:avLst/>
          </a:prstGeom>
          <a:noFill/>
          <a:ln w="19050">
            <a:solidFill>
              <a:schemeClr val="tx1"/>
            </a:solidFill>
            <a:prstDash val="lgDash"/>
            <a:round/>
            <a:headEnd/>
            <a:tailEnd/>
          </a:ln>
        </p:spPr>
        <p:txBody>
          <a:bodyPr/>
          <a:lstStyle/>
          <a:p>
            <a:endParaRPr lang="en-US"/>
          </a:p>
        </p:txBody>
      </p:sp>
      <p:sp>
        <p:nvSpPr>
          <p:cNvPr id="31763" name="Text Box 23"/>
          <p:cNvSpPr txBox="1">
            <a:spLocks noChangeArrowheads="1"/>
          </p:cNvSpPr>
          <p:nvPr/>
        </p:nvSpPr>
        <p:spPr bwMode="auto">
          <a:xfrm>
            <a:off x="7091363" y="5716588"/>
            <a:ext cx="215900" cy="304800"/>
          </a:xfrm>
          <a:prstGeom prst="rect">
            <a:avLst/>
          </a:prstGeom>
          <a:noFill/>
          <a:ln w="9525">
            <a:noFill/>
            <a:miter lim="800000"/>
            <a:headEnd/>
            <a:tailEnd/>
          </a:ln>
        </p:spPr>
        <p:txBody>
          <a:bodyPr>
            <a:spAutoFit/>
          </a:bodyPr>
          <a:lstStyle/>
          <a:p>
            <a:pPr>
              <a:spcBef>
                <a:spcPct val="50000"/>
              </a:spcBef>
            </a:pPr>
            <a:r>
              <a:rPr lang="en-US" sz="1400">
                <a:latin typeface="Tahoma" pitchFamily="34" charset="0"/>
              </a:rPr>
              <a:t>5</a:t>
            </a:r>
          </a:p>
        </p:txBody>
      </p:sp>
      <p:sp>
        <p:nvSpPr>
          <p:cNvPr id="31764" name="Freeform 14"/>
          <p:cNvSpPr>
            <a:spLocks/>
          </p:cNvSpPr>
          <p:nvPr/>
        </p:nvSpPr>
        <p:spPr bwMode="auto">
          <a:xfrm>
            <a:off x="6083300" y="3556000"/>
            <a:ext cx="2952750" cy="1489075"/>
          </a:xfrm>
          <a:custGeom>
            <a:avLst/>
            <a:gdLst>
              <a:gd name="T0" fmla="*/ 0 w 1860"/>
              <a:gd name="T1" fmla="*/ 2147483647 h 938"/>
              <a:gd name="T2" fmla="*/ 2147483647 w 1860"/>
              <a:gd name="T3" fmla="*/ 2147483647 h 938"/>
              <a:gd name="T4" fmla="*/ 2147483647 w 1860"/>
              <a:gd name="T5" fmla="*/ 2147483647 h 938"/>
              <a:gd name="T6" fmla="*/ 2147483647 w 1860"/>
              <a:gd name="T7" fmla="*/ 2147483647 h 938"/>
              <a:gd name="T8" fmla="*/ 0 60000 65536"/>
              <a:gd name="T9" fmla="*/ 0 60000 65536"/>
              <a:gd name="T10" fmla="*/ 0 60000 65536"/>
              <a:gd name="T11" fmla="*/ 0 60000 65536"/>
              <a:gd name="T12" fmla="*/ 0 w 1860"/>
              <a:gd name="T13" fmla="*/ 0 h 938"/>
              <a:gd name="T14" fmla="*/ 1860 w 1860"/>
              <a:gd name="T15" fmla="*/ 938 h 938"/>
            </a:gdLst>
            <a:ahLst/>
            <a:cxnLst>
              <a:cxn ang="T8">
                <a:pos x="T0" y="T1"/>
              </a:cxn>
              <a:cxn ang="T9">
                <a:pos x="T2" y="T3"/>
              </a:cxn>
              <a:cxn ang="T10">
                <a:pos x="T4" y="T5"/>
              </a:cxn>
              <a:cxn ang="T11">
                <a:pos x="T6" y="T7"/>
              </a:cxn>
            </a:cxnLst>
            <a:rect l="T12" t="T13" r="T14" b="T15"/>
            <a:pathLst>
              <a:path w="1860" h="938">
                <a:moveTo>
                  <a:pt x="0" y="280"/>
                </a:moveTo>
                <a:cubicBezTo>
                  <a:pt x="68" y="609"/>
                  <a:pt x="136" y="938"/>
                  <a:pt x="408" y="915"/>
                </a:cubicBezTo>
                <a:cubicBezTo>
                  <a:pt x="680" y="892"/>
                  <a:pt x="1406" y="288"/>
                  <a:pt x="1633" y="144"/>
                </a:cubicBezTo>
                <a:cubicBezTo>
                  <a:pt x="1860" y="0"/>
                  <a:pt x="1814" y="26"/>
                  <a:pt x="1769" y="53"/>
                </a:cubicBezTo>
              </a:path>
            </a:pathLst>
          </a:custGeom>
          <a:noFill/>
          <a:ln w="19050" cmpd="sng">
            <a:solidFill>
              <a:schemeClr val="bg2"/>
            </a:solidFill>
            <a:round/>
            <a:headEnd/>
            <a:tailEnd/>
          </a:ln>
        </p:spPr>
        <p:txBody>
          <a:bodyPr/>
          <a:lstStyle/>
          <a:p>
            <a:endParaRPr lang="en-US"/>
          </a:p>
        </p:txBody>
      </p:sp>
      <p:sp>
        <p:nvSpPr>
          <p:cNvPr id="31765" name="Line 13"/>
          <p:cNvSpPr>
            <a:spLocks noChangeShapeType="1"/>
          </p:cNvSpPr>
          <p:nvPr/>
        </p:nvSpPr>
        <p:spPr bwMode="auto">
          <a:xfrm flipH="1" flipV="1">
            <a:off x="6011863" y="4706938"/>
            <a:ext cx="2592387" cy="0"/>
          </a:xfrm>
          <a:prstGeom prst="line">
            <a:avLst/>
          </a:prstGeom>
          <a:noFill/>
          <a:ln w="19050" cap="rnd">
            <a:solidFill>
              <a:schemeClr val="tx1"/>
            </a:solidFill>
            <a:prstDash val="sysDot"/>
            <a:round/>
            <a:headEnd/>
            <a:tailEnd/>
          </a:ln>
        </p:spPr>
        <p:txBody>
          <a:bodyPr/>
          <a:lstStyle/>
          <a:p>
            <a:endParaRPr lang="en-US"/>
          </a:p>
        </p:txBody>
      </p:sp>
      <p:sp>
        <p:nvSpPr>
          <p:cNvPr id="31766" name="Text Box 16"/>
          <p:cNvSpPr txBox="1">
            <a:spLocks noChangeArrowheads="1"/>
          </p:cNvSpPr>
          <p:nvPr/>
        </p:nvSpPr>
        <p:spPr bwMode="auto">
          <a:xfrm>
            <a:off x="6011863" y="2852738"/>
            <a:ext cx="1368425" cy="523875"/>
          </a:xfrm>
          <a:prstGeom prst="rect">
            <a:avLst/>
          </a:prstGeom>
          <a:noFill/>
          <a:ln w="9525">
            <a:noFill/>
            <a:miter lim="800000"/>
            <a:headEnd/>
            <a:tailEnd/>
          </a:ln>
        </p:spPr>
        <p:txBody>
          <a:bodyPr>
            <a:spAutoFit/>
          </a:bodyPr>
          <a:lstStyle/>
          <a:p>
            <a:pPr algn="ctr">
              <a:spcBef>
                <a:spcPct val="50000"/>
              </a:spcBef>
            </a:pPr>
            <a:r>
              <a:rPr lang="en-US" sz="1400">
                <a:latin typeface="Tahoma" pitchFamily="34" charset="0"/>
              </a:rPr>
              <a:t>Demand curve (red)</a:t>
            </a:r>
          </a:p>
        </p:txBody>
      </p:sp>
      <p:sp>
        <p:nvSpPr>
          <p:cNvPr id="31767" name="Line 15"/>
          <p:cNvSpPr>
            <a:spLocks noChangeShapeType="1"/>
          </p:cNvSpPr>
          <p:nvPr/>
        </p:nvSpPr>
        <p:spPr bwMode="auto">
          <a:xfrm>
            <a:off x="6659563" y="3340100"/>
            <a:ext cx="0" cy="520700"/>
          </a:xfrm>
          <a:prstGeom prst="line">
            <a:avLst/>
          </a:prstGeom>
          <a:noFill/>
          <a:ln w="9525">
            <a:solidFill>
              <a:schemeClr val="tx1"/>
            </a:solidFill>
            <a:round/>
            <a:headEnd/>
            <a:tailEnd type="triangle" w="med" len="med"/>
          </a:ln>
        </p:spPr>
        <p:txBody>
          <a:bodyPr/>
          <a:lstStyle/>
          <a:p>
            <a:endParaRPr lang="en-US"/>
          </a:p>
        </p:txBody>
      </p:sp>
      <p:sp>
        <p:nvSpPr>
          <p:cNvPr id="2" name="Footer Placeholder 1"/>
          <p:cNvSpPr>
            <a:spLocks noGrp="1"/>
          </p:cNvSpPr>
          <p:nvPr>
            <p:ph type="ftr" sz="quarter" idx="10"/>
          </p:nvPr>
        </p:nvSpPr>
        <p:spPr/>
        <p:txBody>
          <a:bodyPr/>
          <a:lstStyle/>
          <a:p>
            <a:pPr>
              <a:defRPr/>
            </a:pPr>
            <a:r>
              <a:rPr lang="en-US" altLang="en-US"/>
              <a:t>© Amitai Aviram.  All rights reserved.</a:t>
            </a:r>
          </a:p>
        </p:txBody>
      </p:sp>
      <p:sp>
        <p:nvSpPr>
          <p:cNvPr id="3" name="Slide Number Placeholder 2"/>
          <p:cNvSpPr>
            <a:spLocks noGrp="1"/>
          </p:cNvSpPr>
          <p:nvPr>
            <p:ph type="sldNum" sz="quarter" idx="11"/>
          </p:nvPr>
        </p:nvSpPr>
        <p:spPr/>
        <p:txBody>
          <a:bodyPr/>
          <a:lstStyle/>
          <a:p>
            <a:pPr>
              <a:defRPr/>
            </a:pPr>
            <a:fld id="{BEB6197A-4A5D-4591-B680-D317229260D9}" type="slidenum">
              <a:rPr lang="en-US" altLang="en-US" smtClean="0"/>
              <a:pPr>
                <a:defRPr/>
              </a:pPr>
              <a:t>16</a:t>
            </a:fld>
            <a:endParaRPr lang="en-US"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4"/>
          <p:cNvSpPr>
            <a:spLocks noChangeArrowheads="1"/>
          </p:cNvSpPr>
          <p:nvPr/>
        </p:nvSpPr>
        <p:spPr bwMode="auto">
          <a:xfrm>
            <a:off x="0" y="1447800"/>
            <a:ext cx="9144000" cy="5181600"/>
          </a:xfrm>
          <a:prstGeom prst="rect">
            <a:avLst/>
          </a:prstGeom>
          <a:noFill/>
          <a:ln w="9525">
            <a:noFill/>
            <a:prstDash val="lgDash"/>
            <a:miter lim="800000"/>
            <a:headEnd/>
            <a:tailEnd/>
          </a:ln>
        </p:spPr>
        <p:txBody>
          <a:bodyPr/>
          <a:lstStyle/>
          <a:p>
            <a:pPr marL="342900" indent="-342900">
              <a:spcBef>
                <a:spcPts val="0"/>
              </a:spcBef>
              <a:buClr>
                <a:schemeClr val="tx2"/>
              </a:buClr>
              <a:buSzPct val="70000"/>
              <a:buFont typeface="Wingdings" pitchFamily="2" charset="2"/>
              <a:buChar char="l"/>
            </a:pPr>
            <a:r>
              <a:rPr lang="en-US" sz="2400" dirty="0"/>
              <a:t>Even if firm has MP, it is constrained by the demand curve:</a:t>
            </a:r>
            <a:br>
              <a:rPr lang="en-US" sz="2400" dirty="0"/>
            </a:br>
            <a:r>
              <a:rPr lang="en-US" sz="2400" dirty="0"/>
              <a:t>higher P means lower Q</a:t>
            </a:r>
          </a:p>
          <a:p>
            <a:pPr marL="800100" lvl="1" indent="-342900">
              <a:spcBef>
                <a:spcPts val="0"/>
              </a:spcBef>
              <a:buClr>
                <a:schemeClr val="tx2"/>
              </a:buClr>
              <a:buSzPct val="70000"/>
              <a:buFont typeface="Wingdings" pitchFamily="2" charset="2"/>
              <a:buChar char="l"/>
            </a:pPr>
            <a:r>
              <a:rPr lang="en-US" sz="2000" dirty="0"/>
              <a:t>Here, if firm can charge $6,</a:t>
            </a:r>
            <a:br>
              <a:rPr lang="en-US" sz="2000" dirty="0"/>
            </a:br>
            <a:r>
              <a:rPr lang="en-US" sz="2000" dirty="0"/>
              <a:t>then P=$6, Q=5 units</a:t>
            </a:r>
          </a:p>
          <a:p>
            <a:pPr marL="800100" lvl="1" indent="-342900">
              <a:spcBef>
                <a:spcPts val="0"/>
              </a:spcBef>
              <a:buClr>
                <a:schemeClr val="tx2"/>
              </a:buClr>
              <a:buSzPct val="70000"/>
              <a:buFont typeface="Wingdings" pitchFamily="2" charset="2"/>
              <a:buChar char="l"/>
            </a:pPr>
            <a:r>
              <a:rPr lang="en-US" sz="2000" dirty="0"/>
              <a:t>Higher self-elasticity means</a:t>
            </a:r>
            <a:br>
              <a:rPr lang="en-US" sz="2000" dirty="0"/>
            </a:br>
            <a:r>
              <a:rPr lang="en-US" sz="2000" dirty="0"/>
              <a:t>MP is less profitable</a:t>
            </a:r>
          </a:p>
        </p:txBody>
      </p:sp>
      <p:sp>
        <p:nvSpPr>
          <p:cNvPr id="32771" name="Rectangle 2"/>
          <p:cNvSpPr>
            <a:spLocks noGrp="1" noChangeArrowheads="1"/>
          </p:cNvSpPr>
          <p:nvPr>
            <p:ph type="title"/>
          </p:nvPr>
        </p:nvSpPr>
        <p:spPr>
          <a:xfrm>
            <a:off x="0" y="0"/>
            <a:ext cx="9144000" cy="1304925"/>
          </a:xfrm>
        </p:spPr>
        <p:txBody>
          <a:bodyPr/>
          <a:lstStyle/>
          <a:p>
            <a:pPr eaLnBrk="1" hangingPunct="1"/>
            <a:r>
              <a:rPr lang="en-US" smtClean="0"/>
              <a:t>Economics of competition</a:t>
            </a:r>
            <a:br>
              <a:rPr lang="en-US" smtClean="0"/>
            </a:br>
            <a:r>
              <a:rPr lang="en-US" sz="3500" smtClean="0"/>
              <a:t>Intersecting supply &amp; demand</a:t>
            </a:r>
          </a:p>
        </p:txBody>
      </p:sp>
      <p:sp>
        <p:nvSpPr>
          <p:cNvPr id="32772" name="Line 5"/>
          <p:cNvSpPr>
            <a:spLocks noChangeShapeType="1"/>
          </p:cNvSpPr>
          <p:nvPr/>
        </p:nvSpPr>
        <p:spPr bwMode="auto">
          <a:xfrm>
            <a:off x="6011863" y="2908300"/>
            <a:ext cx="0" cy="2808288"/>
          </a:xfrm>
          <a:prstGeom prst="line">
            <a:avLst/>
          </a:prstGeom>
          <a:noFill/>
          <a:ln w="9525">
            <a:solidFill>
              <a:schemeClr val="tx1"/>
            </a:solidFill>
            <a:round/>
            <a:headEnd/>
            <a:tailEnd/>
          </a:ln>
        </p:spPr>
        <p:txBody>
          <a:bodyPr/>
          <a:lstStyle/>
          <a:p>
            <a:endParaRPr lang="en-US"/>
          </a:p>
        </p:txBody>
      </p:sp>
      <p:sp>
        <p:nvSpPr>
          <p:cNvPr id="32773" name="Line 6"/>
          <p:cNvSpPr>
            <a:spLocks noChangeShapeType="1"/>
          </p:cNvSpPr>
          <p:nvPr/>
        </p:nvSpPr>
        <p:spPr bwMode="auto">
          <a:xfrm>
            <a:off x="6011863" y="5716588"/>
            <a:ext cx="2879725" cy="0"/>
          </a:xfrm>
          <a:prstGeom prst="line">
            <a:avLst/>
          </a:prstGeom>
          <a:noFill/>
          <a:ln w="9525">
            <a:solidFill>
              <a:schemeClr val="tx1"/>
            </a:solidFill>
            <a:round/>
            <a:headEnd/>
            <a:tailEnd/>
          </a:ln>
        </p:spPr>
        <p:txBody>
          <a:bodyPr/>
          <a:lstStyle/>
          <a:p>
            <a:endParaRPr lang="en-US"/>
          </a:p>
        </p:txBody>
      </p:sp>
      <p:sp>
        <p:nvSpPr>
          <p:cNvPr id="32774" name="Text Box 7"/>
          <p:cNvSpPr txBox="1">
            <a:spLocks noChangeArrowheads="1"/>
          </p:cNvSpPr>
          <p:nvPr/>
        </p:nvSpPr>
        <p:spPr bwMode="auto">
          <a:xfrm>
            <a:off x="5508625" y="2547938"/>
            <a:ext cx="576263" cy="517525"/>
          </a:xfrm>
          <a:prstGeom prst="rect">
            <a:avLst/>
          </a:prstGeom>
          <a:noFill/>
          <a:ln w="9525">
            <a:noFill/>
            <a:miter lim="800000"/>
            <a:headEnd/>
            <a:tailEnd/>
          </a:ln>
        </p:spPr>
        <p:txBody>
          <a:bodyPr>
            <a:spAutoFit/>
          </a:bodyPr>
          <a:lstStyle/>
          <a:p>
            <a:pPr algn="ctr">
              <a:spcBef>
                <a:spcPct val="50000"/>
              </a:spcBef>
            </a:pPr>
            <a:r>
              <a:rPr lang="en-US" sz="1400">
                <a:latin typeface="Tahoma" pitchFamily="34" charset="0"/>
              </a:rPr>
              <a:t>Price (P)</a:t>
            </a:r>
          </a:p>
        </p:txBody>
      </p:sp>
      <p:sp>
        <p:nvSpPr>
          <p:cNvPr id="32775" name="Text Box 9"/>
          <p:cNvSpPr txBox="1">
            <a:spLocks noChangeArrowheads="1"/>
          </p:cNvSpPr>
          <p:nvPr/>
        </p:nvSpPr>
        <p:spPr bwMode="auto">
          <a:xfrm>
            <a:off x="5724525" y="4564063"/>
            <a:ext cx="288925" cy="304800"/>
          </a:xfrm>
          <a:prstGeom prst="rect">
            <a:avLst/>
          </a:prstGeom>
          <a:noFill/>
          <a:ln w="9525">
            <a:noFill/>
            <a:miter lim="800000"/>
            <a:headEnd/>
            <a:tailEnd/>
          </a:ln>
        </p:spPr>
        <p:txBody>
          <a:bodyPr>
            <a:spAutoFit/>
          </a:bodyPr>
          <a:lstStyle/>
          <a:p>
            <a:pPr>
              <a:spcBef>
                <a:spcPct val="50000"/>
              </a:spcBef>
            </a:pPr>
            <a:r>
              <a:rPr lang="en-US" sz="1400">
                <a:latin typeface="Tahoma" pitchFamily="34" charset="0"/>
              </a:rPr>
              <a:t>5</a:t>
            </a:r>
          </a:p>
        </p:txBody>
      </p:sp>
      <p:sp>
        <p:nvSpPr>
          <p:cNvPr id="32776" name="Line 10"/>
          <p:cNvSpPr>
            <a:spLocks noChangeShapeType="1"/>
          </p:cNvSpPr>
          <p:nvPr/>
        </p:nvSpPr>
        <p:spPr bwMode="auto">
          <a:xfrm>
            <a:off x="6011863" y="3195638"/>
            <a:ext cx="2232025" cy="2520950"/>
          </a:xfrm>
          <a:prstGeom prst="line">
            <a:avLst/>
          </a:prstGeom>
          <a:noFill/>
          <a:ln w="19050">
            <a:solidFill>
              <a:srgbClr val="FF0000"/>
            </a:solidFill>
            <a:round/>
            <a:headEnd/>
            <a:tailEnd/>
          </a:ln>
        </p:spPr>
        <p:txBody>
          <a:bodyPr/>
          <a:lstStyle/>
          <a:p>
            <a:endParaRPr lang="en-US"/>
          </a:p>
        </p:txBody>
      </p:sp>
      <p:sp>
        <p:nvSpPr>
          <p:cNvPr id="32777" name="Text Box 11"/>
          <p:cNvSpPr txBox="1">
            <a:spLocks noChangeArrowheads="1"/>
          </p:cNvSpPr>
          <p:nvPr/>
        </p:nvSpPr>
        <p:spPr bwMode="auto">
          <a:xfrm>
            <a:off x="5651500" y="3051175"/>
            <a:ext cx="431800" cy="304800"/>
          </a:xfrm>
          <a:prstGeom prst="rect">
            <a:avLst/>
          </a:prstGeom>
          <a:noFill/>
          <a:ln w="9525">
            <a:noFill/>
            <a:miter lim="800000"/>
            <a:headEnd/>
            <a:tailEnd/>
          </a:ln>
        </p:spPr>
        <p:txBody>
          <a:bodyPr>
            <a:spAutoFit/>
          </a:bodyPr>
          <a:lstStyle/>
          <a:p>
            <a:pPr>
              <a:spcBef>
                <a:spcPct val="50000"/>
              </a:spcBef>
            </a:pPr>
            <a:r>
              <a:rPr lang="en-US" sz="1400">
                <a:latin typeface="Tahoma" pitchFamily="34" charset="0"/>
              </a:rPr>
              <a:t>11</a:t>
            </a:r>
          </a:p>
        </p:txBody>
      </p:sp>
      <p:sp>
        <p:nvSpPr>
          <p:cNvPr id="32778" name="Text Box 12"/>
          <p:cNvSpPr txBox="1">
            <a:spLocks noChangeArrowheads="1"/>
          </p:cNvSpPr>
          <p:nvPr/>
        </p:nvSpPr>
        <p:spPr bwMode="auto">
          <a:xfrm>
            <a:off x="8027988" y="5716588"/>
            <a:ext cx="431800" cy="304800"/>
          </a:xfrm>
          <a:prstGeom prst="rect">
            <a:avLst/>
          </a:prstGeom>
          <a:noFill/>
          <a:ln w="9525">
            <a:noFill/>
            <a:miter lim="800000"/>
            <a:headEnd/>
            <a:tailEnd/>
          </a:ln>
        </p:spPr>
        <p:txBody>
          <a:bodyPr>
            <a:spAutoFit/>
          </a:bodyPr>
          <a:lstStyle/>
          <a:p>
            <a:pPr>
              <a:spcBef>
                <a:spcPct val="50000"/>
              </a:spcBef>
            </a:pPr>
            <a:r>
              <a:rPr lang="en-US" sz="1400">
                <a:latin typeface="Tahoma" pitchFamily="34" charset="0"/>
              </a:rPr>
              <a:t>11</a:t>
            </a:r>
          </a:p>
        </p:txBody>
      </p:sp>
      <p:sp>
        <p:nvSpPr>
          <p:cNvPr id="32779" name="Line 13"/>
          <p:cNvSpPr>
            <a:spLocks noChangeShapeType="1"/>
          </p:cNvSpPr>
          <p:nvPr/>
        </p:nvSpPr>
        <p:spPr bwMode="auto">
          <a:xfrm>
            <a:off x="7380288" y="4708525"/>
            <a:ext cx="0" cy="1008063"/>
          </a:xfrm>
          <a:prstGeom prst="line">
            <a:avLst/>
          </a:prstGeom>
          <a:noFill/>
          <a:ln w="19050" cap="rnd">
            <a:solidFill>
              <a:schemeClr val="tx1"/>
            </a:solidFill>
            <a:prstDash val="sysDot"/>
            <a:round/>
            <a:headEnd/>
            <a:tailEnd/>
          </a:ln>
        </p:spPr>
        <p:txBody>
          <a:bodyPr/>
          <a:lstStyle/>
          <a:p>
            <a:endParaRPr lang="en-US"/>
          </a:p>
        </p:txBody>
      </p:sp>
      <p:sp>
        <p:nvSpPr>
          <p:cNvPr id="32780" name="Text Box 14"/>
          <p:cNvSpPr txBox="1">
            <a:spLocks noChangeArrowheads="1"/>
          </p:cNvSpPr>
          <p:nvPr/>
        </p:nvSpPr>
        <p:spPr bwMode="auto">
          <a:xfrm>
            <a:off x="7235825" y="5716588"/>
            <a:ext cx="360363" cy="304800"/>
          </a:xfrm>
          <a:prstGeom prst="rect">
            <a:avLst/>
          </a:prstGeom>
          <a:noFill/>
          <a:ln w="9525">
            <a:noFill/>
            <a:miter lim="800000"/>
            <a:headEnd/>
            <a:tailEnd/>
          </a:ln>
        </p:spPr>
        <p:txBody>
          <a:bodyPr>
            <a:spAutoFit/>
          </a:bodyPr>
          <a:lstStyle/>
          <a:p>
            <a:pPr>
              <a:spcBef>
                <a:spcPct val="50000"/>
              </a:spcBef>
            </a:pPr>
            <a:r>
              <a:rPr lang="en-US" sz="1400">
                <a:latin typeface="Tahoma" pitchFamily="34" charset="0"/>
              </a:rPr>
              <a:t>6</a:t>
            </a:r>
          </a:p>
        </p:txBody>
      </p:sp>
      <p:sp>
        <p:nvSpPr>
          <p:cNvPr id="32781" name="Text Box 15"/>
          <p:cNvSpPr txBox="1">
            <a:spLocks noChangeArrowheads="1"/>
          </p:cNvSpPr>
          <p:nvPr/>
        </p:nvSpPr>
        <p:spPr bwMode="auto">
          <a:xfrm>
            <a:off x="7885113" y="6003925"/>
            <a:ext cx="1223962" cy="304800"/>
          </a:xfrm>
          <a:prstGeom prst="rect">
            <a:avLst/>
          </a:prstGeom>
          <a:noFill/>
          <a:ln w="9525">
            <a:noFill/>
            <a:miter lim="800000"/>
            <a:headEnd/>
            <a:tailEnd/>
          </a:ln>
        </p:spPr>
        <p:txBody>
          <a:bodyPr>
            <a:spAutoFit/>
          </a:bodyPr>
          <a:lstStyle/>
          <a:p>
            <a:pPr>
              <a:spcBef>
                <a:spcPct val="50000"/>
              </a:spcBef>
            </a:pPr>
            <a:r>
              <a:rPr lang="en-US" sz="1400">
                <a:latin typeface="Tahoma" pitchFamily="34" charset="0"/>
              </a:rPr>
              <a:t>Quantity (Q)</a:t>
            </a:r>
          </a:p>
        </p:txBody>
      </p:sp>
      <p:sp>
        <p:nvSpPr>
          <p:cNvPr id="32782" name="Text Box 19"/>
          <p:cNvSpPr txBox="1">
            <a:spLocks noChangeArrowheads="1"/>
          </p:cNvSpPr>
          <p:nvPr/>
        </p:nvSpPr>
        <p:spPr bwMode="auto">
          <a:xfrm>
            <a:off x="8243888" y="2474913"/>
            <a:ext cx="865187" cy="738187"/>
          </a:xfrm>
          <a:prstGeom prst="rect">
            <a:avLst/>
          </a:prstGeom>
          <a:noFill/>
          <a:ln w="9525">
            <a:noFill/>
            <a:miter lim="800000"/>
            <a:headEnd/>
            <a:tailEnd/>
          </a:ln>
        </p:spPr>
        <p:txBody>
          <a:bodyPr>
            <a:spAutoFit/>
          </a:bodyPr>
          <a:lstStyle/>
          <a:p>
            <a:pPr algn="ctr">
              <a:spcBef>
                <a:spcPct val="50000"/>
              </a:spcBef>
            </a:pPr>
            <a:r>
              <a:rPr lang="en-US" sz="1400">
                <a:latin typeface="Tahoma" pitchFamily="34" charset="0"/>
              </a:rPr>
              <a:t>Supply curve (gray)</a:t>
            </a:r>
          </a:p>
        </p:txBody>
      </p:sp>
      <p:sp>
        <p:nvSpPr>
          <p:cNvPr id="32783" name="Line 20"/>
          <p:cNvSpPr>
            <a:spLocks noChangeShapeType="1"/>
          </p:cNvSpPr>
          <p:nvPr/>
        </p:nvSpPr>
        <p:spPr bwMode="auto">
          <a:xfrm>
            <a:off x="6011863" y="4564063"/>
            <a:ext cx="2592387" cy="0"/>
          </a:xfrm>
          <a:prstGeom prst="line">
            <a:avLst/>
          </a:prstGeom>
          <a:noFill/>
          <a:ln w="19050">
            <a:solidFill>
              <a:schemeClr val="tx1"/>
            </a:solidFill>
            <a:prstDash val="lgDash"/>
            <a:round/>
            <a:headEnd/>
            <a:tailEnd/>
          </a:ln>
        </p:spPr>
        <p:txBody>
          <a:bodyPr/>
          <a:lstStyle/>
          <a:p>
            <a:endParaRPr lang="en-US"/>
          </a:p>
        </p:txBody>
      </p:sp>
      <p:sp>
        <p:nvSpPr>
          <p:cNvPr id="32784" name="Text Box 21"/>
          <p:cNvSpPr txBox="1">
            <a:spLocks noChangeArrowheads="1"/>
          </p:cNvSpPr>
          <p:nvPr/>
        </p:nvSpPr>
        <p:spPr bwMode="auto">
          <a:xfrm>
            <a:off x="5722938" y="4402138"/>
            <a:ext cx="288925" cy="304800"/>
          </a:xfrm>
          <a:prstGeom prst="rect">
            <a:avLst/>
          </a:prstGeom>
          <a:noFill/>
          <a:ln w="9525">
            <a:noFill/>
            <a:miter lim="800000"/>
            <a:headEnd/>
            <a:tailEnd/>
          </a:ln>
        </p:spPr>
        <p:txBody>
          <a:bodyPr>
            <a:spAutoFit/>
          </a:bodyPr>
          <a:lstStyle/>
          <a:p>
            <a:pPr>
              <a:spcBef>
                <a:spcPct val="50000"/>
              </a:spcBef>
            </a:pPr>
            <a:r>
              <a:rPr lang="en-US" sz="1400">
                <a:latin typeface="Tahoma" pitchFamily="34" charset="0"/>
              </a:rPr>
              <a:t>6</a:t>
            </a:r>
          </a:p>
        </p:txBody>
      </p:sp>
      <p:sp>
        <p:nvSpPr>
          <p:cNvPr id="32785" name="Line 22"/>
          <p:cNvSpPr>
            <a:spLocks noChangeShapeType="1"/>
          </p:cNvSpPr>
          <p:nvPr/>
        </p:nvSpPr>
        <p:spPr bwMode="auto">
          <a:xfrm>
            <a:off x="7235825" y="4564063"/>
            <a:ext cx="0" cy="1152525"/>
          </a:xfrm>
          <a:prstGeom prst="line">
            <a:avLst/>
          </a:prstGeom>
          <a:noFill/>
          <a:ln w="19050">
            <a:solidFill>
              <a:schemeClr val="tx1"/>
            </a:solidFill>
            <a:prstDash val="lgDash"/>
            <a:round/>
            <a:headEnd/>
            <a:tailEnd/>
          </a:ln>
        </p:spPr>
        <p:txBody>
          <a:bodyPr/>
          <a:lstStyle/>
          <a:p>
            <a:endParaRPr lang="en-US"/>
          </a:p>
        </p:txBody>
      </p:sp>
      <p:sp>
        <p:nvSpPr>
          <p:cNvPr id="32786" name="Text Box 23"/>
          <p:cNvSpPr txBox="1">
            <a:spLocks noChangeArrowheads="1"/>
          </p:cNvSpPr>
          <p:nvPr/>
        </p:nvSpPr>
        <p:spPr bwMode="auto">
          <a:xfrm>
            <a:off x="7091363" y="5716588"/>
            <a:ext cx="215900" cy="304800"/>
          </a:xfrm>
          <a:prstGeom prst="rect">
            <a:avLst/>
          </a:prstGeom>
          <a:noFill/>
          <a:ln w="9525">
            <a:noFill/>
            <a:miter lim="800000"/>
            <a:headEnd/>
            <a:tailEnd/>
          </a:ln>
        </p:spPr>
        <p:txBody>
          <a:bodyPr>
            <a:spAutoFit/>
          </a:bodyPr>
          <a:lstStyle/>
          <a:p>
            <a:pPr>
              <a:spcBef>
                <a:spcPct val="50000"/>
              </a:spcBef>
            </a:pPr>
            <a:r>
              <a:rPr lang="en-US" sz="1400">
                <a:latin typeface="Tahoma" pitchFamily="34" charset="0"/>
              </a:rPr>
              <a:t>5</a:t>
            </a:r>
          </a:p>
        </p:txBody>
      </p:sp>
      <p:sp>
        <p:nvSpPr>
          <p:cNvPr id="32787" name="Freeform 14"/>
          <p:cNvSpPr>
            <a:spLocks/>
          </p:cNvSpPr>
          <p:nvPr/>
        </p:nvSpPr>
        <p:spPr bwMode="auto">
          <a:xfrm>
            <a:off x="6083300" y="3556000"/>
            <a:ext cx="2952750" cy="1489075"/>
          </a:xfrm>
          <a:custGeom>
            <a:avLst/>
            <a:gdLst>
              <a:gd name="T0" fmla="*/ 0 w 1860"/>
              <a:gd name="T1" fmla="*/ 2147483647 h 938"/>
              <a:gd name="T2" fmla="*/ 2147483647 w 1860"/>
              <a:gd name="T3" fmla="*/ 2147483647 h 938"/>
              <a:gd name="T4" fmla="*/ 2147483647 w 1860"/>
              <a:gd name="T5" fmla="*/ 2147483647 h 938"/>
              <a:gd name="T6" fmla="*/ 2147483647 w 1860"/>
              <a:gd name="T7" fmla="*/ 2147483647 h 938"/>
              <a:gd name="T8" fmla="*/ 0 60000 65536"/>
              <a:gd name="T9" fmla="*/ 0 60000 65536"/>
              <a:gd name="T10" fmla="*/ 0 60000 65536"/>
              <a:gd name="T11" fmla="*/ 0 60000 65536"/>
              <a:gd name="T12" fmla="*/ 0 w 1860"/>
              <a:gd name="T13" fmla="*/ 0 h 938"/>
              <a:gd name="T14" fmla="*/ 1860 w 1860"/>
              <a:gd name="T15" fmla="*/ 938 h 938"/>
            </a:gdLst>
            <a:ahLst/>
            <a:cxnLst>
              <a:cxn ang="T8">
                <a:pos x="T0" y="T1"/>
              </a:cxn>
              <a:cxn ang="T9">
                <a:pos x="T2" y="T3"/>
              </a:cxn>
              <a:cxn ang="T10">
                <a:pos x="T4" y="T5"/>
              </a:cxn>
              <a:cxn ang="T11">
                <a:pos x="T6" y="T7"/>
              </a:cxn>
            </a:cxnLst>
            <a:rect l="T12" t="T13" r="T14" b="T15"/>
            <a:pathLst>
              <a:path w="1860" h="938">
                <a:moveTo>
                  <a:pt x="0" y="280"/>
                </a:moveTo>
                <a:cubicBezTo>
                  <a:pt x="68" y="609"/>
                  <a:pt x="136" y="938"/>
                  <a:pt x="408" y="915"/>
                </a:cubicBezTo>
                <a:cubicBezTo>
                  <a:pt x="680" y="892"/>
                  <a:pt x="1406" y="288"/>
                  <a:pt x="1633" y="144"/>
                </a:cubicBezTo>
                <a:cubicBezTo>
                  <a:pt x="1860" y="0"/>
                  <a:pt x="1814" y="26"/>
                  <a:pt x="1769" y="53"/>
                </a:cubicBezTo>
              </a:path>
            </a:pathLst>
          </a:custGeom>
          <a:noFill/>
          <a:ln w="19050" cmpd="sng">
            <a:solidFill>
              <a:schemeClr val="bg2"/>
            </a:solidFill>
            <a:round/>
            <a:headEnd/>
            <a:tailEnd/>
          </a:ln>
        </p:spPr>
        <p:txBody>
          <a:bodyPr/>
          <a:lstStyle/>
          <a:p>
            <a:endParaRPr lang="en-US"/>
          </a:p>
        </p:txBody>
      </p:sp>
      <p:sp>
        <p:nvSpPr>
          <p:cNvPr id="32788" name="Line 13"/>
          <p:cNvSpPr>
            <a:spLocks noChangeShapeType="1"/>
          </p:cNvSpPr>
          <p:nvPr/>
        </p:nvSpPr>
        <p:spPr bwMode="auto">
          <a:xfrm flipH="1" flipV="1">
            <a:off x="6011863" y="4706938"/>
            <a:ext cx="2592387" cy="0"/>
          </a:xfrm>
          <a:prstGeom prst="line">
            <a:avLst/>
          </a:prstGeom>
          <a:noFill/>
          <a:ln w="19050" cap="rnd">
            <a:solidFill>
              <a:schemeClr val="tx1"/>
            </a:solidFill>
            <a:prstDash val="sysDot"/>
            <a:round/>
            <a:headEnd/>
            <a:tailEnd/>
          </a:ln>
        </p:spPr>
        <p:txBody>
          <a:bodyPr/>
          <a:lstStyle/>
          <a:p>
            <a:endParaRPr lang="en-US"/>
          </a:p>
        </p:txBody>
      </p:sp>
      <p:sp>
        <p:nvSpPr>
          <p:cNvPr id="32789" name="Line 18"/>
          <p:cNvSpPr>
            <a:spLocks noChangeShapeType="1"/>
          </p:cNvSpPr>
          <p:nvPr/>
        </p:nvSpPr>
        <p:spPr bwMode="auto">
          <a:xfrm>
            <a:off x="8604250" y="3195638"/>
            <a:ext cx="71438" cy="431800"/>
          </a:xfrm>
          <a:prstGeom prst="line">
            <a:avLst/>
          </a:prstGeom>
          <a:noFill/>
          <a:ln w="9525">
            <a:solidFill>
              <a:schemeClr val="tx1"/>
            </a:solidFill>
            <a:round/>
            <a:headEnd/>
            <a:tailEnd type="triangle" w="med" len="med"/>
          </a:ln>
        </p:spPr>
        <p:txBody>
          <a:bodyPr/>
          <a:lstStyle/>
          <a:p>
            <a:endParaRPr lang="en-US"/>
          </a:p>
        </p:txBody>
      </p:sp>
      <p:sp>
        <p:nvSpPr>
          <p:cNvPr id="32790" name="Text Box 16"/>
          <p:cNvSpPr txBox="1">
            <a:spLocks noChangeArrowheads="1"/>
          </p:cNvSpPr>
          <p:nvPr/>
        </p:nvSpPr>
        <p:spPr bwMode="auto">
          <a:xfrm>
            <a:off x="6011863" y="2852738"/>
            <a:ext cx="1368425" cy="523875"/>
          </a:xfrm>
          <a:prstGeom prst="rect">
            <a:avLst/>
          </a:prstGeom>
          <a:noFill/>
          <a:ln w="9525">
            <a:noFill/>
            <a:miter lim="800000"/>
            <a:headEnd/>
            <a:tailEnd/>
          </a:ln>
        </p:spPr>
        <p:txBody>
          <a:bodyPr>
            <a:spAutoFit/>
          </a:bodyPr>
          <a:lstStyle/>
          <a:p>
            <a:pPr algn="ctr">
              <a:spcBef>
                <a:spcPct val="50000"/>
              </a:spcBef>
            </a:pPr>
            <a:r>
              <a:rPr lang="en-US" sz="1400">
                <a:latin typeface="Tahoma" pitchFamily="34" charset="0"/>
              </a:rPr>
              <a:t>Demand curve (red)</a:t>
            </a:r>
          </a:p>
        </p:txBody>
      </p:sp>
      <p:sp>
        <p:nvSpPr>
          <p:cNvPr id="32791" name="Line 15"/>
          <p:cNvSpPr>
            <a:spLocks noChangeShapeType="1"/>
          </p:cNvSpPr>
          <p:nvPr/>
        </p:nvSpPr>
        <p:spPr bwMode="auto">
          <a:xfrm>
            <a:off x="6659563" y="3340100"/>
            <a:ext cx="0" cy="520700"/>
          </a:xfrm>
          <a:prstGeom prst="line">
            <a:avLst/>
          </a:prstGeom>
          <a:noFill/>
          <a:ln w="9525">
            <a:solidFill>
              <a:schemeClr val="tx1"/>
            </a:solidFill>
            <a:round/>
            <a:headEnd/>
            <a:tailEnd type="triangle" w="med" len="med"/>
          </a:ln>
        </p:spPr>
        <p:txBody>
          <a:bodyPr/>
          <a:lstStyle/>
          <a:p>
            <a:endParaRPr lang="en-US"/>
          </a:p>
        </p:txBody>
      </p:sp>
      <p:sp>
        <p:nvSpPr>
          <p:cNvPr id="2" name="Footer Placeholder 1"/>
          <p:cNvSpPr>
            <a:spLocks noGrp="1"/>
          </p:cNvSpPr>
          <p:nvPr>
            <p:ph type="ftr" sz="quarter" idx="10"/>
          </p:nvPr>
        </p:nvSpPr>
        <p:spPr/>
        <p:txBody>
          <a:bodyPr/>
          <a:lstStyle/>
          <a:p>
            <a:pPr>
              <a:defRPr/>
            </a:pPr>
            <a:r>
              <a:rPr lang="en-US" altLang="en-US"/>
              <a:t>© Amitai Aviram.  All rights reserved.</a:t>
            </a:r>
          </a:p>
        </p:txBody>
      </p:sp>
      <p:sp>
        <p:nvSpPr>
          <p:cNvPr id="3" name="Slide Number Placeholder 2"/>
          <p:cNvSpPr>
            <a:spLocks noGrp="1"/>
          </p:cNvSpPr>
          <p:nvPr>
            <p:ph type="sldNum" sz="quarter" idx="11"/>
          </p:nvPr>
        </p:nvSpPr>
        <p:spPr/>
        <p:txBody>
          <a:bodyPr/>
          <a:lstStyle/>
          <a:p>
            <a:pPr>
              <a:defRPr/>
            </a:pPr>
            <a:fld id="{6F16728B-C0E5-494F-8E3D-E6BFD1A1EC21}" type="slidenum">
              <a:rPr lang="en-US" altLang="en-US" smtClean="0"/>
              <a:pPr>
                <a:defRPr/>
              </a:pPr>
              <a:t>17</a:t>
            </a:fld>
            <a:endParaRPr lang="en-US" alt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0" y="0"/>
            <a:ext cx="9144000" cy="1295400"/>
          </a:xfrm>
        </p:spPr>
        <p:txBody>
          <a:bodyPr/>
          <a:lstStyle/>
          <a:p>
            <a:pPr eaLnBrk="1" hangingPunct="1"/>
            <a:r>
              <a:rPr lang="en-US" smtClean="0"/>
              <a:t>Economics of competition</a:t>
            </a:r>
            <a:br>
              <a:rPr lang="en-US" smtClean="0"/>
            </a:br>
            <a:r>
              <a:rPr lang="en-US" sz="3500" smtClean="0"/>
              <a:t>Dynamics: changes in demand</a:t>
            </a:r>
          </a:p>
        </p:txBody>
      </p:sp>
      <p:sp>
        <p:nvSpPr>
          <p:cNvPr id="33795" name="Line 5"/>
          <p:cNvSpPr>
            <a:spLocks noChangeShapeType="1"/>
          </p:cNvSpPr>
          <p:nvPr/>
        </p:nvSpPr>
        <p:spPr bwMode="auto">
          <a:xfrm>
            <a:off x="5724525" y="2619375"/>
            <a:ext cx="0" cy="3097213"/>
          </a:xfrm>
          <a:prstGeom prst="line">
            <a:avLst/>
          </a:prstGeom>
          <a:noFill/>
          <a:ln w="9525">
            <a:solidFill>
              <a:schemeClr val="tx1"/>
            </a:solidFill>
            <a:round/>
            <a:headEnd/>
            <a:tailEnd/>
          </a:ln>
        </p:spPr>
        <p:txBody>
          <a:bodyPr/>
          <a:lstStyle/>
          <a:p>
            <a:endParaRPr lang="en-US"/>
          </a:p>
        </p:txBody>
      </p:sp>
      <p:sp>
        <p:nvSpPr>
          <p:cNvPr id="33796" name="Line 6"/>
          <p:cNvSpPr>
            <a:spLocks noChangeShapeType="1"/>
          </p:cNvSpPr>
          <p:nvPr/>
        </p:nvSpPr>
        <p:spPr bwMode="auto">
          <a:xfrm>
            <a:off x="5724525" y="5716588"/>
            <a:ext cx="2879725" cy="0"/>
          </a:xfrm>
          <a:prstGeom prst="line">
            <a:avLst/>
          </a:prstGeom>
          <a:noFill/>
          <a:ln w="9525">
            <a:solidFill>
              <a:schemeClr val="tx1"/>
            </a:solidFill>
            <a:round/>
            <a:headEnd/>
            <a:tailEnd/>
          </a:ln>
        </p:spPr>
        <p:txBody>
          <a:bodyPr/>
          <a:lstStyle/>
          <a:p>
            <a:endParaRPr lang="en-US"/>
          </a:p>
        </p:txBody>
      </p:sp>
      <p:sp>
        <p:nvSpPr>
          <p:cNvPr id="33797" name="Text Box 7"/>
          <p:cNvSpPr txBox="1">
            <a:spLocks noChangeArrowheads="1"/>
          </p:cNvSpPr>
          <p:nvPr/>
        </p:nvSpPr>
        <p:spPr bwMode="auto">
          <a:xfrm>
            <a:off x="5221288" y="2547938"/>
            <a:ext cx="576262" cy="517525"/>
          </a:xfrm>
          <a:prstGeom prst="rect">
            <a:avLst/>
          </a:prstGeom>
          <a:noFill/>
          <a:ln w="9525">
            <a:noFill/>
            <a:miter lim="800000"/>
            <a:headEnd/>
            <a:tailEnd/>
          </a:ln>
        </p:spPr>
        <p:txBody>
          <a:bodyPr>
            <a:spAutoFit/>
          </a:bodyPr>
          <a:lstStyle/>
          <a:p>
            <a:pPr algn="ctr">
              <a:spcBef>
                <a:spcPct val="50000"/>
              </a:spcBef>
            </a:pPr>
            <a:r>
              <a:rPr lang="en-US" sz="1400">
                <a:latin typeface="Tahoma" pitchFamily="34" charset="0"/>
              </a:rPr>
              <a:t>Price (P)</a:t>
            </a:r>
          </a:p>
        </p:txBody>
      </p:sp>
      <p:sp>
        <p:nvSpPr>
          <p:cNvPr id="33798" name="Text Box 9"/>
          <p:cNvSpPr txBox="1">
            <a:spLocks noChangeArrowheads="1"/>
          </p:cNvSpPr>
          <p:nvPr/>
        </p:nvSpPr>
        <p:spPr bwMode="auto">
          <a:xfrm>
            <a:off x="5437188" y="4564063"/>
            <a:ext cx="288925" cy="304800"/>
          </a:xfrm>
          <a:prstGeom prst="rect">
            <a:avLst/>
          </a:prstGeom>
          <a:noFill/>
          <a:ln w="9525">
            <a:noFill/>
            <a:miter lim="800000"/>
            <a:headEnd/>
            <a:tailEnd/>
          </a:ln>
        </p:spPr>
        <p:txBody>
          <a:bodyPr>
            <a:spAutoFit/>
          </a:bodyPr>
          <a:lstStyle/>
          <a:p>
            <a:pPr>
              <a:spcBef>
                <a:spcPct val="50000"/>
              </a:spcBef>
            </a:pPr>
            <a:r>
              <a:rPr lang="en-US" sz="1400">
                <a:solidFill>
                  <a:srgbClr val="FF0000"/>
                </a:solidFill>
                <a:latin typeface="Tahoma" pitchFamily="34" charset="0"/>
              </a:rPr>
              <a:t>5</a:t>
            </a:r>
          </a:p>
        </p:txBody>
      </p:sp>
      <p:sp>
        <p:nvSpPr>
          <p:cNvPr id="33799" name="Line 10"/>
          <p:cNvSpPr>
            <a:spLocks noChangeShapeType="1"/>
          </p:cNvSpPr>
          <p:nvPr/>
        </p:nvSpPr>
        <p:spPr bwMode="auto">
          <a:xfrm>
            <a:off x="5724525" y="3195638"/>
            <a:ext cx="2232025" cy="2520950"/>
          </a:xfrm>
          <a:prstGeom prst="line">
            <a:avLst/>
          </a:prstGeom>
          <a:noFill/>
          <a:ln w="19050">
            <a:solidFill>
              <a:srgbClr val="FF0000"/>
            </a:solidFill>
            <a:round/>
            <a:headEnd/>
            <a:tailEnd/>
          </a:ln>
        </p:spPr>
        <p:txBody>
          <a:bodyPr/>
          <a:lstStyle/>
          <a:p>
            <a:endParaRPr lang="en-US"/>
          </a:p>
        </p:txBody>
      </p:sp>
      <p:sp>
        <p:nvSpPr>
          <p:cNvPr id="33800" name="Text Box 11"/>
          <p:cNvSpPr txBox="1">
            <a:spLocks noChangeArrowheads="1"/>
          </p:cNvSpPr>
          <p:nvPr/>
        </p:nvSpPr>
        <p:spPr bwMode="auto">
          <a:xfrm>
            <a:off x="5364163" y="3051175"/>
            <a:ext cx="431800" cy="304800"/>
          </a:xfrm>
          <a:prstGeom prst="rect">
            <a:avLst/>
          </a:prstGeom>
          <a:noFill/>
          <a:ln w="9525">
            <a:noFill/>
            <a:miter lim="800000"/>
            <a:headEnd/>
            <a:tailEnd/>
          </a:ln>
        </p:spPr>
        <p:txBody>
          <a:bodyPr>
            <a:spAutoFit/>
          </a:bodyPr>
          <a:lstStyle/>
          <a:p>
            <a:pPr>
              <a:spcBef>
                <a:spcPct val="50000"/>
              </a:spcBef>
            </a:pPr>
            <a:r>
              <a:rPr lang="en-US" sz="1400">
                <a:latin typeface="Tahoma" pitchFamily="34" charset="0"/>
              </a:rPr>
              <a:t>11</a:t>
            </a:r>
          </a:p>
        </p:txBody>
      </p:sp>
      <p:sp>
        <p:nvSpPr>
          <p:cNvPr id="33801" name="Text Box 12"/>
          <p:cNvSpPr txBox="1">
            <a:spLocks noChangeArrowheads="1"/>
          </p:cNvSpPr>
          <p:nvPr/>
        </p:nvSpPr>
        <p:spPr bwMode="auto">
          <a:xfrm>
            <a:off x="7740650" y="5716588"/>
            <a:ext cx="431800" cy="304800"/>
          </a:xfrm>
          <a:prstGeom prst="rect">
            <a:avLst/>
          </a:prstGeom>
          <a:noFill/>
          <a:ln w="9525">
            <a:noFill/>
            <a:miter lim="800000"/>
            <a:headEnd/>
            <a:tailEnd/>
          </a:ln>
        </p:spPr>
        <p:txBody>
          <a:bodyPr>
            <a:spAutoFit/>
          </a:bodyPr>
          <a:lstStyle/>
          <a:p>
            <a:pPr>
              <a:spcBef>
                <a:spcPct val="50000"/>
              </a:spcBef>
            </a:pPr>
            <a:r>
              <a:rPr lang="en-US" sz="1400">
                <a:latin typeface="Tahoma" pitchFamily="34" charset="0"/>
              </a:rPr>
              <a:t>11</a:t>
            </a:r>
          </a:p>
        </p:txBody>
      </p:sp>
      <p:sp>
        <p:nvSpPr>
          <p:cNvPr id="33802" name="Line 13"/>
          <p:cNvSpPr>
            <a:spLocks noChangeShapeType="1"/>
          </p:cNvSpPr>
          <p:nvPr/>
        </p:nvSpPr>
        <p:spPr bwMode="auto">
          <a:xfrm>
            <a:off x="7092950" y="4708525"/>
            <a:ext cx="0" cy="1008063"/>
          </a:xfrm>
          <a:prstGeom prst="line">
            <a:avLst/>
          </a:prstGeom>
          <a:noFill/>
          <a:ln w="9525" cap="rnd">
            <a:solidFill>
              <a:schemeClr val="tx1"/>
            </a:solidFill>
            <a:prstDash val="sysDot"/>
            <a:round/>
            <a:headEnd/>
            <a:tailEnd/>
          </a:ln>
        </p:spPr>
        <p:txBody>
          <a:bodyPr/>
          <a:lstStyle/>
          <a:p>
            <a:endParaRPr lang="en-US"/>
          </a:p>
        </p:txBody>
      </p:sp>
      <p:sp>
        <p:nvSpPr>
          <p:cNvPr id="33803" name="Text Box 14"/>
          <p:cNvSpPr txBox="1">
            <a:spLocks noChangeArrowheads="1"/>
          </p:cNvSpPr>
          <p:nvPr/>
        </p:nvSpPr>
        <p:spPr bwMode="auto">
          <a:xfrm>
            <a:off x="6948488" y="5716588"/>
            <a:ext cx="360362" cy="304800"/>
          </a:xfrm>
          <a:prstGeom prst="rect">
            <a:avLst/>
          </a:prstGeom>
          <a:noFill/>
          <a:ln w="9525">
            <a:noFill/>
            <a:miter lim="800000"/>
            <a:headEnd/>
            <a:tailEnd/>
          </a:ln>
        </p:spPr>
        <p:txBody>
          <a:bodyPr>
            <a:spAutoFit/>
          </a:bodyPr>
          <a:lstStyle/>
          <a:p>
            <a:pPr>
              <a:spcBef>
                <a:spcPct val="50000"/>
              </a:spcBef>
            </a:pPr>
            <a:r>
              <a:rPr lang="en-US" sz="1400">
                <a:solidFill>
                  <a:srgbClr val="FF0000"/>
                </a:solidFill>
                <a:latin typeface="Tahoma" pitchFamily="34" charset="0"/>
              </a:rPr>
              <a:t>6</a:t>
            </a:r>
          </a:p>
        </p:txBody>
      </p:sp>
      <p:sp>
        <p:nvSpPr>
          <p:cNvPr id="33804" name="Text Box 15"/>
          <p:cNvSpPr txBox="1">
            <a:spLocks noChangeArrowheads="1"/>
          </p:cNvSpPr>
          <p:nvPr/>
        </p:nvSpPr>
        <p:spPr bwMode="auto">
          <a:xfrm>
            <a:off x="7885113" y="6003925"/>
            <a:ext cx="1223962" cy="304800"/>
          </a:xfrm>
          <a:prstGeom prst="rect">
            <a:avLst/>
          </a:prstGeom>
          <a:noFill/>
          <a:ln w="9525">
            <a:noFill/>
            <a:miter lim="800000"/>
            <a:headEnd/>
            <a:tailEnd/>
          </a:ln>
        </p:spPr>
        <p:txBody>
          <a:bodyPr>
            <a:spAutoFit/>
          </a:bodyPr>
          <a:lstStyle/>
          <a:p>
            <a:pPr>
              <a:spcBef>
                <a:spcPct val="50000"/>
              </a:spcBef>
            </a:pPr>
            <a:r>
              <a:rPr lang="en-US" sz="1400">
                <a:latin typeface="Tahoma" pitchFamily="34" charset="0"/>
              </a:rPr>
              <a:t>Quantity (Q)</a:t>
            </a:r>
          </a:p>
        </p:txBody>
      </p:sp>
      <p:sp>
        <p:nvSpPr>
          <p:cNvPr id="33805" name="Text Box 17"/>
          <p:cNvSpPr txBox="1">
            <a:spLocks noChangeArrowheads="1"/>
          </p:cNvSpPr>
          <p:nvPr/>
        </p:nvSpPr>
        <p:spPr bwMode="auto">
          <a:xfrm>
            <a:off x="6443663" y="2187575"/>
            <a:ext cx="2232025" cy="954088"/>
          </a:xfrm>
          <a:prstGeom prst="rect">
            <a:avLst/>
          </a:prstGeom>
          <a:noFill/>
          <a:ln w="9525">
            <a:noFill/>
            <a:miter lim="800000"/>
            <a:headEnd/>
            <a:tailEnd/>
          </a:ln>
        </p:spPr>
        <p:txBody>
          <a:bodyPr>
            <a:spAutoFit/>
          </a:bodyPr>
          <a:lstStyle/>
          <a:p>
            <a:pPr algn="ctr">
              <a:spcBef>
                <a:spcPct val="50000"/>
              </a:spcBef>
            </a:pPr>
            <a:r>
              <a:rPr lang="en-US" sz="1400">
                <a:latin typeface="Tahoma" pitchFamily="34" charset="0"/>
              </a:rPr>
              <a:t>Demand curve</a:t>
            </a:r>
            <a:br>
              <a:rPr lang="en-US" sz="1400">
                <a:latin typeface="Tahoma" pitchFamily="34" charset="0"/>
              </a:rPr>
            </a:br>
            <a:r>
              <a:rPr lang="en-US" sz="1400">
                <a:latin typeface="Tahoma" pitchFamily="34" charset="0"/>
              </a:rPr>
              <a:t>Red: P=11-Q</a:t>
            </a:r>
            <a:br>
              <a:rPr lang="en-US" sz="1400">
                <a:latin typeface="Tahoma" pitchFamily="34" charset="0"/>
              </a:rPr>
            </a:br>
            <a:r>
              <a:rPr lang="en-US" sz="1400">
                <a:latin typeface="Tahoma" pitchFamily="34" charset="0"/>
              </a:rPr>
              <a:t>More D - Green: P=13-Q</a:t>
            </a:r>
            <a:br>
              <a:rPr lang="en-US" sz="1400">
                <a:latin typeface="Tahoma" pitchFamily="34" charset="0"/>
              </a:rPr>
            </a:br>
            <a:r>
              <a:rPr lang="en-US" sz="1400">
                <a:latin typeface="Tahoma" pitchFamily="34" charset="0"/>
              </a:rPr>
              <a:t>Less D - Blue: P=9-Q</a:t>
            </a:r>
          </a:p>
        </p:txBody>
      </p:sp>
      <p:sp>
        <p:nvSpPr>
          <p:cNvPr id="33806" name="Text Box 21"/>
          <p:cNvSpPr txBox="1">
            <a:spLocks noChangeArrowheads="1"/>
          </p:cNvSpPr>
          <p:nvPr/>
        </p:nvSpPr>
        <p:spPr bwMode="auto">
          <a:xfrm>
            <a:off x="5435600" y="4402138"/>
            <a:ext cx="288925" cy="304800"/>
          </a:xfrm>
          <a:prstGeom prst="rect">
            <a:avLst/>
          </a:prstGeom>
          <a:noFill/>
          <a:ln w="9525">
            <a:noFill/>
            <a:miter lim="800000"/>
            <a:headEnd/>
            <a:tailEnd/>
          </a:ln>
        </p:spPr>
        <p:txBody>
          <a:bodyPr>
            <a:spAutoFit/>
          </a:bodyPr>
          <a:lstStyle/>
          <a:p>
            <a:pPr>
              <a:spcBef>
                <a:spcPct val="50000"/>
              </a:spcBef>
            </a:pPr>
            <a:r>
              <a:rPr lang="en-US" sz="1400">
                <a:solidFill>
                  <a:srgbClr val="00B050"/>
                </a:solidFill>
                <a:latin typeface="Tahoma" pitchFamily="34" charset="0"/>
              </a:rPr>
              <a:t>6</a:t>
            </a:r>
          </a:p>
        </p:txBody>
      </p:sp>
      <p:sp>
        <p:nvSpPr>
          <p:cNvPr id="33807" name="Line 22"/>
          <p:cNvSpPr>
            <a:spLocks noChangeShapeType="1"/>
          </p:cNvSpPr>
          <p:nvPr/>
        </p:nvSpPr>
        <p:spPr bwMode="auto">
          <a:xfrm>
            <a:off x="7235825" y="4564063"/>
            <a:ext cx="0" cy="1152525"/>
          </a:xfrm>
          <a:prstGeom prst="line">
            <a:avLst/>
          </a:prstGeom>
          <a:noFill/>
          <a:ln w="9525">
            <a:solidFill>
              <a:schemeClr val="tx1"/>
            </a:solidFill>
            <a:prstDash val="dash"/>
            <a:round/>
            <a:headEnd/>
            <a:tailEnd/>
          </a:ln>
        </p:spPr>
        <p:txBody>
          <a:bodyPr/>
          <a:lstStyle/>
          <a:p>
            <a:endParaRPr lang="en-US"/>
          </a:p>
        </p:txBody>
      </p:sp>
      <p:sp>
        <p:nvSpPr>
          <p:cNvPr id="33808" name="Text Box 23"/>
          <p:cNvSpPr txBox="1">
            <a:spLocks noChangeArrowheads="1"/>
          </p:cNvSpPr>
          <p:nvPr/>
        </p:nvSpPr>
        <p:spPr bwMode="auto">
          <a:xfrm>
            <a:off x="7092950" y="5716588"/>
            <a:ext cx="360363" cy="304800"/>
          </a:xfrm>
          <a:prstGeom prst="rect">
            <a:avLst/>
          </a:prstGeom>
          <a:noFill/>
          <a:ln w="9525">
            <a:noFill/>
            <a:miter lim="800000"/>
            <a:headEnd/>
            <a:tailEnd/>
          </a:ln>
        </p:spPr>
        <p:txBody>
          <a:bodyPr>
            <a:spAutoFit/>
          </a:bodyPr>
          <a:lstStyle/>
          <a:p>
            <a:pPr>
              <a:spcBef>
                <a:spcPct val="50000"/>
              </a:spcBef>
            </a:pPr>
            <a:r>
              <a:rPr lang="en-US" sz="1400">
                <a:solidFill>
                  <a:srgbClr val="00B050"/>
                </a:solidFill>
                <a:latin typeface="Tahoma" pitchFamily="34" charset="0"/>
              </a:rPr>
              <a:t>7</a:t>
            </a:r>
          </a:p>
        </p:txBody>
      </p:sp>
      <p:sp>
        <p:nvSpPr>
          <p:cNvPr id="33809" name="Rectangle 24"/>
          <p:cNvSpPr>
            <a:spLocks noChangeArrowheads="1"/>
          </p:cNvSpPr>
          <p:nvPr/>
        </p:nvSpPr>
        <p:spPr bwMode="auto">
          <a:xfrm>
            <a:off x="107950" y="1484313"/>
            <a:ext cx="8928100" cy="4968875"/>
          </a:xfrm>
          <a:prstGeom prst="rect">
            <a:avLst/>
          </a:prstGeom>
          <a:noFill/>
          <a:ln w="9525">
            <a:noFill/>
            <a:miter lim="800000"/>
            <a:headEnd/>
            <a:tailEnd/>
          </a:ln>
        </p:spPr>
        <p:txBody>
          <a:bodyPr/>
          <a:lstStyle/>
          <a:p>
            <a:pPr marL="342900" indent="-342900">
              <a:lnSpc>
                <a:spcPct val="90000"/>
              </a:lnSpc>
              <a:spcBef>
                <a:spcPct val="20000"/>
              </a:spcBef>
              <a:buClr>
                <a:schemeClr val="tx2"/>
              </a:buClr>
              <a:buSzPct val="70000"/>
              <a:buFont typeface="Wingdings" pitchFamily="2" charset="2"/>
              <a:buChar char="l"/>
            </a:pPr>
            <a:endParaRPr lang="en-US" sz="2400"/>
          </a:p>
        </p:txBody>
      </p:sp>
      <p:sp>
        <p:nvSpPr>
          <p:cNvPr id="33810" name="Freeform 14"/>
          <p:cNvSpPr>
            <a:spLocks/>
          </p:cNvSpPr>
          <p:nvPr/>
        </p:nvSpPr>
        <p:spPr bwMode="auto">
          <a:xfrm>
            <a:off x="5795963" y="3556000"/>
            <a:ext cx="2952750" cy="1489075"/>
          </a:xfrm>
          <a:custGeom>
            <a:avLst/>
            <a:gdLst>
              <a:gd name="T0" fmla="*/ 0 w 1860"/>
              <a:gd name="T1" fmla="*/ 2147483647 h 938"/>
              <a:gd name="T2" fmla="*/ 2147483647 w 1860"/>
              <a:gd name="T3" fmla="*/ 2147483647 h 938"/>
              <a:gd name="T4" fmla="*/ 2147483647 w 1860"/>
              <a:gd name="T5" fmla="*/ 2147483647 h 938"/>
              <a:gd name="T6" fmla="*/ 2147483647 w 1860"/>
              <a:gd name="T7" fmla="*/ 2147483647 h 938"/>
              <a:gd name="T8" fmla="*/ 0 60000 65536"/>
              <a:gd name="T9" fmla="*/ 0 60000 65536"/>
              <a:gd name="T10" fmla="*/ 0 60000 65536"/>
              <a:gd name="T11" fmla="*/ 0 60000 65536"/>
              <a:gd name="T12" fmla="*/ 0 w 1860"/>
              <a:gd name="T13" fmla="*/ 0 h 938"/>
              <a:gd name="T14" fmla="*/ 1860 w 1860"/>
              <a:gd name="T15" fmla="*/ 938 h 938"/>
            </a:gdLst>
            <a:ahLst/>
            <a:cxnLst>
              <a:cxn ang="T8">
                <a:pos x="T0" y="T1"/>
              </a:cxn>
              <a:cxn ang="T9">
                <a:pos x="T2" y="T3"/>
              </a:cxn>
              <a:cxn ang="T10">
                <a:pos x="T4" y="T5"/>
              </a:cxn>
              <a:cxn ang="T11">
                <a:pos x="T6" y="T7"/>
              </a:cxn>
            </a:cxnLst>
            <a:rect l="T12" t="T13" r="T14" b="T15"/>
            <a:pathLst>
              <a:path w="1860" h="938">
                <a:moveTo>
                  <a:pt x="0" y="280"/>
                </a:moveTo>
                <a:cubicBezTo>
                  <a:pt x="68" y="609"/>
                  <a:pt x="136" y="938"/>
                  <a:pt x="408" y="915"/>
                </a:cubicBezTo>
                <a:cubicBezTo>
                  <a:pt x="680" y="892"/>
                  <a:pt x="1406" y="288"/>
                  <a:pt x="1633" y="144"/>
                </a:cubicBezTo>
                <a:cubicBezTo>
                  <a:pt x="1860" y="0"/>
                  <a:pt x="1814" y="26"/>
                  <a:pt x="1769" y="53"/>
                </a:cubicBezTo>
              </a:path>
            </a:pathLst>
          </a:custGeom>
          <a:noFill/>
          <a:ln w="19050" cmpd="sng">
            <a:solidFill>
              <a:schemeClr val="bg2"/>
            </a:solidFill>
            <a:round/>
            <a:headEnd/>
            <a:tailEnd/>
          </a:ln>
        </p:spPr>
        <p:txBody>
          <a:bodyPr/>
          <a:lstStyle/>
          <a:p>
            <a:endParaRPr lang="en-US"/>
          </a:p>
        </p:txBody>
      </p:sp>
      <p:sp>
        <p:nvSpPr>
          <p:cNvPr id="33811" name="Line 13"/>
          <p:cNvSpPr>
            <a:spLocks noChangeShapeType="1"/>
          </p:cNvSpPr>
          <p:nvPr/>
        </p:nvSpPr>
        <p:spPr bwMode="auto">
          <a:xfrm flipH="1">
            <a:off x="5724525" y="4706938"/>
            <a:ext cx="1368425" cy="0"/>
          </a:xfrm>
          <a:prstGeom prst="line">
            <a:avLst/>
          </a:prstGeom>
          <a:noFill/>
          <a:ln w="9525" cap="rnd">
            <a:solidFill>
              <a:schemeClr val="tx1"/>
            </a:solidFill>
            <a:prstDash val="sysDot"/>
            <a:round/>
            <a:headEnd/>
            <a:tailEnd/>
          </a:ln>
        </p:spPr>
        <p:txBody>
          <a:bodyPr/>
          <a:lstStyle/>
          <a:p>
            <a:endParaRPr lang="en-US"/>
          </a:p>
        </p:txBody>
      </p:sp>
      <p:sp>
        <p:nvSpPr>
          <p:cNvPr id="33812" name="Line 10"/>
          <p:cNvSpPr>
            <a:spLocks noChangeShapeType="1"/>
          </p:cNvSpPr>
          <p:nvPr/>
        </p:nvSpPr>
        <p:spPr bwMode="auto">
          <a:xfrm>
            <a:off x="5724525" y="2906713"/>
            <a:ext cx="2519363" cy="2808287"/>
          </a:xfrm>
          <a:prstGeom prst="line">
            <a:avLst/>
          </a:prstGeom>
          <a:noFill/>
          <a:ln w="19050">
            <a:solidFill>
              <a:srgbClr val="00B050"/>
            </a:solidFill>
            <a:round/>
            <a:headEnd/>
            <a:tailEnd/>
          </a:ln>
        </p:spPr>
        <p:txBody>
          <a:bodyPr/>
          <a:lstStyle/>
          <a:p>
            <a:endParaRPr lang="en-US"/>
          </a:p>
        </p:txBody>
      </p:sp>
      <p:sp>
        <p:nvSpPr>
          <p:cNvPr id="33813" name="Line 13"/>
          <p:cNvSpPr>
            <a:spLocks noChangeShapeType="1"/>
          </p:cNvSpPr>
          <p:nvPr/>
        </p:nvSpPr>
        <p:spPr bwMode="auto">
          <a:xfrm flipH="1">
            <a:off x="5724525" y="4564063"/>
            <a:ext cx="1511300" cy="0"/>
          </a:xfrm>
          <a:prstGeom prst="line">
            <a:avLst/>
          </a:prstGeom>
          <a:noFill/>
          <a:ln w="9525" cap="rnd">
            <a:solidFill>
              <a:schemeClr val="tx1"/>
            </a:solidFill>
            <a:prstDash val="dash"/>
            <a:round/>
            <a:headEnd/>
            <a:tailEnd/>
          </a:ln>
        </p:spPr>
        <p:txBody>
          <a:bodyPr/>
          <a:lstStyle/>
          <a:p>
            <a:endParaRPr lang="en-US"/>
          </a:p>
        </p:txBody>
      </p:sp>
      <p:sp>
        <p:nvSpPr>
          <p:cNvPr id="33814" name="Line 10"/>
          <p:cNvSpPr>
            <a:spLocks noChangeShapeType="1"/>
          </p:cNvSpPr>
          <p:nvPr/>
        </p:nvSpPr>
        <p:spPr bwMode="auto">
          <a:xfrm>
            <a:off x="5724525" y="3556000"/>
            <a:ext cx="1943100" cy="2159000"/>
          </a:xfrm>
          <a:prstGeom prst="line">
            <a:avLst/>
          </a:prstGeom>
          <a:noFill/>
          <a:ln w="19050">
            <a:solidFill>
              <a:srgbClr val="00B0F0"/>
            </a:solidFill>
            <a:round/>
            <a:headEnd/>
            <a:tailEnd/>
          </a:ln>
        </p:spPr>
        <p:txBody>
          <a:bodyPr/>
          <a:lstStyle/>
          <a:p>
            <a:endParaRPr lang="en-US"/>
          </a:p>
        </p:txBody>
      </p:sp>
      <p:sp>
        <p:nvSpPr>
          <p:cNvPr id="33815" name="Text Box 23"/>
          <p:cNvSpPr txBox="1">
            <a:spLocks noChangeArrowheads="1"/>
          </p:cNvSpPr>
          <p:nvPr/>
        </p:nvSpPr>
        <p:spPr bwMode="auto">
          <a:xfrm>
            <a:off x="6732588" y="5716588"/>
            <a:ext cx="215900" cy="304800"/>
          </a:xfrm>
          <a:prstGeom prst="rect">
            <a:avLst/>
          </a:prstGeom>
          <a:noFill/>
          <a:ln w="9525">
            <a:noFill/>
            <a:miter lim="800000"/>
            <a:headEnd/>
            <a:tailEnd/>
          </a:ln>
        </p:spPr>
        <p:txBody>
          <a:bodyPr>
            <a:spAutoFit/>
          </a:bodyPr>
          <a:lstStyle/>
          <a:p>
            <a:pPr>
              <a:spcBef>
                <a:spcPct val="50000"/>
              </a:spcBef>
            </a:pPr>
            <a:r>
              <a:rPr lang="en-US" sz="1400">
                <a:solidFill>
                  <a:srgbClr val="00B0F0"/>
                </a:solidFill>
                <a:latin typeface="Tahoma" pitchFamily="34" charset="0"/>
              </a:rPr>
              <a:t>5</a:t>
            </a:r>
          </a:p>
        </p:txBody>
      </p:sp>
      <p:sp>
        <p:nvSpPr>
          <p:cNvPr id="33816" name="Line 13"/>
          <p:cNvSpPr>
            <a:spLocks noChangeShapeType="1"/>
          </p:cNvSpPr>
          <p:nvPr/>
        </p:nvSpPr>
        <p:spPr bwMode="auto">
          <a:xfrm>
            <a:off x="6875463" y="4851400"/>
            <a:ext cx="0" cy="863600"/>
          </a:xfrm>
          <a:prstGeom prst="line">
            <a:avLst/>
          </a:prstGeom>
          <a:noFill/>
          <a:ln w="9525" cap="rnd">
            <a:solidFill>
              <a:schemeClr val="tx1"/>
            </a:solidFill>
            <a:prstDash val="lgDashDot"/>
            <a:round/>
            <a:headEnd/>
            <a:tailEnd/>
          </a:ln>
        </p:spPr>
        <p:txBody>
          <a:bodyPr/>
          <a:lstStyle/>
          <a:p>
            <a:endParaRPr lang="en-US"/>
          </a:p>
        </p:txBody>
      </p:sp>
      <p:sp>
        <p:nvSpPr>
          <p:cNvPr id="33817" name="Line 13"/>
          <p:cNvSpPr>
            <a:spLocks noChangeShapeType="1"/>
          </p:cNvSpPr>
          <p:nvPr/>
        </p:nvSpPr>
        <p:spPr bwMode="auto">
          <a:xfrm flipH="1">
            <a:off x="5724525" y="4851400"/>
            <a:ext cx="1150938" cy="0"/>
          </a:xfrm>
          <a:prstGeom prst="line">
            <a:avLst/>
          </a:prstGeom>
          <a:noFill/>
          <a:ln w="9525" cap="rnd">
            <a:solidFill>
              <a:schemeClr val="tx1"/>
            </a:solidFill>
            <a:prstDash val="lgDashDot"/>
            <a:round/>
            <a:headEnd/>
            <a:tailEnd/>
          </a:ln>
        </p:spPr>
        <p:txBody>
          <a:bodyPr/>
          <a:lstStyle/>
          <a:p>
            <a:endParaRPr lang="en-US"/>
          </a:p>
        </p:txBody>
      </p:sp>
      <p:sp>
        <p:nvSpPr>
          <p:cNvPr id="33818" name="Text Box 9"/>
          <p:cNvSpPr txBox="1">
            <a:spLocks noChangeArrowheads="1"/>
          </p:cNvSpPr>
          <p:nvPr/>
        </p:nvSpPr>
        <p:spPr bwMode="auto">
          <a:xfrm>
            <a:off x="5435600" y="4762500"/>
            <a:ext cx="288925" cy="304800"/>
          </a:xfrm>
          <a:prstGeom prst="rect">
            <a:avLst/>
          </a:prstGeom>
          <a:noFill/>
          <a:ln w="9525">
            <a:noFill/>
            <a:miter lim="800000"/>
            <a:headEnd/>
            <a:tailEnd/>
          </a:ln>
        </p:spPr>
        <p:txBody>
          <a:bodyPr>
            <a:spAutoFit/>
          </a:bodyPr>
          <a:lstStyle/>
          <a:p>
            <a:pPr>
              <a:spcBef>
                <a:spcPct val="50000"/>
              </a:spcBef>
            </a:pPr>
            <a:r>
              <a:rPr lang="en-US" sz="1400">
                <a:solidFill>
                  <a:srgbClr val="00B0F0"/>
                </a:solidFill>
                <a:latin typeface="Tahoma" pitchFamily="34" charset="0"/>
              </a:rPr>
              <a:t>4</a:t>
            </a:r>
          </a:p>
        </p:txBody>
      </p:sp>
      <p:sp>
        <p:nvSpPr>
          <p:cNvPr id="33819" name="Rectangle 24"/>
          <p:cNvSpPr>
            <a:spLocks noChangeArrowheads="1"/>
          </p:cNvSpPr>
          <p:nvPr/>
        </p:nvSpPr>
        <p:spPr bwMode="auto">
          <a:xfrm>
            <a:off x="0" y="1484313"/>
            <a:ext cx="5292725" cy="5145087"/>
          </a:xfrm>
          <a:prstGeom prst="rect">
            <a:avLst/>
          </a:prstGeom>
          <a:noFill/>
          <a:ln w="9525">
            <a:noFill/>
            <a:miter lim="800000"/>
            <a:headEnd/>
            <a:tailEnd/>
          </a:ln>
        </p:spPr>
        <p:txBody>
          <a:bodyPr/>
          <a:lstStyle/>
          <a:p>
            <a:pPr marL="342900" indent="-342900">
              <a:spcBef>
                <a:spcPts val="0"/>
              </a:spcBef>
              <a:buClr>
                <a:schemeClr val="tx2"/>
              </a:buClr>
              <a:buSzPct val="70000"/>
              <a:buFont typeface="Wingdings" pitchFamily="2" charset="2"/>
              <a:buChar char="l"/>
            </a:pPr>
            <a:r>
              <a:rPr lang="en-US" sz="2400" dirty="0"/>
              <a:t>A demand increase (demand curve shifts to the right) means that the </a:t>
            </a:r>
            <a:r>
              <a:rPr lang="en-US" sz="2400" b="1" u="sng" dirty="0"/>
              <a:t>value</a:t>
            </a:r>
            <a:r>
              <a:rPr lang="en-US" sz="2400" dirty="0"/>
              <a:t> customers receive from the product has increased</a:t>
            </a:r>
          </a:p>
          <a:p>
            <a:pPr marL="800100" lvl="1" indent="-342900">
              <a:spcBef>
                <a:spcPts val="0"/>
              </a:spcBef>
              <a:buClr>
                <a:schemeClr val="tx2"/>
              </a:buClr>
              <a:buSzPct val="70000"/>
              <a:buFont typeface="Wingdings" pitchFamily="2" charset="2"/>
              <a:buChar char="l"/>
            </a:pPr>
            <a:r>
              <a:rPr lang="en-US" sz="2400" dirty="0"/>
              <a:t>Note: cause of demand increase is separate from issue of product’s price</a:t>
            </a:r>
          </a:p>
          <a:p>
            <a:pPr marL="342900" indent="-342900">
              <a:spcBef>
                <a:spcPts val="0"/>
              </a:spcBef>
              <a:buClr>
                <a:schemeClr val="tx2"/>
              </a:buClr>
              <a:buSzPct val="70000"/>
              <a:buFont typeface="Wingdings" pitchFamily="2" charset="2"/>
              <a:buChar char="l"/>
            </a:pPr>
            <a:r>
              <a:rPr lang="en-US" sz="2400" dirty="0"/>
              <a:t>If demand increases, quantity &amp; prices rise</a:t>
            </a:r>
          </a:p>
          <a:p>
            <a:pPr marL="342900" indent="-342900">
              <a:spcBef>
                <a:spcPts val="0"/>
              </a:spcBef>
              <a:buClr>
                <a:schemeClr val="tx2"/>
              </a:buClr>
              <a:buSzPct val="70000"/>
              <a:buFont typeface="Wingdings" pitchFamily="2" charset="2"/>
              <a:buChar char="l"/>
            </a:pPr>
            <a:r>
              <a:rPr lang="en-US" sz="2400" dirty="0"/>
              <a:t>Likewise, if demand decreases (value from product is reduced), both prices &amp; quantity fall</a:t>
            </a:r>
          </a:p>
        </p:txBody>
      </p:sp>
      <p:sp>
        <p:nvSpPr>
          <p:cNvPr id="2" name="Footer Placeholder 1"/>
          <p:cNvSpPr>
            <a:spLocks noGrp="1"/>
          </p:cNvSpPr>
          <p:nvPr>
            <p:ph type="ftr" sz="quarter" idx="10"/>
          </p:nvPr>
        </p:nvSpPr>
        <p:spPr/>
        <p:txBody>
          <a:bodyPr/>
          <a:lstStyle/>
          <a:p>
            <a:pPr>
              <a:defRPr/>
            </a:pPr>
            <a:r>
              <a:rPr lang="en-US" altLang="en-US"/>
              <a:t>© Amitai Aviram.  All rights reserved.</a:t>
            </a:r>
          </a:p>
        </p:txBody>
      </p:sp>
      <p:sp>
        <p:nvSpPr>
          <p:cNvPr id="3" name="Slide Number Placeholder 2"/>
          <p:cNvSpPr>
            <a:spLocks noGrp="1"/>
          </p:cNvSpPr>
          <p:nvPr>
            <p:ph type="sldNum" sz="quarter" idx="11"/>
          </p:nvPr>
        </p:nvSpPr>
        <p:spPr/>
        <p:txBody>
          <a:bodyPr/>
          <a:lstStyle/>
          <a:p>
            <a:pPr>
              <a:defRPr/>
            </a:pPr>
            <a:fld id="{0CDB8AC5-627C-44CF-8DB1-0AE641FE1BDE}" type="slidenum">
              <a:rPr lang="en-US" altLang="en-US" smtClean="0"/>
              <a:pPr>
                <a:defRPr/>
              </a:pPr>
              <a:t>18</a:t>
            </a:fld>
            <a:endParaRPr lang="en-US" alt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0" y="0"/>
            <a:ext cx="9144000" cy="1295400"/>
          </a:xfrm>
        </p:spPr>
        <p:txBody>
          <a:bodyPr/>
          <a:lstStyle/>
          <a:p>
            <a:pPr eaLnBrk="1" hangingPunct="1"/>
            <a:r>
              <a:rPr lang="en-US" smtClean="0"/>
              <a:t>Economics of competition</a:t>
            </a:r>
            <a:br>
              <a:rPr lang="en-US" smtClean="0"/>
            </a:br>
            <a:r>
              <a:rPr lang="en-US" sz="3500" smtClean="0"/>
              <a:t>Dynamics: changes in supply</a:t>
            </a:r>
          </a:p>
        </p:txBody>
      </p:sp>
      <p:sp>
        <p:nvSpPr>
          <p:cNvPr id="34819" name="Line 5"/>
          <p:cNvSpPr>
            <a:spLocks noChangeShapeType="1"/>
          </p:cNvSpPr>
          <p:nvPr/>
        </p:nvSpPr>
        <p:spPr bwMode="auto">
          <a:xfrm>
            <a:off x="5724525" y="2619375"/>
            <a:ext cx="0" cy="3097213"/>
          </a:xfrm>
          <a:prstGeom prst="line">
            <a:avLst/>
          </a:prstGeom>
          <a:noFill/>
          <a:ln w="9525">
            <a:solidFill>
              <a:schemeClr val="tx1"/>
            </a:solidFill>
            <a:round/>
            <a:headEnd/>
            <a:tailEnd/>
          </a:ln>
        </p:spPr>
        <p:txBody>
          <a:bodyPr/>
          <a:lstStyle/>
          <a:p>
            <a:endParaRPr lang="en-US"/>
          </a:p>
        </p:txBody>
      </p:sp>
      <p:sp>
        <p:nvSpPr>
          <p:cNvPr id="34820" name="Line 6"/>
          <p:cNvSpPr>
            <a:spLocks noChangeShapeType="1"/>
          </p:cNvSpPr>
          <p:nvPr/>
        </p:nvSpPr>
        <p:spPr bwMode="auto">
          <a:xfrm>
            <a:off x="5724525" y="5716588"/>
            <a:ext cx="2879725" cy="0"/>
          </a:xfrm>
          <a:prstGeom prst="line">
            <a:avLst/>
          </a:prstGeom>
          <a:noFill/>
          <a:ln w="9525">
            <a:solidFill>
              <a:schemeClr val="tx1"/>
            </a:solidFill>
            <a:round/>
            <a:headEnd/>
            <a:tailEnd/>
          </a:ln>
        </p:spPr>
        <p:txBody>
          <a:bodyPr/>
          <a:lstStyle/>
          <a:p>
            <a:endParaRPr lang="en-US"/>
          </a:p>
        </p:txBody>
      </p:sp>
      <p:sp>
        <p:nvSpPr>
          <p:cNvPr id="34821" name="Text Box 7"/>
          <p:cNvSpPr txBox="1">
            <a:spLocks noChangeArrowheads="1"/>
          </p:cNvSpPr>
          <p:nvPr/>
        </p:nvSpPr>
        <p:spPr bwMode="auto">
          <a:xfrm>
            <a:off x="5221288" y="2547938"/>
            <a:ext cx="576262" cy="517525"/>
          </a:xfrm>
          <a:prstGeom prst="rect">
            <a:avLst/>
          </a:prstGeom>
          <a:noFill/>
          <a:ln w="9525">
            <a:noFill/>
            <a:miter lim="800000"/>
            <a:headEnd/>
            <a:tailEnd/>
          </a:ln>
        </p:spPr>
        <p:txBody>
          <a:bodyPr>
            <a:spAutoFit/>
          </a:bodyPr>
          <a:lstStyle/>
          <a:p>
            <a:pPr algn="ctr">
              <a:spcBef>
                <a:spcPct val="50000"/>
              </a:spcBef>
            </a:pPr>
            <a:r>
              <a:rPr lang="en-US" sz="1400">
                <a:latin typeface="Tahoma" pitchFamily="34" charset="0"/>
              </a:rPr>
              <a:t>Price (P)</a:t>
            </a:r>
          </a:p>
        </p:txBody>
      </p:sp>
      <p:sp>
        <p:nvSpPr>
          <p:cNvPr id="34822" name="Text Box 9"/>
          <p:cNvSpPr txBox="1">
            <a:spLocks noChangeArrowheads="1"/>
          </p:cNvSpPr>
          <p:nvPr/>
        </p:nvSpPr>
        <p:spPr bwMode="auto">
          <a:xfrm>
            <a:off x="5437188" y="4564063"/>
            <a:ext cx="288925" cy="304800"/>
          </a:xfrm>
          <a:prstGeom prst="rect">
            <a:avLst/>
          </a:prstGeom>
          <a:noFill/>
          <a:ln w="9525">
            <a:noFill/>
            <a:miter lim="800000"/>
            <a:headEnd/>
            <a:tailEnd/>
          </a:ln>
        </p:spPr>
        <p:txBody>
          <a:bodyPr>
            <a:spAutoFit/>
          </a:bodyPr>
          <a:lstStyle/>
          <a:p>
            <a:pPr>
              <a:spcBef>
                <a:spcPct val="50000"/>
              </a:spcBef>
            </a:pPr>
            <a:r>
              <a:rPr lang="en-US" sz="1400">
                <a:solidFill>
                  <a:srgbClr val="FF0000"/>
                </a:solidFill>
                <a:latin typeface="Tahoma" pitchFamily="34" charset="0"/>
              </a:rPr>
              <a:t>5</a:t>
            </a:r>
          </a:p>
        </p:txBody>
      </p:sp>
      <p:sp>
        <p:nvSpPr>
          <p:cNvPr id="34823" name="Line 10"/>
          <p:cNvSpPr>
            <a:spLocks noChangeShapeType="1"/>
          </p:cNvSpPr>
          <p:nvPr/>
        </p:nvSpPr>
        <p:spPr bwMode="auto">
          <a:xfrm>
            <a:off x="5724525" y="3195638"/>
            <a:ext cx="2232025" cy="2520950"/>
          </a:xfrm>
          <a:prstGeom prst="line">
            <a:avLst/>
          </a:prstGeom>
          <a:noFill/>
          <a:ln w="19050">
            <a:solidFill>
              <a:schemeClr val="bg2"/>
            </a:solidFill>
            <a:round/>
            <a:headEnd/>
            <a:tailEnd/>
          </a:ln>
        </p:spPr>
        <p:txBody>
          <a:bodyPr/>
          <a:lstStyle/>
          <a:p>
            <a:endParaRPr lang="en-US"/>
          </a:p>
        </p:txBody>
      </p:sp>
      <p:sp>
        <p:nvSpPr>
          <p:cNvPr id="34824" name="Text Box 11"/>
          <p:cNvSpPr txBox="1">
            <a:spLocks noChangeArrowheads="1"/>
          </p:cNvSpPr>
          <p:nvPr/>
        </p:nvSpPr>
        <p:spPr bwMode="auto">
          <a:xfrm>
            <a:off x="5364163" y="3051175"/>
            <a:ext cx="431800" cy="304800"/>
          </a:xfrm>
          <a:prstGeom prst="rect">
            <a:avLst/>
          </a:prstGeom>
          <a:noFill/>
          <a:ln w="9525">
            <a:noFill/>
            <a:miter lim="800000"/>
            <a:headEnd/>
            <a:tailEnd/>
          </a:ln>
        </p:spPr>
        <p:txBody>
          <a:bodyPr>
            <a:spAutoFit/>
          </a:bodyPr>
          <a:lstStyle/>
          <a:p>
            <a:pPr>
              <a:spcBef>
                <a:spcPct val="50000"/>
              </a:spcBef>
            </a:pPr>
            <a:r>
              <a:rPr lang="en-US" sz="1400">
                <a:latin typeface="Tahoma" pitchFamily="34" charset="0"/>
              </a:rPr>
              <a:t>11</a:t>
            </a:r>
          </a:p>
        </p:txBody>
      </p:sp>
      <p:sp>
        <p:nvSpPr>
          <p:cNvPr id="34825" name="Text Box 12"/>
          <p:cNvSpPr txBox="1">
            <a:spLocks noChangeArrowheads="1"/>
          </p:cNvSpPr>
          <p:nvPr/>
        </p:nvSpPr>
        <p:spPr bwMode="auto">
          <a:xfrm>
            <a:off x="7740650" y="5716588"/>
            <a:ext cx="431800" cy="304800"/>
          </a:xfrm>
          <a:prstGeom prst="rect">
            <a:avLst/>
          </a:prstGeom>
          <a:noFill/>
          <a:ln w="9525">
            <a:noFill/>
            <a:miter lim="800000"/>
            <a:headEnd/>
            <a:tailEnd/>
          </a:ln>
        </p:spPr>
        <p:txBody>
          <a:bodyPr>
            <a:spAutoFit/>
          </a:bodyPr>
          <a:lstStyle/>
          <a:p>
            <a:pPr>
              <a:spcBef>
                <a:spcPct val="50000"/>
              </a:spcBef>
            </a:pPr>
            <a:r>
              <a:rPr lang="en-US" sz="1400">
                <a:latin typeface="Tahoma" pitchFamily="34" charset="0"/>
              </a:rPr>
              <a:t>11</a:t>
            </a:r>
          </a:p>
        </p:txBody>
      </p:sp>
      <p:sp>
        <p:nvSpPr>
          <p:cNvPr id="34826" name="Line 13"/>
          <p:cNvSpPr>
            <a:spLocks noChangeShapeType="1"/>
          </p:cNvSpPr>
          <p:nvPr/>
        </p:nvSpPr>
        <p:spPr bwMode="auto">
          <a:xfrm>
            <a:off x="7092950" y="4708525"/>
            <a:ext cx="0" cy="1008063"/>
          </a:xfrm>
          <a:prstGeom prst="line">
            <a:avLst/>
          </a:prstGeom>
          <a:noFill/>
          <a:ln w="9525" cap="rnd">
            <a:solidFill>
              <a:schemeClr val="tx1"/>
            </a:solidFill>
            <a:prstDash val="sysDot"/>
            <a:round/>
            <a:headEnd/>
            <a:tailEnd/>
          </a:ln>
        </p:spPr>
        <p:txBody>
          <a:bodyPr/>
          <a:lstStyle/>
          <a:p>
            <a:endParaRPr lang="en-US"/>
          </a:p>
        </p:txBody>
      </p:sp>
      <p:sp>
        <p:nvSpPr>
          <p:cNvPr id="34827" name="Text Box 14"/>
          <p:cNvSpPr txBox="1">
            <a:spLocks noChangeArrowheads="1"/>
          </p:cNvSpPr>
          <p:nvPr/>
        </p:nvSpPr>
        <p:spPr bwMode="auto">
          <a:xfrm>
            <a:off x="6948488" y="5716588"/>
            <a:ext cx="360362" cy="304800"/>
          </a:xfrm>
          <a:prstGeom prst="rect">
            <a:avLst/>
          </a:prstGeom>
          <a:noFill/>
          <a:ln w="9525">
            <a:noFill/>
            <a:miter lim="800000"/>
            <a:headEnd/>
            <a:tailEnd/>
          </a:ln>
        </p:spPr>
        <p:txBody>
          <a:bodyPr>
            <a:spAutoFit/>
          </a:bodyPr>
          <a:lstStyle/>
          <a:p>
            <a:pPr>
              <a:spcBef>
                <a:spcPct val="50000"/>
              </a:spcBef>
            </a:pPr>
            <a:r>
              <a:rPr lang="en-US" sz="1400">
                <a:solidFill>
                  <a:srgbClr val="FF0000"/>
                </a:solidFill>
                <a:latin typeface="Tahoma" pitchFamily="34" charset="0"/>
              </a:rPr>
              <a:t>6</a:t>
            </a:r>
          </a:p>
        </p:txBody>
      </p:sp>
      <p:sp>
        <p:nvSpPr>
          <p:cNvPr id="34828" name="Text Box 15"/>
          <p:cNvSpPr txBox="1">
            <a:spLocks noChangeArrowheads="1"/>
          </p:cNvSpPr>
          <p:nvPr/>
        </p:nvSpPr>
        <p:spPr bwMode="auto">
          <a:xfrm>
            <a:off x="7885113" y="6003925"/>
            <a:ext cx="1223962" cy="304800"/>
          </a:xfrm>
          <a:prstGeom prst="rect">
            <a:avLst/>
          </a:prstGeom>
          <a:noFill/>
          <a:ln w="9525">
            <a:noFill/>
            <a:miter lim="800000"/>
            <a:headEnd/>
            <a:tailEnd/>
          </a:ln>
        </p:spPr>
        <p:txBody>
          <a:bodyPr>
            <a:spAutoFit/>
          </a:bodyPr>
          <a:lstStyle/>
          <a:p>
            <a:pPr>
              <a:spcBef>
                <a:spcPct val="50000"/>
              </a:spcBef>
            </a:pPr>
            <a:r>
              <a:rPr lang="en-US" sz="1400">
                <a:latin typeface="Tahoma" pitchFamily="34" charset="0"/>
              </a:rPr>
              <a:t>Quantity (Q)</a:t>
            </a:r>
          </a:p>
        </p:txBody>
      </p:sp>
      <p:sp>
        <p:nvSpPr>
          <p:cNvPr id="34829" name="Text Box 21"/>
          <p:cNvSpPr txBox="1">
            <a:spLocks noChangeArrowheads="1"/>
          </p:cNvSpPr>
          <p:nvPr/>
        </p:nvSpPr>
        <p:spPr bwMode="auto">
          <a:xfrm>
            <a:off x="5435600" y="4402138"/>
            <a:ext cx="288925" cy="304800"/>
          </a:xfrm>
          <a:prstGeom prst="rect">
            <a:avLst/>
          </a:prstGeom>
          <a:noFill/>
          <a:ln w="9525">
            <a:noFill/>
            <a:miter lim="800000"/>
            <a:headEnd/>
            <a:tailEnd/>
          </a:ln>
        </p:spPr>
        <p:txBody>
          <a:bodyPr>
            <a:spAutoFit/>
          </a:bodyPr>
          <a:lstStyle/>
          <a:p>
            <a:pPr>
              <a:spcBef>
                <a:spcPct val="50000"/>
              </a:spcBef>
            </a:pPr>
            <a:r>
              <a:rPr lang="en-US" sz="1400">
                <a:solidFill>
                  <a:srgbClr val="00B0F0"/>
                </a:solidFill>
                <a:latin typeface="Tahoma" pitchFamily="34" charset="0"/>
              </a:rPr>
              <a:t>6</a:t>
            </a:r>
          </a:p>
        </p:txBody>
      </p:sp>
      <p:sp>
        <p:nvSpPr>
          <p:cNvPr id="34830" name="Line 22"/>
          <p:cNvSpPr>
            <a:spLocks noChangeShapeType="1"/>
          </p:cNvSpPr>
          <p:nvPr/>
        </p:nvSpPr>
        <p:spPr bwMode="auto">
          <a:xfrm>
            <a:off x="7235825" y="4851400"/>
            <a:ext cx="0" cy="865188"/>
          </a:xfrm>
          <a:prstGeom prst="line">
            <a:avLst/>
          </a:prstGeom>
          <a:noFill/>
          <a:ln w="9525">
            <a:solidFill>
              <a:schemeClr val="tx1"/>
            </a:solidFill>
            <a:prstDash val="dash"/>
            <a:round/>
            <a:headEnd/>
            <a:tailEnd/>
          </a:ln>
        </p:spPr>
        <p:txBody>
          <a:bodyPr/>
          <a:lstStyle/>
          <a:p>
            <a:endParaRPr lang="en-US"/>
          </a:p>
        </p:txBody>
      </p:sp>
      <p:sp>
        <p:nvSpPr>
          <p:cNvPr id="34831" name="Text Box 23"/>
          <p:cNvSpPr txBox="1">
            <a:spLocks noChangeArrowheads="1"/>
          </p:cNvSpPr>
          <p:nvPr/>
        </p:nvSpPr>
        <p:spPr bwMode="auto">
          <a:xfrm>
            <a:off x="7092950" y="5716588"/>
            <a:ext cx="360363" cy="304800"/>
          </a:xfrm>
          <a:prstGeom prst="rect">
            <a:avLst/>
          </a:prstGeom>
          <a:noFill/>
          <a:ln w="9525">
            <a:noFill/>
            <a:miter lim="800000"/>
            <a:headEnd/>
            <a:tailEnd/>
          </a:ln>
        </p:spPr>
        <p:txBody>
          <a:bodyPr>
            <a:spAutoFit/>
          </a:bodyPr>
          <a:lstStyle/>
          <a:p>
            <a:pPr>
              <a:spcBef>
                <a:spcPct val="50000"/>
              </a:spcBef>
            </a:pPr>
            <a:r>
              <a:rPr lang="en-US" sz="1400">
                <a:solidFill>
                  <a:srgbClr val="00B050"/>
                </a:solidFill>
                <a:latin typeface="Tahoma" pitchFamily="34" charset="0"/>
              </a:rPr>
              <a:t>7</a:t>
            </a:r>
          </a:p>
        </p:txBody>
      </p:sp>
      <p:sp>
        <p:nvSpPr>
          <p:cNvPr id="34832" name="Rectangle 24"/>
          <p:cNvSpPr>
            <a:spLocks noChangeArrowheads="1"/>
          </p:cNvSpPr>
          <p:nvPr/>
        </p:nvSpPr>
        <p:spPr bwMode="auto">
          <a:xfrm>
            <a:off x="107950" y="1484313"/>
            <a:ext cx="8928100" cy="4968875"/>
          </a:xfrm>
          <a:prstGeom prst="rect">
            <a:avLst/>
          </a:prstGeom>
          <a:noFill/>
          <a:ln w="9525">
            <a:noFill/>
            <a:miter lim="800000"/>
            <a:headEnd/>
            <a:tailEnd/>
          </a:ln>
        </p:spPr>
        <p:txBody>
          <a:bodyPr/>
          <a:lstStyle/>
          <a:p>
            <a:pPr marL="342900" indent="-342900">
              <a:lnSpc>
                <a:spcPct val="90000"/>
              </a:lnSpc>
              <a:spcBef>
                <a:spcPct val="20000"/>
              </a:spcBef>
              <a:buClr>
                <a:schemeClr val="tx2"/>
              </a:buClr>
              <a:buSzPct val="70000"/>
              <a:buFont typeface="Wingdings" pitchFamily="2" charset="2"/>
              <a:buChar char="l"/>
            </a:pPr>
            <a:endParaRPr lang="en-US" sz="2400"/>
          </a:p>
        </p:txBody>
      </p:sp>
      <p:sp>
        <p:nvSpPr>
          <p:cNvPr id="34833" name="Freeform 14"/>
          <p:cNvSpPr>
            <a:spLocks/>
          </p:cNvSpPr>
          <p:nvPr/>
        </p:nvSpPr>
        <p:spPr bwMode="auto">
          <a:xfrm>
            <a:off x="5795963" y="3556000"/>
            <a:ext cx="2952750" cy="1489075"/>
          </a:xfrm>
          <a:custGeom>
            <a:avLst/>
            <a:gdLst>
              <a:gd name="T0" fmla="*/ 0 w 1860"/>
              <a:gd name="T1" fmla="*/ 2147483647 h 938"/>
              <a:gd name="T2" fmla="*/ 2147483647 w 1860"/>
              <a:gd name="T3" fmla="*/ 2147483647 h 938"/>
              <a:gd name="T4" fmla="*/ 2147483647 w 1860"/>
              <a:gd name="T5" fmla="*/ 2147483647 h 938"/>
              <a:gd name="T6" fmla="*/ 2147483647 w 1860"/>
              <a:gd name="T7" fmla="*/ 2147483647 h 938"/>
              <a:gd name="T8" fmla="*/ 0 60000 65536"/>
              <a:gd name="T9" fmla="*/ 0 60000 65536"/>
              <a:gd name="T10" fmla="*/ 0 60000 65536"/>
              <a:gd name="T11" fmla="*/ 0 60000 65536"/>
              <a:gd name="T12" fmla="*/ 0 w 1860"/>
              <a:gd name="T13" fmla="*/ 0 h 938"/>
              <a:gd name="T14" fmla="*/ 1860 w 1860"/>
              <a:gd name="T15" fmla="*/ 938 h 938"/>
            </a:gdLst>
            <a:ahLst/>
            <a:cxnLst>
              <a:cxn ang="T8">
                <a:pos x="T0" y="T1"/>
              </a:cxn>
              <a:cxn ang="T9">
                <a:pos x="T2" y="T3"/>
              </a:cxn>
              <a:cxn ang="T10">
                <a:pos x="T4" y="T5"/>
              </a:cxn>
              <a:cxn ang="T11">
                <a:pos x="T6" y="T7"/>
              </a:cxn>
            </a:cxnLst>
            <a:rect l="T12" t="T13" r="T14" b="T15"/>
            <a:pathLst>
              <a:path w="1860" h="938">
                <a:moveTo>
                  <a:pt x="0" y="280"/>
                </a:moveTo>
                <a:cubicBezTo>
                  <a:pt x="68" y="609"/>
                  <a:pt x="136" y="938"/>
                  <a:pt x="408" y="915"/>
                </a:cubicBezTo>
                <a:cubicBezTo>
                  <a:pt x="680" y="892"/>
                  <a:pt x="1406" y="288"/>
                  <a:pt x="1633" y="144"/>
                </a:cubicBezTo>
                <a:cubicBezTo>
                  <a:pt x="1860" y="0"/>
                  <a:pt x="1814" y="26"/>
                  <a:pt x="1769" y="53"/>
                </a:cubicBezTo>
              </a:path>
            </a:pathLst>
          </a:custGeom>
          <a:noFill/>
          <a:ln w="19050" cmpd="sng">
            <a:solidFill>
              <a:srgbClr val="FF0000"/>
            </a:solidFill>
            <a:round/>
            <a:headEnd/>
            <a:tailEnd/>
          </a:ln>
        </p:spPr>
        <p:txBody>
          <a:bodyPr/>
          <a:lstStyle/>
          <a:p>
            <a:endParaRPr lang="en-US"/>
          </a:p>
        </p:txBody>
      </p:sp>
      <p:sp>
        <p:nvSpPr>
          <p:cNvPr id="34834" name="Line 13"/>
          <p:cNvSpPr>
            <a:spLocks noChangeShapeType="1"/>
          </p:cNvSpPr>
          <p:nvPr/>
        </p:nvSpPr>
        <p:spPr bwMode="auto">
          <a:xfrm flipH="1">
            <a:off x="5724525" y="4706938"/>
            <a:ext cx="1368425" cy="0"/>
          </a:xfrm>
          <a:prstGeom prst="line">
            <a:avLst/>
          </a:prstGeom>
          <a:noFill/>
          <a:ln w="9525" cap="rnd">
            <a:solidFill>
              <a:schemeClr val="tx1"/>
            </a:solidFill>
            <a:prstDash val="sysDot"/>
            <a:round/>
            <a:headEnd/>
            <a:tailEnd/>
          </a:ln>
        </p:spPr>
        <p:txBody>
          <a:bodyPr/>
          <a:lstStyle/>
          <a:p>
            <a:endParaRPr lang="en-US"/>
          </a:p>
        </p:txBody>
      </p:sp>
      <p:sp>
        <p:nvSpPr>
          <p:cNvPr id="34835" name="Line 13"/>
          <p:cNvSpPr>
            <a:spLocks noChangeShapeType="1"/>
          </p:cNvSpPr>
          <p:nvPr/>
        </p:nvSpPr>
        <p:spPr bwMode="auto">
          <a:xfrm flipH="1">
            <a:off x="5724525" y="4564063"/>
            <a:ext cx="1223963" cy="0"/>
          </a:xfrm>
          <a:prstGeom prst="line">
            <a:avLst/>
          </a:prstGeom>
          <a:noFill/>
          <a:ln w="9525" cap="rnd">
            <a:solidFill>
              <a:schemeClr val="tx1"/>
            </a:solidFill>
            <a:prstDash val="lgDashDot"/>
            <a:round/>
            <a:headEnd/>
            <a:tailEnd/>
          </a:ln>
        </p:spPr>
        <p:txBody>
          <a:bodyPr/>
          <a:lstStyle/>
          <a:p>
            <a:endParaRPr lang="en-US"/>
          </a:p>
        </p:txBody>
      </p:sp>
      <p:sp>
        <p:nvSpPr>
          <p:cNvPr id="34836" name="Text Box 23"/>
          <p:cNvSpPr txBox="1">
            <a:spLocks noChangeArrowheads="1"/>
          </p:cNvSpPr>
          <p:nvPr/>
        </p:nvSpPr>
        <p:spPr bwMode="auto">
          <a:xfrm>
            <a:off x="6804025" y="5716588"/>
            <a:ext cx="215900" cy="304800"/>
          </a:xfrm>
          <a:prstGeom prst="rect">
            <a:avLst/>
          </a:prstGeom>
          <a:noFill/>
          <a:ln w="9525">
            <a:noFill/>
            <a:miter lim="800000"/>
            <a:headEnd/>
            <a:tailEnd/>
          </a:ln>
        </p:spPr>
        <p:txBody>
          <a:bodyPr>
            <a:spAutoFit/>
          </a:bodyPr>
          <a:lstStyle/>
          <a:p>
            <a:pPr>
              <a:spcBef>
                <a:spcPct val="50000"/>
              </a:spcBef>
            </a:pPr>
            <a:r>
              <a:rPr lang="en-US" sz="1400">
                <a:solidFill>
                  <a:srgbClr val="00B0F0"/>
                </a:solidFill>
                <a:latin typeface="Tahoma" pitchFamily="34" charset="0"/>
              </a:rPr>
              <a:t>5</a:t>
            </a:r>
          </a:p>
        </p:txBody>
      </p:sp>
      <p:sp>
        <p:nvSpPr>
          <p:cNvPr id="34837" name="Line 13"/>
          <p:cNvSpPr>
            <a:spLocks noChangeShapeType="1"/>
          </p:cNvSpPr>
          <p:nvPr/>
        </p:nvSpPr>
        <p:spPr bwMode="auto">
          <a:xfrm flipH="1">
            <a:off x="6948488" y="4564063"/>
            <a:ext cx="0" cy="1150937"/>
          </a:xfrm>
          <a:prstGeom prst="line">
            <a:avLst/>
          </a:prstGeom>
          <a:noFill/>
          <a:ln w="9525" cap="rnd">
            <a:solidFill>
              <a:schemeClr val="tx1"/>
            </a:solidFill>
            <a:prstDash val="lgDashDot"/>
            <a:round/>
            <a:headEnd/>
            <a:tailEnd/>
          </a:ln>
        </p:spPr>
        <p:txBody>
          <a:bodyPr/>
          <a:lstStyle/>
          <a:p>
            <a:endParaRPr lang="en-US"/>
          </a:p>
        </p:txBody>
      </p:sp>
      <p:sp>
        <p:nvSpPr>
          <p:cNvPr id="34838" name="Line 13"/>
          <p:cNvSpPr>
            <a:spLocks noChangeShapeType="1"/>
          </p:cNvSpPr>
          <p:nvPr/>
        </p:nvSpPr>
        <p:spPr bwMode="auto">
          <a:xfrm flipH="1">
            <a:off x="5724525" y="4851400"/>
            <a:ext cx="1511300" cy="0"/>
          </a:xfrm>
          <a:prstGeom prst="line">
            <a:avLst/>
          </a:prstGeom>
          <a:noFill/>
          <a:ln w="9525" cap="rnd">
            <a:solidFill>
              <a:schemeClr val="tx1"/>
            </a:solidFill>
            <a:prstDash val="dash"/>
            <a:round/>
            <a:headEnd/>
            <a:tailEnd/>
          </a:ln>
        </p:spPr>
        <p:txBody>
          <a:bodyPr/>
          <a:lstStyle/>
          <a:p>
            <a:endParaRPr lang="en-US"/>
          </a:p>
        </p:txBody>
      </p:sp>
      <p:sp>
        <p:nvSpPr>
          <p:cNvPr id="34839" name="Text Box 9"/>
          <p:cNvSpPr txBox="1">
            <a:spLocks noChangeArrowheads="1"/>
          </p:cNvSpPr>
          <p:nvPr/>
        </p:nvSpPr>
        <p:spPr bwMode="auto">
          <a:xfrm>
            <a:off x="5435600" y="4762500"/>
            <a:ext cx="288925" cy="304800"/>
          </a:xfrm>
          <a:prstGeom prst="rect">
            <a:avLst/>
          </a:prstGeom>
          <a:noFill/>
          <a:ln w="9525">
            <a:noFill/>
            <a:miter lim="800000"/>
            <a:headEnd/>
            <a:tailEnd/>
          </a:ln>
        </p:spPr>
        <p:txBody>
          <a:bodyPr>
            <a:spAutoFit/>
          </a:bodyPr>
          <a:lstStyle/>
          <a:p>
            <a:pPr>
              <a:spcBef>
                <a:spcPct val="50000"/>
              </a:spcBef>
            </a:pPr>
            <a:r>
              <a:rPr lang="en-US" sz="1400">
                <a:solidFill>
                  <a:srgbClr val="00B050"/>
                </a:solidFill>
                <a:latin typeface="Tahoma" pitchFamily="34" charset="0"/>
              </a:rPr>
              <a:t>4</a:t>
            </a:r>
          </a:p>
        </p:txBody>
      </p:sp>
      <p:sp>
        <p:nvSpPr>
          <p:cNvPr id="34840" name="Rectangle 24"/>
          <p:cNvSpPr>
            <a:spLocks noChangeArrowheads="1"/>
          </p:cNvSpPr>
          <p:nvPr/>
        </p:nvSpPr>
        <p:spPr bwMode="auto">
          <a:xfrm>
            <a:off x="0" y="1484313"/>
            <a:ext cx="5292725" cy="5145087"/>
          </a:xfrm>
          <a:prstGeom prst="rect">
            <a:avLst/>
          </a:prstGeom>
          <a:noFill/>
          <a:ln w="9525">
            <a:noFill/>
            <a:miter lim="800000"/>
            <a:headEnd/>
            <a:tailEnd/>
          </a:ln>
        </p:spPr>
        <p:txBody>
          <a:bodyPr/>
          <a:lstStyle/>
          <a:p>
            <a:pPr marL="342900" indent="-342900">
              <a:spcBef>
                <a:spcPts val="0"/>
              </a:spcBef>
              <a:buClr>
                <a:schemeClr val="tx2"/>
              </a:buClr>
              <a:buSzPct val="70000"/>
              <a:buFont typeface="Wingdings" pitchFamily="2" charset="2"/>
              <a:buChar char="l"/>
            </a:pPr>
            <a:r>
              <a:rPr lang="en-US" sz="2400" dirty="0"/>
              <a:t>A supply increase (supply curve shifts to the right) means that the quantity producers can produce at a given MC has increased</a:t>
            </a:r>
          </a:p>
          <a:p>
            <a:pPr marL="800100" lvl="1" indent="-342900">
              <a:spcBef>
                <a:spcPts val="0"/>
              </a:spcBef>
              <a:buClr>
                <a:schemeClr val="tx2"/>
              </a:buClr>
              <a:buSzPct val="70000"/>
              <a:buFont typeface="Wingdings" pitchFamily="2" charset="2"/>
              <a:buChar char="l"/>
            </a:pPr>
            <a:r>
              <a:rPr lang="en-US" sz="2400" dirty="0"/>
              <a:t>I.e., increasing capacity</a:t>
            </a:r>
          </a:p>
          <a:p>
            <a:pPr marL="800100" lvl="1" indent="-342900">
              <a:spcBef>
                <a:spcPts val="0"/>
              </a:spcBef>
              <a:buClr>
                <a:schemeClr val="tx2"/>
              </a:buClr>
              <a:buSzPct val="70000"/>
              <a:buFont typeface="Wingdings" pitchFamily="2" charset="2"/>
              <a:buChar char="l"/>
            </a:pPr>
            <a:r>
              <a:rPr lang="en-US" sz="2400" dirty="0"/>
              <a:t>Note: again, this is unrelated to the product’s price</a:t>
            </a:r>
          </a:p>
          <a:p>
            <a:pPr marL="342900" indent="-342900">
              <a:spcBef>
                <a:spcPts val="0"/>
              </a:spcBef>
              <a:buClr>
                <a:schemeClr val="tx2"/>
              </a:buClr>
              <a:buSzPct val="70000"/>
              <a:buFont typeface="Wingdings" pitchFamily="2" charset="2"/>
              <a:buChar char="l"/>
            </a:pPr>
            <a:r>
              <a:rPr lang="en-US" sz="2400" dirty="0"/>
              <a:t>If supply increases, quantity rises &amp; price drops</a:t>
            </a:r>
          </a:p>
          <a:p>
            <a:pPr marL="342900" indent="-342900">
              <a:spcBef>
                <a:spcPts val="0"/>
              </a:spcBef>
              <a:buClr>
                <a:schemeClr val="tx2"/>
              </a:buClr>
              <a:buSzPct val="70000"/>
              <a:buFont typeface="Wingdings" pitchFamily="2" charset="2"/>
              <a:buChar char="l"/>
            </a:pPr>
            <a:r>
              <a:rPr lang="en-US" sz="2400" dirty="0"/>
              <a:t>Likewise, if supply decreases (less Q produced at a given MC), quantity falls &amp; prices rise</a:t>
            </a:r>
          </a:p>
        </p:txBody>
      </p:sp>
      <p:sp>
        <p:nvSpPr>
          <p:cNvPr id="34841" name="Freeform 14"/>
          <p:cNvSpPr>
            <a:spLocks/>
          </p:cNvSpPr>
          <p:nvPr/>
        </p:nvSpPr>
        <p:spPr bwMode="auto">
          <a:xfrm>
            <a:off x="5795963" y="3698875"/>
            <a:ext cx="3313112" cy="1489075"/>
          </a:xfrm>
          <a:custGeom>
            <a:avLst/>
            <a:gdLst>
              <a:gd name="T0" fmla="*/ 0 w 1860"/>
              <a:gd name="T1" fmla="*/ 2147483647 h 938"/>
              <a:gd name="T2" fmla="*/ 2147483647 w 1860"/>
              <a:gd name="T3" fmla="*/ 2147483647 h 938"/>
              <a:gd name="T4" fmla="*/ 2147483647 w 1860"/>
              <a:gd name="T5" fmla="*/ 2147483647 h 938"/>
              <a:gd name="T6" fmla="*/ 2147483647 w 1860"/>
              <a:gd name="T7" fmla="*/ 2147483647 h 938"/>
              <a:gd name="T8" fmla="*/ 0 60000 65536"/>
              <a:gd name="T9" fmla="*/ 0 60000 65536"/>
              <a:gd name="T10" fmla="*/ 0 60000 65536"/>
              <a:gd name="T11" fmla="*/ 0 60000 65536"/>
              <a:gd name="T12" fmla="*/ 0 w 1860"/>
              <a:gd name="T13" fmla="*/ 0 h 938"/>
              <a:gd name="T14" fmla="*/ 1860 w 1860"/>
              <a:gd name="T15" fmla="*/ 938 h 938"/>
            </a:gdLst>
            <a:ahLst/>
            <a:cxnLst>
              <a:cxn ang="T8">
                <a:pos x="T0" y="T1"/>
              </a:cxn>
              <a:cxn ang="T9">
                <a:pos x="T2" y="T3"/>
              </a:cxn>
              <a:cxn ang="T10">
                <a:pos x="T4" y="T5"/>
              </a:cxn>
              <a:cxn ang="T11">
                <a:pos x="T6" y="T7"/>
              </a:cxn>
            </a:cxnLst>
            <a:rect l="T12" t="T13" r="T14" b="T15"/>
            <a:pathLst>
              <a:path w="1860" h="938">
                <a:moveTo>
                  <a:pt x="0" y="280"/>
                </a:moveTo>
                <a:cubicBezTo>
                  <a:pt x="68" y="609"/>
                  <a:pt x="136" y="938"/>
                  <a:pt x="408" y="915"/>
                </a:cubicBezTo>
                <a:cubicBezTo>
                  <a:pt x="680" y="892"/>
                  <a:pt x="1406" y="288"/>
                  <a:pt x="1633" y="144"/>
                </a:cubicBezTo>
                <a:cubicBezTo>
                  <a:pt x="1860" y="0"/>
                  <a:pt x="1814" y="26"/>
                  <a:pt x="1769" y="53"/>
                </a:cubicBezTo>
              </a:path>
            </a:pathLst>
          </a:custGeom>
          <a:noFill/>
          <a:ln w="19050" cmpd="sng">
            <a:solidFill>
              <a:srgbClr val="00B050"/>
            </a:solidFill>
            <a:round/>
            <a:headEnd/>
            <a:tailEnd/>
          </a:ln>
        </p:spPr>
        <p:txBody>
          <a:bodyPr/>
          <a:lstStyle/>
          <a:p>
            <a:endParaRPr lang="en-US"/>
          </a:p>
        </p:txBody>
      </p:sp>
      <p:sp>
        <p:nvSpPr>
          <p:cNvPr id="34842" name="Freeform 14"/>
          <p:cNvSpPr>
            <a:spLocks/>
          </p:cNvSpPr>
          <p:nvPr/>
        </p:nvSpPr>
        <p:spPr bwMode="auto">
          <a:xfrm>
            <a:off x="5795963" y="3411538"/>
            <a:ext cx="2663825" cy="1489075"/>
          </a:xfrm>
          <a:custGeom>
            <a:avLst/>
            <a:gdLst>
              <a:gd name="T0" fmla="*/ 0 w 1860"/>
              <a:gd name="T1" fmla="*/ 2147483647 h 938"/>
              <a:gd name="T2" fmla="*/ 2147483647 w 1860"/>
              <a:gd name="T3" fmla="*/ 2147483647 h 938"/>
              <a:gd name="T4" fmla="*/ 2147483647 w 1860"/>
              <a:gd name="T5" fmla="*/ 2147483647 h 938"/>
              <a:gd name="T6" fmla="*/ 2147483647 w 1860"/>
              <a:gd name="T7" fmla="*/ 2147483647 h 938"/>
              <a:gd name="T8" fmla="*/ 0 60000 65536"/>
              <a:gd name="T9" fmla="*/ 0 60000 65536"/>
              <a:gd name="T10" fmla="*/ 0 60000 65536"/>
              <a:gd name="T11" fmla="*/ 0 60000 65536"/>
              <a:gd name="T12" fmla="*/ 0 w 1860"/>
              <a:gd name="T13" fmla="*/ 0 h 938"/>
              <a:gd name="T14" fmla="*/ 1860 w 1860"/>
              <a:gd name="T15" fmla="*/ 938 h 938"/>
            </a:gdLst>
            <a:ahLst/>
            <a:cxnLst>
              <a:cxn ang="T8">
                <a:pos x="T0" y="T1"/>
              </a:cxn>
              <a:cxn ang="T9">
                <a:pos x="T2" y="T3"/>
              </a:cxn>
              <a:cxn ang="T10">
                <a:pos x="T4" y="T5"/>
              </a:cxn>
              <a:cxn ang="T11">
                <a:pos x="T6" y="T7"/>
              </a:cxn>
            </a:cxnLst>
            <a:rect l="T12" t="T13" r="T14" b="T15"/>
            <a:pathLst>
              <a:path w="1860" h="938">
                <a:moveTo>
                  <a:pt x="0" y="280"/>
                </a:moveTo>
                <a:cubicBezTo>
                  <a:pt x="68" y="609"/>
                  <a:pt x="136" y="938"/>
                  <a:pt x="408" y="915"/>
                </a:cubicBezTo>
                <a:cubicBezTo>
                  <a:pt x="680" y="892"/>
                  <a:pt x="1406" y="288"/>
                  <a:pt x="1633" y="144"/>
                </a:cubicBezTo>
                <a:cubicBezTo>
                  <a:pt x="1860" y="0"/>
                  <a:pt x="1814" y="26"/>
                  <a:pt x="1769" y="53"/>
                </a:cubicBezTo>
              </a:path>
            </a:pathLst>
          </a:custGeom>
          <a:noFill/>
          <a:ln w="19050" cmpd="sng">
            <a:solidFill>
              <a:srgbClr val="00B0F0"/>
            </a:solidFill>
            <a:round/>
            <a:headEnd/>
            <a:tailEnd/>
          </a:ln>
        </p:spPr>
        <p:txBody>
          <a:bodyPr/>
          <a:lstStyle/>
          <a:p>
            <a:endParaRPr lang="en-US"/>
          </a:p>
        </p:txBody>
      </p:sp>
      <p:sp>
        <p:nvSpPr>
          <p:cNvPr id="2" name="Footer Placeholder 1"/>
          <p:cNvSpPr>
            <a:spLocks noGrp="1"/>
          </p:cNvSpPr>
          <p:nvPr>
            <p:ph type="ftr" sz="quarter" idx="10"/>
          </p:nvPr>
        </p:nvSpPr>
        <p:spPr/>
        <p:txBody>
          <a:bodyPr/>
          <a:lstStyle/>
          <a:p>
            <a:pPr>
              <a:defRPr/>
            </a:pPr>
            <a:r>
              <a:rPr lang="en-US" altLang="en-US"/>
              <a:t>© Amitai Aviram.  All rights reserved.</a:t>
            </a:r>
          </a:p>
        </p:txBody>
      </p:sp>
      <p:sp>
        <p:nvSpPr>
          <p:cNvPr id="3" name="Slide Number Placeholder 2"/>
          <p:cNvSpPr>
            <a:spLocks noGrp="1"/>
          </p:cNvSpPr>
          <p:nvPr>
            <p:ph type="sldNum" sz="quarter" idx="11"/>
          </p:nvPr>
        </p:nvSpPr>
        <p:spPr/>
        <p:txBody>
          <a:bodyPr/>
          <a:lstStyle/>
          <a:p>
            <a:pPr>
              <a:defRPr/>
            </a:pPr>
            <a:fld id="{31FE2159-9F3F-441C-A1A0-5BA584FC46BC}" type="slidenum">
              <a:rPr lang="en-US" altLang="en-US" smtClean="0"/>
              <a:pPr>
                <a:defRPr/>
              </a:pPr>
              <a:t>19</a:t>
            </a:fld>
            <a:endParaRPr lang="en-US"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dirty="0" smtClean="0">
                <a:latin typeface="Calibri" pitchFamily="34" charset="0"/>
              </a:rPr>
              <a:t>The strategic environment (competition)</a:t>
            </a:r>
            <a:br>
              <a:rPr lang="en-US" dirty="0" smtClean="0">
                <a:latin typeface="Calibri" pitchFamily="34" charset="0"/>
              </a:rPr>
            </a:br>
            <a:r>
              <a:rPr lang="en-US" sz="3500" dirty="0" smtClean="0">
                <a:latin typeface="Calibri" pitchFamily="34" charset="0"/>
              </a:rPr>
              <a:t>Overview of Chapter 2</a:t>
            </a:r>
          </a:p>
        </p:txBody>
      </p:sp>
      <p:sp>
        <p:nvSpPr>
          <p:cNvPr id="17411" name="Rectangle 3"/>
          <p:cNvSpPr>
            <a:spLocks noGrp="1" noChangeArrowheads="1"/>
          </p:cNvSpPr>
          <p:nvPr>
            <p:ph type="body" idx="1"/>
          </p:nvPr>
        </p:nvSpPr>
        <p:spPr>
          <a:xfrm>
            <a:off x="0" y="1447800"/>
            <a:ext cx="9144000" cy="5181600"/>
          </a:xfrm>
        </p:spPr>
        <p:txBody>
          <a:bodyPr/>
          <a:lstStyle/>
          <a:p>
            <a:pPr marL="514350" indent="-514350" eaLnBrk="1" hangingPunct="1">
              <a:spcBef>
                <a:spcPct val="0"/>
              </a:spcBef>
              <a:buFont typeface="+mj-lt"/>
              <a:buAutoNum type="alphaLcParenR"/>
            </a:pPr>
            <a:r>
              <a:rPr lang="en-US" sz="2800" dirty="0" smtClean="0">
                <a:solidFill>
                  <a:srgbClr val="00B0F0"/>
                </a:solidFill>
                <a:latin typeface="Calibri" pitchFamily="34" charset="0"/>
              </a:rPr>
              <a:t>Economics of competition</a:t>
            </a:r>
          </a:p>
          <a:p>
            <a:pPr lvl="1" eaLnBrk="1" hangingPunct="1">
              <a:spcBef>
                <a:spcPct val="0"/>
              </a:spcBef>
            </a:pPr>
            <a:r>
              <a:rPr lang="en-US" sz="2400" dirty="0" smtClean="0">
                <a:latin typeface="Calibri" pitchFamily="34" charset="0"/>
              </a:rPr>
              <a:t>Static analysis: supply &amp; demand curves</a:t>
            </a:r>
          </a:p>
          <a:p>
            <a:pPr lvl="1" eaLnBrk="1" hangingPunct="1">
              <a:spcBef>
                <a:spcPct val="0"/>
              </a:spcBef>
            </a:pPr>
            <a:r>
              <a:rPr lang="en-US" sz="2400" dirty="0" smtClean="0">
                <a:latin typeface="Calibri" pitchFamily="34" charset="0"/>
              </a:rPr>
              <a:t>Dynamic analysis: changes in supply &amp; demand</a:t>
            </a:r>
          </a:p>
          <a:p>
            <a:pPr lvl="1" eaLnBrk="1" hangingPunct="1">
              <a:spcBef>
                <a:spcPct val="0"/>
              </a:spcBef>
            </a:pPr>
            <a:r>
              <a:rPr lang="en-US" sz="2400" dirty="0" smtClean="0">
                <a:latin typeface="Calibri" pitchFamily="34" charset="0"/>
              </a:rPr>
              <a:t>Market power &amp; constraints on pricing</a:t>
            </a:r>
          </a:p>
          <a:p>
            <a:pPr marL="514350" indent="-514350" eaLnBrk="1" hangingPunct="1">
              <a:spcBef>
                <a:spcPct val="0"/>
              </a:spcBef>
              <a:buFont typeface="+mj-lt"/>
              <a:buAutoNum type="alphaLcParenR"/>
            </a:pPr>
            <a:r>
              <a:rPr lang="en-US" sz="2800" dirty="0" smtClean="0">
                <a:latin typeface="Calibri" pitchFamily="34" charset="0"/>
              </a:rPr>
              <a:t>Substitution</a:t>
            </a:r>
          </a:p>
          <a:p>
            <a:pPr marL="514350" indent="-514350" eaLnBrk="1" hangingPunct="1">
              <a:spcBef>
                <a:spcPct val="0"/>
              </a:spcBef>
              <a:buFont typeface="+mj-lt"/>
              <a:buAutoNum type="alphaLcParenR"/>
            </a:pPr>
            <a:r>
              <a:rPr lang="en-US" sz="2800" dirty="0" smtClean="0">
                <a:latin typeface="Calibri" pitchFamily="34" charset="0"/>
              </a:rPr>
              <a:t>Entry</a:t>
            </a:r>
          </a:p>
          <a:p>
            <a:pPr marL="514350" indent="-514350" eaLnBrk="1" hangingPunct="1">
              <a:spcBef>
                <a:spcPct val="0"/>
              </a:spcBef>
              <a:buFont typeface="+mj-lt"/>
              <a:buAutoNum type="alphaLcParenR"/>
            </a:pPr>
            <a:r>
              <a:rPr lang="en-US" sz="2800" dirty="0" smtClean="0">
                <a:latin typeface="Calibri" pitchFamily="34" charset="0"/>
              </a:rPr>
              <a:t>Rivalry</a:t>
            </a:r>
          </a:p>
          <a:p>
            <a:pPr marL="514350" indent="-514350" eaLnBrk="1" hangingPunct="1">
              <a:spcBef>
                <a:spcPct val="0"/>
              </a:spcBef>
              <a:buFont typeface="+mj-lt"/>
              <a:buAutoNum type="alphaLcParenR"/>
            </a:pPr>
            <a:r>
              <a:rPr lang="en-US" sz="2800" dirty="0" smtClean="0">
                <a:latin typeface="Calibri" pitchFamily="34" charset="0"/>
              </a:rPr>
              <a:t>Supply chain</a:t>
            </a:r>
          </a:p>
        </p:txBody>
      </p:sp>
      <p:sp>
        <p:nvSpPr>
          <p:cNvPr id="2" name="Footer Placeholder 1"/>
          <p:cNvSpPr>
            <a:spLocks noGrp="1"/>
          </p:cNvSpPr>
          <p:nvPr>
            <p:ph type="ftr" sz="quarter" idx="10"/>
          </p:nvPr>
        </p:nvSpPr>
        <p:spPr/>
        <p:txBody>
          <a:bodyPr/>
          <a:lstStyle/>
          <a:p>
            <a:pPr>
              <a:defRPr/>
            </a:pPr>
            <a:r>
              <a:rPr lang="en-US" smtClean="0"/>
              <a:t>© Amitai Aviram.  All rights reserved.</a:t>
            </a:r>
            <a:endParaRPr lang="en-US" dirty="0"/>
          </a:p>
        </p:txBody>
      </p:sp>
      <p:sp>
        <p:nvSpPr>
          <p:cNvPr id="3" name="Slide Number Placeholder 2"/>
          <p:cNvSpPr>
            <a:spLocks noGrp="1"/>
          </p:cNvSpPr>
          <p:nvPr>
            <p:ph type="sldNum" sz="quarter" idx="11"/>
          </p:nvPr>
        </p:nvSpPr>
        <p:spPr/>
        <p:txBody>
          <a:bodyPr/>
          <a:lstStyle/>
          <a:p>
            <a:pPr>
              <a:defRPr/>
            </a:pPr>
            <a:fld id="{CA80BEAB-F0D0-4233-9B41-CAA81A30C1E8}" type="slidenum">
              <a:rPr lang="en-US" smtClean="0"/>
              <a:pPr>
                <a:defRPr/>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0" y="0"/>
            <a:ext cx="9144000" cy="1295400"/>
          </a:xfrm>
        </p:spPr>
        <p:txBody>
          <a:bodyPr/>
          <a:lstStyle/>
          <a:p>
            <a:pPr eaLnBrk="1" hangingPunct="1"/>
            <a:r>
              <a:rPr lang="en-US" smtClean="0"/>
              <a:t>Economics of competition</a:t>
            </a:r>
            <a:br>
              <a:rPr lang="en-US" smtClean="0"/>
            </a:br>
            <a:r>
              <a:rPr lang="en-US" sz="3500" smtClean="0"/>
              <a:t>Dynamics: cyclical markets</a:t>
            </a:r>
          </a:p>
        </p:txBody>
      </p:sp>
      <p:sp>
        <p:nvSpPr>
          <p:cNvPr id="35843" name="Rectangle 24"/>
          <p:cNvSpPr>
            <a:spLocks noChangeArrowheads="1"/>
          </p:cNvSpPr>
          <p:nvPr/>
        </p:nvSpPr>
        <p:spPr bwMode="auto">
          <a:xfrm>
            <a:off x="107950" y="1484313"/>
            <a:ext cx="8928100" cy="4968875"/>
          </a:xfrm>
          <a:prstGeom prst="rect">
            <a:avLst/>
          </a:prstGeom>
          <a:noFill/>
          <a:ln w="9525">
            <a:noFill/>
            <a:miter lim="800000"/>
            <a:headEnd/>
            <a:tailEnd/>
          </a:ln>
        </p:spPr>
        <p:txBody>
          <a:bodyPr/>
          <a:lstStyle/>
          <a:p>
            <a:pPr marL="342900" indent="-342900">
              <a:lnSpc>
                <a:spcPct val="90000"/>
              </a:lnSpc>
              <a:spcBef>
                <a:spcPct val="20000"/>
              </a:spcBef>
              <a:buClr>
                <a:schemeClr val="tx2"/>
              </a:buClr>
              <a:buSzPct val="70000"/>
              <a:buFont typeface="Wingdings" pitchFamily="2" charset="2"/>
              <a:buChar char="l"/>
            </a:pPr>
            <a:endParaRPr lang="en-US" sz="2400"/>
          </a:p>
        </p:txBody>
      </p:sp>
      <p:sp>
        <p:nvSpPr>
          <p:cNvPr id="35844" name="Rectangle 24"/>
          <p:cNvSpPr>
            <a:spLocks noChangeArrowheads="1"/>
          </p:cNvSpPr>
          <p:nvPr/>
        </p:nvSpPr>
        <p:spPr bwMode="auto">
          <a:xfrm>
            <a:off x="0" y="1484313"/>
            <a:ext cx="9144000" cy="5145087"/>
          </a:xfrm>
          <a:prstGeom prst="rect">
            <a:avLst/>
          </a:prstGeom>
          <a:noFill/>
          <a:ln w="9525">
            <a:noFill/>
            <a:miter lim="800000"/>
            <a:headEnd/>
            <a:tailEnd/>
          </a:ln>
        </p:spPr>
        <p:txBody>
          <a:bodyPr/>
          <a:lstStyle/>
          <a:p>
            <a:pPr marL="342900" indent="-342900">
              <a:buClr>
                <a:schemeClr val="tx2"/>
              </a:buClr>
              <a:buSzPct val="70000"/>
              <a:buFont typeface="Wingdings" pitchFamily="2" charset="2"/>
              <a:buChar char="l"/>
            </a:pPr>
            <a:r>
              <a:rPr lang="en-US" sz="2400" dirty="0"/>
              <a:t>Some changes in supply/demand are unintentional, but many are intentional</a:t>
            </a:r>
          </a:p>
          <a:p>
            <a:pPr marL="800100" lvl="1" indent="-342900">
              <a:buClr>
                <a:schemeClr val="tx2"/>
              </a:buClr>
              <a:buSzPct val="70000"/>
              <a:buFont typeface="Wingdings" pitchFamily="2" charset="2"/>
              <a:buChar char="l"/>
            </a:pPr>
            <a:r>
              <a:rPr lang="en-US" sz="2200" dirty="0"/>
              <a:t>E.g., increase supply by building a new factory/expanding existing factory; or increase demand by using product for more things than before</a:t>
            </a:r>
          </a:p>
          <a:p>
            <a:pPr marL="800100" lvl="1" indent="-342900">
              <a:buClr>
                <a:schemeClr val="tx2"/>
              </a:buClr>
              <a:buSzPct val="70000"/>
              <a:buFont typeface="Wingdings" pitchFamily="2" charset="2"/>
              <a:buChar char="l"/>
            </a:pPr>
            <a:r>
              <a:rPr lang="en-US" sz="2200" dirty="0"/>
              <a:t>Intentional changes are often driven by prices</a:t>
            </a:r>
          </a:p>
          <a:p>
            <a:pPr marL="1257300" lvl="2" indent="-342900">
              <a:buClr>
                <a:schemeClr val="tx2"/>
              </a:buClr>
              <a:buSzPct val="70000"/>
              <a:buFont typeface="Wingdings" pitchFamily="2" charset="2"/>
              <a:buChar char="l"/>
            </a:pPr>
            <a:r>
              <a:rPr lang="en-US" sz="2000" dirty="0"/>
              <a:t>E.g., if P goes down, customer may use product for more things; if P goes up, producer may expand capacity</a:t>
            </a:r>
          </a:p>
          <a:p>
            <a:pPr marL="342900" indent="-342900">
              <a:buClr>
                <a:schemeClr val="tx2"/>
              </a:buClr>
              <a:buSzPct val="70000"/>
              <a:buFont typeface="Wingdings" pitchFamily="2" charset="2"/>
              <a:buChar char="l"/>
            </a:pPr>
            <a:r>
              <a:rPr lang="en-US" sz="2400" dirty="0"/>
              <a:t>But in some markets, there’s a lag between the decision to increase supply/demand &amp; the actual increase</a:t>
            </a:r>
          </a:p>
          <a:p>
            <a:pPr marL="800100" lvl="1" indent="-342900">
              <a:buClr>
                <a:schemeClr val="tx2"/>
              </a:buClr>
              <a:buSzPct val="70000"/>
              <a:buFont typeface="Wingdings" pitchFamily="2" charset="2"/>
              <a:buChar char="l"/>
            </a:pPr>
            <a:r>
              <a:rPr lang="en-US" sz="2200" dirty="0"/>
              <a:t>E.g., takes years to develop a new mine</a:t>
            </a:r>
          </a:p>
          <a:p>
            <a:pPr marL="342900" indent="-342900">
              <a:buClr>
                <a:schemeClr val="tx2"/>
              </a:buClr>
              <a:buSzPct val="70000"/>
              <a:buFont typeface="Wingdings" pitchFamily="2" charset="2"/>
              <a:buChar char="l"/>
            </a:pPr>
            <a:r>
              <a:rPr lang="en-US" sz="2400" dirty="0"/>
              <a:t>Result: mismatches between supply &amp; demand</a:t>
            </a:r>
          </a:p>
        </p:txBody>
      </p:sp>
      <p:sp>
        <p:nvSpPr>
          <p:cNvPr id="2" name="Footer Placeholder 1"/>
          <p:cNvSpPr>
            <a:spLocks noGrp="1"/>
          </p:cNvSpPr>
          <p:nvPr>
            <p:ph type="ftr" sz="quarter" idx="10"/>
          </p:nvPr>
        </p:nvSpPr>
        <p:spPr/>
        <p:txBody>
          <a:bodyPr/>
          <a:lstStyle/>
          <a:p>
            <a:pPr>
              <a:defRPr/>
            </a:pPr>
            <a:r>
              <a:rPr lang="en-US" altLang="en-US"/>
              <a:t>© Amitai Aviram.  All rights reserved.</a:t>
            </a:r>
          </a:p>
        </p:txBody>
      </p:sp>
      <p:sp>
        <p:nvSpPr>
          <p:cNvPr id="3" name="Slide Number Placeholder 2"/>
          <p:cNvSpPr>
            <a:spLocks noGrp="1"/>
          </p:cNvSpPr>
          <p:nvPr>
            <p:ph type="sldNum" sz="quarter" idx="11"/>
          </p:nvPr>
        </p:nvSpPr>
        <p:spPr/>
        <p:txBody>
          <a:bodyPr/>
          <a:lstStyle/>
          <a:p>
            <a:pPr>
              <a:defRPr/>
            </a:pPr>
            <a:fld id="{9B55BC24-7A9A-464D-BE50-412CDBBC6DE3}" type="slidenum">
              <a:rPr lang="en-US" altLang="en-US" smtClean="0"/>
              <a:pPr>
                <a:defRPr/>
              </a:pPr>
              <a:t>20</a:t>
            </a:fld>
            <a:endParaRPr lang="en-US" alt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0" y="0"/>
            <a:ext cx="9144000" cy="1304925"/>
          </a:xfrm>
        </p:spPr>
        <p:txBody>
          <a:bodyPr/>
          <a:lstStyle/>
          <a:p>
            <a:pPr eaLnBrk="1" hangingPunct="1"/>
            <a:r>
              <a:rPr lang="en-US" smtClean="0"/>
              <a:t>Economics of competition</a:t>
            </a:r>
            <a:br>
              <a:rPr lang="en-US" smtClean="0"/>
            </a:br>
            <a:r>
              <a:rPr lang="en-US" sz="3500" smtClean="0"/>
              <a:t>Dynamics: cyclical markets</a:t>
            </a:r>
          </a:p>
        </p:txBody>
      </p:sp>
      <p:sp>
        <p:nvSpPr>
          <p:cNvPr id="36867" name="Rectangle 24"/>
          <p:cNvSpPr>
            <a:spLocks noChangeArrowheads="1"/>
          </p:cNvSpPr>
          <p:nvPr/>
        </p:nvSpPr>
        <p:spPr bwMode="auto">
          <a:xfrm>
            <a:off x="107950" y="1484313"/>
            <a:ext cx="8928100" cy="4968875"/>
          </a:xfrm>
          <a:prstGeom prst="rect">
            <a:avLst/>
          </a:prstGeom>
          <a:noFill/>
          <a:ln w="9525">
            <a:noFill/>
            <a:miter lim="800000"/>
            <a:headEnd/>
            <a:tailEnd/>
          </a:ln>
        </p:spPr>
        <p:txBody>
          <a:bodyPr/>
          <a:lstStyle/>
          <a:p>
            <a:pPr marL="342900" indent="-342900">
              <a:lnSpc>
                <a:spcPct val="90000"/>
              </a:lnSpc>
              <a:spcBef>
                <a:spcPct val="20000"/>
              </a:spcBef>
              <a:buClr>
                <a:schemeClr val="tx2"/>
              </a:buClr>
              <a:buSzPct val="70000"/>
              <a:buFont typeface="Wingdings" pitchFamily="2" charset="2"/>
              <a:buChar char="l"/>
            </a:pPr>
            <a:endParaRPr lang="en-US" sz="2400"/>
          </a:p>
        </p:txBody>
      </p:sp>
      <p:sp>
        <p:nvSpPr>
          <p:cNvPr id="36868" name="Rectangle 24"/>
          <p:cNvSpPr>
            <a:spLocks noChangeArrowheads="1"/>
          </p:cNvSpPr>
          <p:nvPr/>
        </p:nvSpPr>
        <p:spPr bwMode="auto">
          <a:xfrm>
            <a:off x="0" y="1484313"/>
            <a:ext cx="9144000" cy="5145087"/>
          </a:xfrm>
          <a:prstGeom prst="rect">
            <a:avLst/>
          </a:prstGeom>
          <a:noFill/>
          <a:ln w="9525">
            <a:noFill/>
            <a:miter lim="800000"/>
            <a:headEnd/>
            <a:tailEnd/>
          </a:ln>
        </p:spPr>
        <p:txBody>
          <a:bodyPr/>
          <a:lstStyle/>
          <a:p>
            <a:pPr marL="342900" indent="-342900">
              <a:buClr>
                <a:schemeClr val="tx2"/>
              </a:buClr>
              <a:buSzPct val="70000"/>
              <a:buFont typeface="Wingdings" pitchFamily="2" charset="2"/>
              <a:buChar char="l"/>
            </a:pPr>
            <a:r>
              <a:rPr lang="en-US" sz="2400" dirty="0"/>
              <a:t>Example: supply-driven cycle</a:t>
            </a:r>
          </a:p>
          <a:p>
            <a:pPr marL="800100" lvl="1" indent="-342900">
              <a:buClr>
                <a:schemeClr val="tx2"/>
              </a:buClr>
              <a:buSzPct val="70000"/>
              <a:buFont typeface="Wingdings" pitchFamily="2" charset="2"/>
              <a:buChar char="l"/>
            </a:pPr>
            <a:r>
              <a:rPr lang="en-US" sz="2200" dirty="0"/>
              <a:t>Demand increases</a:t>
            </a:r>
          </a:p>
          <a:p>
            <a:pPr marL="1257300" lvl="2" indent="-342900">
              <a:buClr>
                <a:schemeClr val="tx2"/>
              </a:buClr>
              <a:buSzPct val="70000"/>
              <a:buFont typeface="Wingdings" pitchFamily="2" charset="2"/>
              <a:buChar char="l"/>
            </a:pPr>
            <a:r>
              <a:rPr lang="en-US" sz="2000" dirty="0"/>
              <a:t>E.g., new industry requires copper</a:t>
            </a:r>
          </a:p>
          <a:p>
            <a:pPr marL="1257300" lvl="2" indent="-342900">
              <a:buClr>
                <a:schemeClr val="tx2"/>
              </a:buClr>
              <a:buSzPct val="70000"/>
              <a:buFont typeface="Wingdings" pitchFamily="2" charset="2"/>
              <a:buChar char="l"/>
            </a:pPr>
            <a:r>
              <a:rPr lang="en-US" sz="2000" dirty="0"/>
              <a:t>P rises &amp; Q rises (high profitability)</a:t>
            </a:r>
          </a:p>
          <a:p>
            <a:pPr marL="800100" lvl="1" indent="-342900">
              <a:buClr>
                <a:schemeClr val="tx2"/>
              </a:buClr>
              <a:buSzPct val="70000"/>
              <a:buFont typeface="Wingdings" pitchFamily="2" charset="2"/>
              <a:buChar char="l"/>
            </a:pPr>
            <a:r>
              <a:rPr lang="en-US" sz="2200" dirty="0"/>
              <a:t>Producers expand capacity</a:t>
            </a:r>
          </a:p>
          <a:p>
            <a:pPr marL="1257300" lvl="2" indent="-342900">
              <a:buClr>
                <a:schemeClr val="tx2"/>
              </a:buClr>
              <a:buSzPct val="70000"/>
              <a:buFont typeface="Wingdings" pitchFamily="2" charset="2"/>
              <a:buChar char="l"/>
            </a:pPr>
            <a:r>
              <a:rPr lang="en-US" sz="2000" dirty="0"/>
              <a:t>Build/expand mines</a:t>
            </a:r>
          </a:p>
          <a:p>
            <a:pPr marL="1257300" lvl="2" indent="-342900">
              <a:buClr>
                <a:schemeClr val="tx2"/>
              </a:buClr>
              <a:buSzPct val="70000"/>
              <a:buFont typeface="Wingdings" pitchFamily="2" charset="2"/>
              <a:buChar char="l"/>
            </a:pPr>
            <a:r>
              <a:rPr lang="en-US" sz="2000" dirty="0"/>
              <a:t>Since new capacity takes years</a:t>
            </a:r>
            <a:br>
              <a:rPr lang="en-US" sz="2000" dirty="0"/>
            </a:br>
            <a:r>
              <a:rPr lang="en-US" sz="2000" dirty="0"/>
              <a:t>to come on-line, shortage persists</a:t>
            </a:r>
          </a:p>
          <a:p>
            <a:pPr marL="800100" lvl="1" indent="-342900">
              <a:buClr>
                <a:schemeClr val="tx2"/>
              </a:buClr>
              <a:buSzPct val="70000"/>
              <a:buFont typeface="Wingdings" pitchFamily="2" charset="2"/>
              <a:buChar char="l"/>
            </a:pPr>
            <a:r>
              <a:rPr lang="en-US" sz="2200" dirty="0"/>
              <a:t>New capacity comes on-line</a:t>
            </a:r>
          </a:p>
          <a:p>
            <a:pPr marL="1257300" lvl="2" indent="-342900">
              <a:buClr>
                <a:schemeClr val="tx2"/>
              </a:buClr>
              <a:buSzPct val="70000"/>
              <a:buFont typeface="Wingdings" pitchFamily="2" charset="2"/>
              <a:buChar char="l"/>
            </a:pPr>
            <a:r>
              <a:rPr lang="en-US" sz="2000" dirty="0"/>
              <a:t>P drops &amp; Q rises (profit down)</a:t>
            </a:r>
          </a:p>
          <a:p>
            <a:pPr marL="1257300" lvl="2" indent="-342900">
              <a:buClr>
                <a:schemeClr val="tx2"/>
              </a:buClr>
              <a:buSzPct val="70000"/>
              <a:buFont typeface="Wingdings" pitchFamily="2" charset="2"/>
              <a:buChar char="l"/>
            </a:pPr>
            <a:r>
              <a:rPr lang="en-US" sz="2000" dirty="0"/>
              <a:t>Many capacity expansion plans still in progress – expensive to cancel, but the excess capacity pushes prices down for long time</a:t>
            </a:r>
          </a:p>
        </p:txBody>
      </p:sp>
      <p:pic>
        <p:nvPicPr>
          <p:cNvPr id="36869" name="Picture 8"/>
          <p:cNvPicPr>
            <a:picLocks noChangeAspect="1" noChangeArrowheads="1"/>
          </p:cNvPicPr>
          <p:nvPr/>
        </p:nvPicPr>
        <p:blipFill>
          <a:blip r:embed="rId2" cstate="print"/>
          <a:srcRect/>
          <a:stretch>
            <a:fillRect/>
          </a:stretch>
        </p:blipFill>
        <p:spPr bwMode="auto">
          <a:xfrm>
            <a:off x="5508625" y="2000250"/>
            <a:ext cx="3429000" cy="2581275"/>
          </a:xfrm>
          <a:prstGeom prst="rect">
            <a:avLst/>
          </a:prstGeom>
          <a:noFill/>
          <a:ln w="9525">
            <a:noFill/>
            <a:miter lim="800000"/>
            <a:headEnd/>
            <a:tailEnd/>
          </a:ln>
        </p:spPr>
      </p:pic>
      <p:sp>
        <p:nvSpPr>
          <p:cNvPr id="2" name="Footer Placeholder 1"/>
          <p:cNvSpPr>
            <a:spLocks noGrp="1"/>
          </p:cNvSpPr>
          <p:nvPr>
            <p:ph type="ftr" sz="quarter" idx="10"/>
          </p:nvPr>
        </p:nvSpPr>
        <p:spPr/>
        <p:txBody>
          <a:bodyPr/>
          <a:lstStyle/>
          <a:p>
            <a:pPr>
              <a:defRPr/>
            </a:pPr>
            <a:r>
              <a:rPr lang="en-US" altLang="en-US"/>
              <a:t>© Amitai Aviram.  All rights reserved.</a:t>
            </a:r>
          </a:p>
        </p:txBody>
      </p:sp>
      <p:sp>
        <p:nvSpPr>
          <p:cNvPr id="3" name="Slide Number Placeholder 2"/>
          <p:cNvSpPr>
            <a:spLocks noGrp="1"/>
          </p:cNvSpPr>
          <p:nvPr>
            <p:ph type="sldNum" sz="quarter" idx="11"/>
          </p:nvPr>
        </p:nvSpPr>
        <p:spPr/>
        <p:txBody>
          <a:bodyPr/>
          <a:lstStyle/>
          <a:p>
            <a:pPr>
              <a:defRPr/>
            </a:pPr>
            <a:fld id="{48F6FB5B-227A-4C61-BC41-82D77323C3C7}" type="slidenum">
              <a:rPr lang="en-US" altLang="en-US" smtClean="0"/>
              <a:pPr>
                <a:defRPr/>
              </a:pPr>
              <a:t>21</a:t>
            </a:fld>
            <a:endParaRPr lang="en-US" alt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0" y="0"/>
            <a:ext cx="9144000" cy="1304925"/>
          </a:xfrm>
        </p:spPr>
        <p:txBody>
          <a:bodyPr/>
          <a:lstStyle/>
          <a:p>
            <a:pPr eaLnBrk="1" hangingPunct="1"/>
            <a:r>
              <a:rPr lang="en-US" smtClean="0"/>
              <a:t>Economics of competition</a:t>
            </a:r>
            <a:br>
              <a:rPr lang="en-US" smtClean="0"/>
            </a:br>
            <a:r>
              <a:rPr lang="en-US" sz="3500" smtClean="0"/>
              <a:t>Dynamics: cyclical markets</a:t>
            </a:r>
          </a:p>
        </p:txBody>
      </p:sp>
      <p:sp>
        <p:nvSpPr>
          <p:cNvPr id="37891" name="Rectangle 24"/>
          <p:cNvSpPr>
            <a:spLocks noChangeArrowheads="1"/>
          </p:cNvSpPr>
          <p:nvPr/>
        </p:nvSpPr>
        <p:spPr bwMode="auto">
          <a:xfrm>
            <a:off x="107950" y="1484313"/>
            <a:ext cx="8928100" cy="4968875"/>
          </a:xfrm>
          <a:prstGeom prst="rect">
            <a:avLst/>
          </a:prstGeom>
          <a:noFill/>
          <a:ln w="9525">
            <a:noFill/>
            <a:miter lim="800000"/>
            <a:headEnd/>
            <a:tailEnd/>
          </a:ln>
        </p:spPr>
        <p:txBody>
          <a:bodyPr/>
          <a:lstStyle/>
          <a:p>
            <a:pPr marL="342900" indent="-342900">
              <a:lnSpc>
                <a:spcPct val="90000"/>
              </a:lnSpc>
              <a:spcBef>
                <a:spcPct val="20000"/>
              </a:spcBef>
              <a:buClr>
                <a:schemeClr val="tx2"/>
              </a:buClr>
              <a:buSzPct val="70000"/>
              <a:buFont typeface="Wingdings" pitchFamily="2" charset="2"/>
              <a:buChar char="l"/>
            </a:pPr>
            <a:endParaRPr lang="en-US" sz="2400"/>
          </a:p>
        </p:txBody>
      </p:sp>
      <p:sp>
        <p:nvSpPr>
          <p:cNvPr id="37892" name="Rectangle 24"/>
          <p:cNvSpPr>
            <a:spLocks noChangeArrowheads="1"/>
          </p:cNvSpPr>
          <p:nvPr/>
        </p:nvSpPr>
        <p:spPr bwMode="auto">
          <a:xfrm>
            <a:off x="0" y="1484313"/>
            <a:ext cx="9144000" cy="5145087"/>
          </a:xfrm>
          <a:prstGeom prst="rect">
            <a:avLst/>
          </a:prstGeom>
          <a:noFill/>
          <a:ln w="9525">
            <a:noFill/>
            <a:miter lim="800000"/>
            <a:headEnd/>
            <a:tailEnd/>
          </a:ln>
        </p:spPr>
        <p:txBody>
          <a:bodyPr/>
          <a:lstStyle/>
          <a:p>
            <a:pPr marL="342900" indent="-342900">
              <a:buClr>
                <a:schemeClr val="tx2"/>
              </a:buClr>
              <a:buSzPct val="70000"/>
              <a:buFont typeface="Wingdings" pitchFamily="2" charset="2"/>
              <a:buChar char="l"/>
            </a:pPr>
            <a:r>
              <a:rPr lang="en-US" sz="2400" dirty="0"/>
              <a:t>Cycle continued</a:t>
            </a:r>
          </a:p>
          <a:p>
            <a:pPr marL="800100" lvl="1" indent="-342900">
              <a:buClr>
                <a:schemeClr val="tx2"/>
              </a:buClr>
              <a:buSzPct val="70000"/>
              <a:buFont typeface="Wingdings" pitchFamily="2" charset="2"/>
              <a:buChar char="l"/>
            </a:pPr>
            <a:r>
              <a:rPr lang="en-US" sz="2200" dirty="0"/>
              <a:t>Profitability very low</a:t>
            </a:r>
          </a:p>
          <a:p>
            <a:pPr marL="1257300" lvl="2" indent="-342900">
              <a:buClr>
                <a:schemeClr val="tx2"/>
              </a:buClr>
              <a:buSzPct val="70000"/>
              <a:buFont typeface="Wingdings" pitchFamily="2" charset="2"/>
              <a:buChar char="l"/>
            </a:pPr>
            <a:r>
              <a:rPr lang="en-US" sz="2000" dirty="0"/>
              <a:t>Firms go bankrupt (some capacity lost)</a:t>
            </a:r>
          </a:p>
          <a:p>
            <a:pPr marL="1257300" lvl="2" indent="-342900">
              <a:buClr>
                <a:schemeClr val="tx2"/>
              </a:buClr>
              <a:buSzPct val="70000"/>
              <a:buFont typeface="Wingdings" pitchFamily="2" charset="2"/>
              <a:buChar char="l"/>
            </a:pPr>
            <a:r>
              <a:rPr lang="en-US" sz="2000" dirty="0"/>
              <a:t>Other firms can’t afford to expand capacity</a:t>
            </a:r>
          </a:p>
          <a:p>
            <a:pPr marL="1257300" lvl="2" indent="-342900">
              <a:buClr>
                <a:schemeClr val="tx2"/>
              </a:buClr>
              <a:buSzPct val="70000"/>
              <a:buFont typeface="Wingdings" pitchFamily="2" charset="2"/>
              <a:buChar char="l"/>
            </a:pPr>
            <a:r>
              <a:rPr lang="en-US" sz="2000" dirty="0"/>
              <a:t>Excess capacity disappears</a:t>
            </a:r>
          </a:p>
          <a:p>
            <a:pPr marL="800100" lvl="1" indent="-342900">
              <a:buClr>
                <a:schemeClr val="tx2"/>
              </a:buClr>
              <a:buSzPct val="70000"/>
              <a:buFont typeface="Wingdings" pitchFamily="2" charset="2"/>
              <a:buChar char="l"/>
            </a:pPr>
            <a:r>
              <a:rPr lang="en-US" sz="2200" dirty="0"/>
              <a:t>Demand increases again</a:t>
            </a:r>
          </a:p>
          <a:p>
            <a:pPr marL="1257300" lvl="2" indent="-342900">
              <a:buClr>
                <a:schemeClr val="tx2"/>
              </a:buClr>
              <a:buSzPct val="70000"/>
              <a:buFont typeface="Wingdings" pitchFamily="2" charset="2"/>
              <a:buChar char="l"/>
            </a:pPr>
            <a:r>
              <a:rPr lang="en-US" sz="2000" dirty="0"/>
              <a:t>But for years producers haven’t expanded capacity, so can’t respond to demand quickly</a:t>
            </a:r>
          </a:p>
          <a:p>
            <a:pPr marL="1257300" lvl="2" indent="-342900">
              <a:buClr>
                <a:schemeClr val="tx2"/>
              </a:buClr>
              <a:buSzPct val="70000"/>
              <a:buFont typeface="Wingdings" pitchFamily="2" charset="2"/>
              <a:buChar char="l"/>
            </a:pPr>
            <a:r>
              <a:rPr lang="en-US" sz="2000" dirty="0"/>
              <a:t>Shortage; prices rise quickly</a:t>
            </a:r>
          </a:p>
          <a:p>
            <a:pPr marL="800100" lvl="1" indent="-342900">
              <a:buClr>
                <a:schemeClr val="tx2"/>
              </a:buClr>
              <a:buSzPct val="70000"/>
              <a:buFont typeface="Wingdings" pitchFamily="2" charset="2"/>
              <a:buChar char="l"/>
            </a:pPr>
            <a:r>
              <a:rPr lang="en-US" sz="2200" dirty="0"/>
              <a:t>Producers expand capacity</a:t>
            </a:r>
          </a:p>
          <a:p>
            <a:pPr marL="1257300" lvl="2" indent="-342900">
              <a:buClr>
                <a:schemeClr val="tx2"/>
              </a:buClr>
              <a:buSzPct val="70000"/>
              <a:buFont typeface="Wingdings" pitchFamily="2" charset="2"/>
              <a:buChar char="l"/>
            </a:pPr>
            <a:r>
              <a:rPr lang="en-US" sz="2000" dirty="0"/>
              <a:t>And so on…</a:t>
            </a:r>
          </a:p>
          <a:p>
            <a:pPr marL="342900" indent="-342900">
              <a:buClr>
                <a:schemeClr val="tx2"/>
              </a:buClr>
              <a:buSzPct val="70000"/>
              <a:buFont typeface="Wingdings" pitchFamily="2" charset="2"/>
              <a:buChar char="l"/>
            </a:pPr>
            <a:r>
              <a:rPr lang="en-US" sz="2400" dirty="0">
                <a:solidFill>
                  <a:srgbClr val="FF0000"/>
                </a:solidFill>
              </a:rPr>
              <a:t>Should a producer avoid expanding capacity when a shortage occurs?</a:t>
            </a:r>
          </a:p>
        </p:txBody>
      </p:sp>
      <p:sp>
        <p:nvSpPr>
          <p:cNvPr id="2" name="Footer Placeholder 1"/>
          <p:cNvSpPr>
            <a:spLocks noGrp="1"/>
          </p:cNvSpPr>
          <p:nvPr>
            <p:ph type="ftr" sz="quarter" idx="10"/>
          </p:nvPr>
        </p:nvSpPr>
        <p:spPr/>
        <p:txBody>
          <a:bodyPr/>
          <a:lstStyle/>
          <a:p>
            <a:pPr>
              <a:defRPr/>
            </a:pPr>
            <a:r>
              <a:rPr lang="en-US" altLang="en-US"/>
              <a:t>© Amitai Aviram.  All rights reserved.</a:t>
            </a:r>
          </a:p>
        </p:txBody>
      </p:sp>
      <p:sp>
        <p:nvSpPr>
          <p:cNvPr id="3" name="Slide Number Placeholder 2"/>
          <p:cNvSpPr>
            <a:spLocks noGrp="1"/>
          </p:cNvSpPr>
          <p:nvPr>
            <p:ph type="sldNum" sz="quarter" idx="11"/>
          </p:nvPr>
        </p:nvSpPr>
        <p:spPr/>
        <p:txBody>
          <a:bodyPr/>
          <a:lstStyle/>
          <a:p>
            <a:pPr>
              <a:defRPr/>
            </a:pPr>
            <a:fld id="{A420DF59-5E4F-4861-BA53-6A52553705C6}" type="slidenum">
              <a:rPr lang="en-US" altLang="en-US" smtClean="0"/>
              <a:pPr>
                <a:defRPr/>
              </a:pPr>
              <a:t>22</a:t>
            </a:fld>
            <a:endParaRPr lang="en-US" alt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0" y="0"/>
            <a:ext cx="9144000" cy="1304925"/>
          </a:xfrm>
        </p:spPr>
        <p:txBody>
          <a:bodyPr/>
          <a:lstStyle/>
          <a:p>
            <a:pPr eaLnBrk="1" hangingPunct="1"/>
            <a:r>
              <a:rPr lang="en-US" smtClean="0"/>
              <a:t>Economics of competition</a:t>
            </a:r>
            <a:br>
              <a:rPr lang="en-US" smtClean="0"/>
            </a:br>
            <a:r>
              <a:rPr lang="en-US" sz="3500" smtClean="0"/>
              <a:t>Dividing the value pool – No MP</a:t>
            </a:r>
          </a:p>
        </p:txBody>
      </p:sp>
      <p:sp>
        <p:nvSpPr>
          <p:cNvPr id="38915" name="Rectangle 3"/>
          <p:cNvSpPr>
            <a:spLocks noGrp="1" noChangeArrowheads="1"/>
          </p:cNvSpPr>
          <p:nvPr>
            <p:ph type="body" sz="half" idx="2"/>
          </p:nvPr>
        </p:nvSpPr>
        <p:spPr>
          <a:xfrm>
            <a:off x="3635375" y="1447800"/>
            <a:ext cx="5508625" cy="5181600"/>
          </a:xfrm>
        </p:spPr>
        <p:txBody>
          <a:bodyPr/>
          <a:lstStyle/>
          <a:p>
            <a:pPr eaLnBrk="1" hangingPunct="1">
              <a:spcBef>
                <a:spcPct val="0"/>
              </a:spcBef>
            </a:pPr>
            <a:r>
              <a:rPr lang="en-US" sz="2400" b="1" u="sng" dirty="0" smtClean="0"/>
              <a:t>Customer surplus</a:t>
            </a:r>
            <a:r>
              <a:rPr lang="en-US" sz="2400" dirty="0" smtClean="0"/>
              <a:t> is the value of the product to the customer less the price the customer paid</a:t>
            </a:r>
          </a:p>
          <a:p>
            <a:pPr lvl="1" eaLnBrk="1" hangingPunct="1">
              <a:spcBef>
                <a:spcPct val="0"/>
              </a:spcBef>
            </a:pPr>
            <a:r>
              <a:rPr lang="en-US" sz="2000" dirty="0" smtClean="0"/>
              <a:t>When firms can only charge one price from all customers, all customers except for the marginal one have some surplus</a:t>
            </a:r>
          </a:p>
          <a:p>
            <a:pPr eaLnBrk="1" hangingPunct="1">
              <a:spcBef>
                <a:spcPct val="0"/>
              </a:spcBef>
            </a:pPr>
            <a:r>
              <a:rPr lang="en-US" sz="2400" b="1" u="sng" dirty="0" smtClean="0"/>
              <a:t>Producer surplus</a:t>
            </a:r>
            <a:r>
              <a:rPr lang="en-US" sz="2400" dirty="0" smtClean="0"/>
              <a:t> is the price the customer paid less the marginal cost of the product to the firm</a:t>
            </a:r>
          </a:p>
          <a:p>
            <a:pPr lvl="1" eaLnBrk="1" hangingPunct="1">
              <a:spcBef>
                <a:spcPct val="0"/>
              </a:spcBef>
            </a:pPr>
            <a:r>
              <a:rPr lang="en-US" sz="2000" dirty="0" smtClean="0"/>
              <a:t>If firms have no MP (i.e., competitive market in which all firms have same MC), there is no producer surplus</a:t>
            </a:r>
          </a:p>
        </p:txBody>
      </p:sp>
      <p:sp>
        <p:nvSpPr>
          <p:cNvPr id="38916" name="Line 4"/>
          <p:cNvSpPr>
            <a:spLocks noChangeShapeType="1"/>
          </p:cNvSpPr>
          <p:nvPr/>
        </p:nvSpPr>
        <p:spPr bwMode="auto">
          <a:xfrm>
            <a:off x="466725" y="2476500"/>
            <a:ext cx="0" cy="2808288"/>
          </a:xfrm>
          <a:prstGeom prst="line">
            <a:avLst/>
          </a:prstGeom>
          <a:noFill/>
          <a:ln w="9525">
            <a:solidFill>
              <a:schemeClr val="tx1"/>
            </a:solidFill>
            <a:round/>
            <a:headEnd/>
            <a:tailEnd/>
          </a:ln>
        </p:spPr>
        <p:txBody>
          <a:bodyPr/>
          <a:lstStyle/>
          <a:p>
            <a:endParaRPr lang="en-US"/>
          </a:p>
        </p:txBody>
      </p:sp>
      <p:sp>
        <p:nvSpPr>
          <p:cNvPr id="38917" name="Line 5"/>
          <p:cNvSpPr>
            <a:spLocks noChangeShapeType="1"/>
          </p:cNvSpPr>
          <p:nvPr/>
        </p:nvSpPr>
        <p:spPr bwMode="auto">
          <a:xfrm>
            <a:off x="466725" y="5284788"/>
            <a:ext cx="2879725" cy="0"/>
          </a:xfrm>
          <a:prstGeom prst="line">
            <a:avLst/>
          </a:prstGeom>
          <a:noFill/>
          <a:ln w="9525">
            <a:solidFill>
              <a:schemeClr val="tx1"/>
            </a:solidFill>
            <a:round/>
            <a:headEnd/>
            <a:tailEnd/>
          </a:ln>
        </p:spPr>
        <p:txBody>
          <a:bodyPr/>
          <a:lstStyle/>
          <a:p>
            <a:endParaRPr lang="en-US"/>
          </a:p>
        </p:txBody>
      </p:sp>
      <p:sp>
        <p:nvSpPr>
          <p:cNvPr id="38918" name="Text Box 6"/>
          <p:cNvSpPr txBox="1">
            <a:spLocks noChangeArrowheads="1"/>
          </p:cNvSpPr>
          <p:nvPr/>
        </p:nvSpPr>
        <p:spPr bwMode="auto">
          <a:xfrm>
            <a:off x="34925" y="2116138"/>
            <a:ext cx="576263" cy="517525"/>
          </a:xfrm>
          <a:prstGeom prst="rect">
            <a:avLst/>
          </a:prstGeom>
          <a:noFill/>
          <a:ln w="9525">
            <a:noFill/>
            <a:miter lim="800000"/>
            <a:headEnd/>
            <a:tailEnd/>
          </a:ln>
        </p:spPr>
        <p:txBody>
          <a:bodyPr>
            <a:spAutoFit/>
          </a:bodyPr>
          <a:lstStyle/>
          <a:p>
            <a:pPr algn="ctr">
              <a:spcBef>
                <a:spcPct val="50000"/>
              </a:spcBef>
            </a:pPr>
            <a:r>
              <a:rPr lang="en-US" sz="1400">
                <a:latin typeface="Tahoma" pitchFamily="34" charset="0"/>
              </a:rPr>
              <a:t>Price (P)</a:t>
            </a:r>
          </a:p>
        </p:txBody>
      </p:sp>
      <p:sp>
        <p:nvSpPr>
          <p:cNvPr id="38919" name="Line 7"/>
          <p:cNvSpPr>
            <a:spLocks noChangeShapeType="1"/>
          </p:cNvSpPr>
          <p:nvPr/>
        </p:nvSpPr>
        <p:spPr bwMode="auto">
          <a:xfrm>
            <a:off x="466725" y="4276725"/>
            <a:ext cx="2592388" cy="0"/>
          </a:xfrm>
          <a:prstGeom prst="line">
            <a:avLst/>
          </a:prstGeom>
          <a:noFill/>
          <a:ln w="19050">
            <a:solidFill>
              <a:schemeClr val="tx2"/>
            </a:solidFill>
            <a:round/>
            <a:headEnd/>
            <a:tailEnd/>
          </a:ln>
        </p:spPr>
        <p:txBody>
          <a:bodyPr/>
          <a:lstStyle/>
          <a:p>
            <a:endParaRPr lang="en-US"/>
          </a:p>
        </p:txBody>
      </p:sp>
      <p:sp>
        <p:nvSpPr>
          <p:cNvPr id="38920" name="Text Box 8"/>
          <p:cNvSpPr txBox="1">
            <a:spLocks noChangeArrowheads="1"/>
          </p:cNvSpPr>
          <p:nvPr/>
        </p:nvSpPr>
        <p:spPr bwMode="auto">
          <a:xfrm>
            <a:off x="179388" y="4132263"/>
            <a:ext cx="288925" cy="304800"/>
          </a:xfrm>
          <a:prstGeom prst="rect">
            <a:avLst/>
          </a:prstGeom>
          <a:noFill/>
          <a:ln w="9525">
            <a:noFill/>
            <a:miter lim="800000"/>
            <a:headEnd/>
            <a:tailEnd/>
          </a:ln>
        </p:spPr>
        <p:txBody>
          <a:bodyPr>
            <a:spAutoFit/>
          </a:bodyPr>
          <a:lstStyle/>
          <a:p>
            <a:pPr>
              <a:spcBef>
                <a:spcPct val="50000"/>
              </a:spcBef>
            </a:pPr>
            <a:r>
              <a:rPr lang="en-US" sz="1400">
                <a:latin typeface="Tahoma" pitchFamily="34" charset="0"/>
              </a:rPr>
              <a:t>5</a:t>
            </a:r>
          </a:p>
        </p:txBody>
      </p:sp>
      <p:sp>
        <p:nvSpPr>
          <p:cNvPr id="38921" name="Line 9"/>
          <p:cNvSpPr>
            <a:spLocks noChangeShapeType="1"/>
          </p:cNvSpPr>
          <p:nvPr/>
        </p:nvSpPr>
        <p:spPr bwMode="auto">
          <a:xfrm>
            <a:off x="466725" y="2763838"/>
            <a:ext cx="2303463" cy="2520950"/>
          </a:xfrm>
          <a:prstGeom prst="line">
            <a:avLst/>
          </a:prstGeom>
          <a:noFill/>
          <a:ln w="19050">
            <a:solidFill>
              <a:srgbClr val="FF0000"/>
            </a:solidFill>
            <a:round/>
            <a:headEnd/>
            <a:tailEnd/>
          </a:ln>
        </p:spPr>
        <p:txBody>
          <a:bodyPr/>
          <a:lstStyle/>
          <a:p>
            <a:endParaRPr lang="en-US"/>
          </a:p>
        </p:txBody>
      </p:sp>
      <p:sp>
        <p:nvSpPr>
          <p:cNvPr id="38922" name="Text Box 10"/>
          <p:cNvSpPr txBox="1">
            <a:spLocks noChangeArrowheads="1"/>
          </p:cNvSpPr>
          <p:nvPr/>
        </p:nvSpPr>
        <p:spPr bwMode="auto">
          <a:xfrm>
            <a:off x="106363" y="2619375"/>
            <a:ext cx="431800" cy="304800"/>
          </a:xfrm>
          <a:prstGeom prst="rect">
            <a:avLst/>
          </a:prstGeom>
          <a:noFill/>
          <a:ln w="9525">
            <a:noFill/>
            <a:miter lim="800000"/>
            <a:headEnd/>
            <a:tailEnd/>
          </a:ln>
        </p:spPr>
        <p:txBody>
          <a:bodyPr>
            <a:spAutoFit/>
          </a:bodyPr>
          <a:lstStyle/>
          <a:p>
            <a:pPr>
              <a:spcBef>
                <a:spcPct val="50000"/>
              </a:spcBef>
            </a:pPr>
            <a:r>
              <a:rPr lang="en-US" sz="1400">
                <a:latin typeface="Tahoma" pitchFamily="34" charset="0"/>
              </a:rPr>
              <a:t>11</a:t>
            </a:r>
          </a:p>
        </p:txBody>
      </p:sp>
      <p:sp>
        <p:nvSpPr>
          <p:cNvPr id="38923" name="Text Box 11"/>
          <p:cNvSpPr txBox="1">
            <a:spLocks noChangeArrowheads="1"/>
          </p:cNvSpPr>
          <p:nvPr/>
        </p:nvSpPr>
        <p:spPr bwMode="auto">
          <a:xfrm>
            <a:off x="2627313" y="5284788"/>
            <a:ext cx="431800" cy="304800"/>
          </a:xfrm>
          <a:prstGeom prst="rect">
            <a:avLst/>
          </a:prstGeom>
          <a:noFill/>
          <a:ln w="9525">
            <a:noFill/>
            <a:miter lim="800000"/>
            <a:headEnd/>
            <a:tailEnd/>
          </a:ln>
        </p:spPr>
        <p:txBody>
          <a:bodyPr>
            <a:spAutoFit/>
          </a:bodyPr>
          <a:lstStyle/>
          <a:p>
            <a:pPr>
              <a:spcBef>
                <a:spcPct val="50000"/>
              </a:spcBef>
            </a:pPr>
            <a:r>
              <a:rPr lang="en-US" sz="1400">
                <a:latin typeface="Tahoma" pitchFamily="34" charset="0"/>
              </a:rPr>
              <a:t>11</a:t>
            </a:r>
          </a:p>
        </p:txBody>
      </p:sp>
      <p:sp>
        <p:nvSpPr>
          <p:cNvPr id="38924" name="Line 12"/>
          <p:cNvSpPr>
            <a:spLocks noChangeShapeType="1"/>
          </p:cNvSpPr>
          <p:nvPr/>
        </p:nvSpPr>
        <p:spPr bwMode="auto">
          <a:xfrm>
            <a:off x="1835150" y="4276725"/>
            <a:ext cx="0" cy="1008063"/>
          </a:xfrm>
          <a:prstGeom prst="line">
            <a:avLst/>
          </a:prstGeom>
          <a:noFill/>
          <a:ln w="9525" cap="rnd">
            <a:solidFill>
              <a:schemeClr val="tx1"/>
            </a:solidFill>
            <a:prstDash val="sysDot"/>
            <a:round/>
            <a:headEnd/>
            <a:tailEnd/>
          </a:ln>
        </p:spPr>
        <p:txBody>
          <a:bodyPr/>
          <a:lstStyle/>
          <a:p>
            <a:endParaRPr lang="en-US"/>
          </a:p>
        </p:txBody>
      </p:sp>
      <p:sp>
        <p:nvSpPr>
          <p:cNvPr id="38925" name="Text Box 13"/>
          <p:cNvSpPr txBox="1">
            <a:spLocks noChangeArrowheads="1"/>
          </p:cNvSpPr>
          <p:nvPr/>
        </p:nvSpPr>
        <p:spPr bwMode="auto">
          <a:xfrm>
            <a:off x="1690688" y="5284788"/>
            <a:ext cx="360362" cy="304800"/>
          </a:xfrm>
          <a:prstGeom prst="rect">
            <a:avLst/>
          </a:prstGeom>
          <a:noFill/>
          <a:ln w="9525">
            <a:noFill/>
            <a:miter lim="800000"/>
            <a:headEnd/>
            <a:tailEnd/>
          </a:ln>
        </p:spPr>
        <p:txBody>
          <a:bodyPr>
            <a:spAutoFit/>
          </a:bodyPr>
          <a:lstStyle/>
          <a:p>
            <a:pPr>
              <a:spcBef>
                <a:spcPct val="50000"/>
              </a:spcBef>
            </a:pPr>
            <a:r>
              <a:rPr lang="en-US" sz="1400">
                <a:latin typeface="Tahoma" pitchFamily="34" charset="0"/>
              </a:rPr>
              <a:t>6</a:t>
            </a:r>
          </a:p>
        </p:txBody>
      </p:sp>
      <p:sp>
        <p:nvSpPr>
          <p:cNvPr id="38926" name="AutoShape 14"/>
          <p:cNvSpPr>
            <a:spLocks noChangeArrowheads="1"/>
          </p:cNvSpPr>
          <p:nvPr/>
        </p:nvSpPr>
        <p:spPr bwMode="auto">
          <a:xfrm>
            <a:off x="466725" y="2763838"/>
            <a:ext cx="1368425" cy="1512887"/>
          </a:xfrm>
          <a:prstGeom prst="rtTriangle">
            <a:avLst/>
          </a:prstGeom>
          <a:solidFill>
            <a:schemeClr val="accent1"/>
          </a:solidFill>
          <a:ln w="9525">
            <a:solidFill>
              <a:schemeClr val="tx1"/>
            </a:solidFill>
            <a:miter lim="800000"/>
            <a:headEnd/>
            <a:tailEnd/>
          </a:ln>
        </p:spPr>
        <p:txBody>
          <a:bodyPr wrap="none" anchor="ctr"/>
          <a:lstStyle/>
          <a:p>
            <a:endParaRPr lang="en-US"/>
          </a:p>
        </p:txBody>
      </p:sp>
      <p:sp>
        <p:nvSpPr>
          <p:cNvPr id="38927" name="Text Box 15"/>
          <p:cNvSpPr txBox="1">
            <a:spLocks noChangeArrowheads="1"/>
          </p:cNvSpPr>
          <p:nvPr/>
        </p:nvSpPr>
        <p:spPr bwMode="auto">
          <a:xfrm>
            <a:off x="2627313" y="5500688"/>
            <a:ext cx="1223962" cy="304800"/>
          </a:xfrm>
          <a:prstGeom prst="rect">
            <a:avLst/>
          </a:prstGeom>
          <a:noFill/>
          <a:ln w="9525">
            <a:noFill/>
            <a:miter lim="800000"/>
            <a:headEnd/>
            <a:tailEnd/>
          </a:ln>
        </p:spPr>
        <p:txBody>
          <a:bodyPr>
            <a:spAutoFit/>
          </a:bodyPr>
          <a:lstStyle/>
          <a:p>
            <a:pPr>
              <a:spcBef>
                <a:spcPct val="50000"/>
              </a:spcBef>
            </a:pPr>
            <a:r>
              <a:rPr lang="en-US" sz="1400">
                <a:latin typeface="Tahoma" pitchFamily="34" charset="0"/>
              </a:rPr>
              <a:t>Quantity (Q)</a:t>
            </a:r>
          </a:p>
        </p:txBody>
      </p:sp>
      <p:sp>
        <p:nvSpPr>
          <p:cNvPr id="38928" name="Text Box 17"/>
          <p:cNvSpPr txBox="1">
            <a:spLocks noChangeArrowheads="1"/>
          </p:cNvSpPr>
          <p:nvPr/>
        </p:nvSpPr>
        <p:spPr bwMode="auto">
          <a:xfrm>
            <a:off x="466725" y="3556000"/>
            <a:ext cx="863600" cy="461963"/>
          </a:xfrm>
          <a:prstGeom prst="rect">
            <a:avLst/>
          </a:prstGeom>
          <a:noFill/>
          <a:ln w="9525">
            <a:noFill/>
            <a:miter lim="800000"/>
            <a:headEnd/>
            <a:tailEnd/>
          </a:ln>
        </p:spPr>
        <p:txBody>
          <a:bodyPr>
            <a:spAutoFit/>
          </a:bodyPr>
          <a:lstStyle/>
          <a:p>
            <a:pPr algn="ctr">
              <a:spcBef>
                <a:spcPct val="50000"/>
              </a:spcBef>
            </a:pPr>
            <a:r>
              <a:rPr lang="en-US" sz="1200">
                <a:latin typeface="Tahoma" pitchFamily="34" charset="0"/>
              </a:rPr>
              <a:t>Customer surplus</a:t>
            </a:r>
          </a:p>
        </p:txBody>
      </p:sp>
      <p:sp>
        <p:nvSpPr>
          <p:cNvPr id="38929" name="Line 19"/>
          <p:cNvSpPr>
            <a:spLocks noChangeShapeType="1"/>
          </p:cNvSpPr>
          <p:nvPr/>
        </p:nvSpPr>
        <p:spPr bwMode="auto">
          <a:xfrm>
            <a:off x="2627313" y="3786188"/>
            <a:ext cx="0" cy="417512"/>
          </a:xfrm>
          <a:prstGeom prst="line">
            <a:avLst/>
          </a:prstGeom>
          <a:noFill/>
          <a:ln w="9525">
            <a:solidFill>
              <a:schemeClr val="tx1"/>
            </a:solidFill>
            <a:round/>
            <a:headEnd/>
            <a:tailEnd type="triangle" w="med" len="med"/>
          </a:ln>
        </p:spPr>
        <p:txBody>
          <a:bodyPr/>
          <a:lstStyle/>
          <a:p>
            <a:endParaRPr lang="en-US"/>
          </a:p>
        </p:txBody>
      </p:sp>
      <p:sp>
        <p:nvSpPr>
          <p:cNvPr id="38930" name="Text Box 20"/>
          <p:cNvSpPr txBox="1">
            <a:spLocks noChangeArrowheads="1"/>
          </p:cNvSpPr>
          <p:nvPr/>
        </p:nvSpPr>
        <p:spPr bwMode="auto">
          <a:xfrm>
            <a:off x="2052638" y="3284538"/>
            <a:ext cx="1223962" cy="523875"/>
          </a:xfrm>
          <a:prstGeom prst="rect">
            <a:avLst/>
          </a:prstGeom>
          <a:noFill/>
          <a:ln w="9525">
            <a:noFill/>
            <a:miter lim="800000"/>
            <a:headEnd/>
            <a:tailEnd/>
          </a:ln>
        </p:spPr>
        <p:txBody>
          <a:bodyPr>
            <a:spAutoFit/>
          </a:bodyPr>
          <a:lstStyle/>
          <a:p>
            <a:pPr algn="ctr">
              <a:spcBef>
                <a:spcPct val="50000"/>
              </a:spcBef>
            </a:pPr>
            <a:r>
              <a:rPr lang="en-US" sz="1400">
                <a:latin typeface="Tahoma" pitchFamily="34" charset="0"/>
              </a:rPr>
              <a:t>Supply curve (blue)</a:t>
            </a:r>
          </a:p>
        </p:txBody>
      </p:sp>
      <p:sp>
        <p:nvSpPr>
          <p:cNvPr id="38931" name="Rectangle 21"/>
          <p:cNvSpPr>
            <a:spLocks noChangeArrowheads="1"/>
          </p:cNvSpPr>
          <p:nvPr/>
        </p:nvSpPr>
        <p:spPr bwMode="auto">
          <a:xfrm>
            <a:off x="466725" y="4276725"/>
            <a:ext cx="1368425" cy="1008063"/>
          </a:xfrm>
          <a:prstGeom prst="rect">
            <a:avLst/>
          </a:prstGeom>
          <a:solidFill>
            <a:srgbClr val="46CF15"/>
          </a:solidFill>
          <a:ln w="9525">
            <a:solidFill>
              <a:schemeClr val="tx1"/>
            </a:solidFill>
            <a:miter lim="800000"/>
            <a:headEnd/>
            <a:tailEnd/>
          </a:ln>
        </p:spPr>
        <p:txBody>
          <a:bodyPr wrap="none" anchor="ctr"/>
          <a:lstStyle/>
          <a:p>
            <a:endParaRPr lang="en-US"/>
          </a:p>
        </p:txBody>
      </p:sp>
      <p:sp>
        <p:nvSpPr>
          <p:cNvPr id="38932" name="Text Box 22"/>
          <p:cNvSpPr txBox="1">
            <a:spLocks noChangeArrowheads="1"/>
          </p:cNvSpPr>
          <p:nvPr/>
        </p:nvSpPr>
        <p:spPr bwMode="auto">
          <a:xfrm>
            <a:off x="611188" y="4492625"/>
            <a:ext cx="1223962" cy="457200"/>
          </a:xfrm>
          <a:prstGeom prst="rect">
            <a:avLst/>
          </a:prstGeom>
          <a:noFill/>
          <a:ln w="9525">
            <a:noFill/>
            <a:miter lim="800000"/>
            <a:headEnd/>
            <a:tailEnd/>
          </a:ln>
        </p:spPr>
        <p:txBody>
          <a:bodyPr>
            <a:spAutoFit/>
          </a:bodyPr>
          <a:lstStyle/>
          <a:p>
            <a:pPr>
              <a:spcBef>
                <a:spcPct val="50000"/>
              </a:spcBef>
            </a:pPr>
            <a:r>
              <a:rPr lang="en-US" sz="1200">
                <a:latin typeface="Tahoma" pitchFamily="34" charset="0"/>
              </a:rPr>
              <a:t>Total cost &amp; total revenue</a:t>
            </a:r>
          </a:p>
        </p:txBody>
      </p:sp>
      <p:sp>
        <p:nvSpPr>
          <p:cNvPr id="38933" name="Text Box 16"/>
          <p:cNvSpPr txBox="1">
            <a:spLocks noChangeArrowheads="1"/>
          </p:cNvSpPr>
          <p:nvPr/>
        </p:nvSpPr>
        <p:spPr bwMode="auto">
          <a:xfrm>
            <a:off x="684213" y="2636838"/>
            <a:ext cx="1366837" cy="523875"/>
          </a:xfrm>
          <a:prstGeom prst="rect">
            <a:avLst/>
          </a:prstGeom>
          <a:noFill/>
          <a:ln w="9525">
            <a:noFill/>
            <a:miter lim="800000"/>
            <a:headEnd/>
            <a:tailEnd/>
          </a:ln>
        </p:spPr>
        <p:txBody>
          <a:bodyPr>
            <a:spAutoFit/>
          </a:bodyPr>
          <a:lstStyle/>
          <a:p>
            <a:pPr algn="ctr">
              <a:spcBef>
                <a:spcPct val="50000"/>
              </a:spcBef>
            </a:pPr>
            <a:r>
              <a:rPr lang="en-US" sz="1400">
                <a:latin typeface="Tahoma" pitchFamily="34" charset="0"/>
              </a:rPr>
              <a:t>Demand curve (red)</a:t>
            </a:r>
          </a:p>
        </p:txBody>
      </p:sp>
      <p:sp>
        <p:nvSpPr>
          <p:cNvPr id="38934" name="Line 15"/>
          <p:cNvSpPr>
            <a:spLocks noChangeShapeType="1"/>
          </p:cNvSpPr>
          <p:nvPr/>
        </p:nvSpPr>
        <p:spPr bwMode="auto">
          <a:xfrm>
            <a:off x="1330325" y="3124200"/>
            <a:ext cx="0" cy="520700"/>
          </a:xfrm>
          <a:prstGeom prst="line">
            <a:avLst/>
          </a:prstGeom>
          <a:noFill/>
          <a:ln w="9525">
            <a:solidFill>
              <a:schemeClr val="tx1"/>
            </a:solidFill>
            <a:round/>
            <a:headEnd/>
            <a:tailEnd type="triangle" w="med" len="med"/>
          </a:ln>
        </p:spPr>
        <p:txBody>
          <a:bodyPr/>
          <a:lstStyle/>
          <a:p>
            <a:endParaRPr lang="en-US"/>
          </a:p>
        </p:txBody>
      </p:sp>
      <p:sp>
        <p:nvSpPr>
          <p:cNvPr id="2" name="Footer Placeholder 1"/>
          <p:cNvSpPr>
            <a:spLocks noGrp="1"/>
          </p:cNvSpPr>
          <p:nvPr>
            <p:ph type="ftr" sz="quarter" idx="10"/>
          </p:nvPr>
        </p:nvSpPr>
        <p:spPr/>
        <p:txBody>
          <a:bodyPr/>
          <a:lstStyle/>
          <a:p>
            <a:pPr>
              <a:defRPr/>
            </a:pPr>
            <a:r>
              <a:rPr lang="en-US" altLang="en-US"/>
              <a:t>© Amitai Aviram.  All rights reserved.</a:t>
            </a:r>
          </a:p>
        </p:txBody>
      </p:sp>
      <p:sp>
        <p:nvSpPr>
          <p:cNvPr id="3" name="Slide Number Placeholder 2"/>
          <p:cNvSpPr>
            <a:spLocks noGrp="1"/>
          </p:cNvSpPr>
          <p:nvPr>
            <p:ph type="sldNum" sz="quarter" idx="11"/>
          </p:nvPr>
        </p:nvSpPr>
        <p:spPr/>
        <p:txBody>
          <a:bodyPr/>
          <a:lstStyle/>
          <a:p>
            <a:pPr>
              <a:defRPr/>
            </a:pPr>
            <a:fld id="{33316AB9-0983-4C96-87C5-EC07B597A5D8}" type="slidenum">
              <a:rPr lang="en-US" altLang="en-US" smtClean="0"/>
              <a:pPr>
                <a:defRPr/>
              </a:pPr>
              <a:t>23</a:t>
            </a:fld>
            <a:endParaRPr lang="en-US" alt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0" y="0"/>
            <a:ext cx="9144000" cy="1304925"/>
          </a:xfrm>
        </p:spPr>
        <p:txBody>
          <a:bodyPr/>
          <a:lstStyle/>
          <a:p>
            <a:pPr eaLnBrk="1" hangingPunct="1"/>
            <a:r>
              <a:rPr lang="en-US" smtClean="0"/>
              <a:t>Economics of competition</a:t>
            </a:r>
            <a:br>
              <a:rPr lang="en-US" smtClean="0"/>
            </a:br>
            <a:r>
              <a:rPr lang="en-US" sz="3500" smtClean="0"/>
              <a:t>Dividing the value pool – With MP</a:t>
            </a:r>
          </a:p>
        </p:txBody>
      </p:sp>
      <p:sp>
        <p:nvSpPr>
          <p:cNvPr id="39939" name="Line 4"/>
          <p:cNvSpPr>
            <a:spLocks noChangeShapeType="1"/>
          </p:cNvSpPr>
          <p:nvPr/>
        </p:nvSpPr>
        <p:spPr bwMode="auto">
          <a:xfrm>
            <a:off x="466725" y="2476500"/>
            <a:ext cx="0" cy="2808288"/>
          </a:xfrm>
          <a:prstGeom prst="line">
            <a:avLst/>
          </a:prstGeom>
          <a:noFill/>
          <a:ln w="9525">
            <a:solidFill>
              <a:schemeClr val="tx1"/>
            </a:solidFill>
            <a:round/>
            <a:headEnd/>
            <a:tailEnd/>
          </a:ln>
        </p:spPr>
        <p:txBody>
          <a:bodyPr/>
          <a:lstStyle/>
          <a:p>
            <a:endParaRPr lang="en-US"/>
          </a:p>
        </p:txBody>
      </p:sp>
      <p:sp>
        <p:nvSpPr>
          <p:cNvPr id="39940" name="Line 5"/>
          <p:cNvSpPr>
            <a:spLocks noChangeShapeType="1"/>
          </p:cNvSpPr>
          <p:nvPr/>
        </p:nvSpPr>
        <p:spPr bwMode="auto">
          <a:xfrm>
            <a:off x="466725" y="5284788"/>
            <a:ext cx="2879725" cy="0"/>
          </a:xfrm>
          <a:prstGeom prst="line">
            <a:avLst/>
          </a:prstGeom>
          <a:noFill/>
          <a:ln w="9525">
            <a:solidFill>
              <a:schemeClr val="tx1"/>
            </a:solidFill>
            <a:round/>
            <a:headEnd/>
            <a:tailEnd/>
          </a:ln>
        </p:spPr>
        <p:txBody>
          <a:bodyPr/>
          <a:lstStyle/>
          <a:p>
            <a:endParaRPr lang="en-US"/>
          </a:p>
        </p:txBody>
      </p:sp>
      <p:sp>
        <p:nvSpPr>
          <p:cNvPr id="39941" name="Text Box 6"/>
          <p:cNvSpPr txBox="1">
            <a:spLocks noChangeArrowheads="1"/>
          </p:cNvSpPr>
          <p:nvPr/>
        </p:nvSpPr>
        <p:spPr bwMode="auto">
          <a:xfrm>
            <a:off x="34925" y="2116138"/>
            <a:ext cx="576263" cy="517525"/>
          </a:xfrm>
          <a:prstGeom prst="rect">
            <a:avLst/>
          </a:prstGeom>
          <a:noFill/>
          <a:ln w="9525">
            <a:noFill/>
            <a:miter lim="800000"/>
            <a:headEnd/>
            <a:tailEnd/>
          </a:ln>
        </p:spPr>
        <p:txBody>
          <a:bodyPr>
            <a:spAutoFit/>
          </a:bodyPr>
          <a:lstStyle/>
          <a:p>
            <a:pPr algn="ctr">
              <a:spcBef>
                <a:spcPct val="50000"/>
              </a:spcBef>
            </a:pPr>
            <a:r>
              <a:rPr lang="en-US" sz="1400">
                <a:latin typeface="Tahoma" pitchFamily="34" charset="0"/>
              </a:rPr>
              <a:t>Price (P)</a:t>
            </a:r>
          </a:p>
        </p:txBody>
      </p:sp>
      <p:sp>
        <p:nvSpPr>
          <p:cNvPr id="39942" name="Line 7"/>
          <p:cNvSpPr>
            <a:spLocks noChangeShapeType="1"/>
          </p:cNvSpPr>
          <p:nvPr/>
        </p:nvSpPr>
        <p:spPr bwMode="auto">
          <a:xfrm>
            <a:off x="466725" y="4276725"/>
            <a:ext cx="2592388" cy="0"/>
          </a:xfrm>
          <a:prstGeom prst="line">
            <a:avLst/>
          </a:prstGeom>
          <a:noFill/>
          <a:ln w="19050">
            <a:solidFill>
              <a:schemeClr val="tx2"/>
            </a:solidFill>
            <a:round/>
            <a:headEnd/>
            <a:tailEnd/>
          </a:ln>
        </p:spPr>
        <p:txBody>
          <a:bodyPr/>
          <a:lstStyle/>
          <a:p>
            <a:endParaRPr lang="en-US"/>
          </a:p>
        </p:txBody>
      </p:sp>
      <p:sp>
        <p:nvSpPr>
          <p:cNvPr id="39943" name="Text Box 8"/>
          <p:cNvSpPr txBox="1">
            <a:spLocks noChangeArrowheads="1"/>
          </p:cNvSpPr>
          <p:nvPr/>
        </p:nvSpPr>
        <p:spPr bwMode="auto">
          <a:xfrm>
            <a:off x="179388" y="4132263"/>
            <a:ext cx="288925" cy="304800"/>
          </a:xfrm>
          <a:prstGeom prst="rect">
            <a:avLst/>
          </a:prstGeom>
          <a:noFill/>
          <a:ln w="9525">
            <a:noFill/>
            <a:miter lim="800000"/>
            <a:headEnd/>
            <a:tailEnd/>
          </a:ln>
        </p:spPr>
        <p:txBody>
          <a:bodyPr>
            <a:spAutoFit/>
          </a:bodyPr>
          <a:lstStyle/>
          <a:p>
            <a:pPr>
              <a:spcBef>
                <a:spcPct val="50000"/>
              </a:spcBef>
            </a:pPr>
            <a:r>
              <a:rPr lang="en-US" sz="1400">
                <a:latin typeface="Tahoma" pitchFamily="34" charset="0"/>
              </a:rPr>
              <a:t>5</a:t>
            </a:r>
          </a:p>
        </p:txBody>
      </p:sp>
      <p:sp>
        <p:nvSpPr>
          <p:cNvPr id="39944" name="Line 9"/>
          <p:cNvSpPr>
            <a:spLocks noChangeShapeType="1"/>
          </p:cNvSpPr>
          <p:nvPr/>
        </p:nvSpPr>
        <p:spPr bwMode="auto">
          <a:xfrm>
            <a:off x="466725" y="2763838"/>
            <a:ext cx="2303463" cy="2520950"/>
          </a:xfrm>
          <a:prstGeom prst="line">
            <a:avLst/>
          </a:prstGeom>
          <a:noFill/>
          <a:ln w="19050">
            <a:solidFill>
              <a:srgbClr val="FF0000"/>
            </a:solidFill>
            <a:round/>
            <a:headEnd/>
            <a:tailEnd/>
          </a:ln>
        </p:spPr>
        <p:txBody>
          <a:bodyPr/>
          <a:lstStyle/>
          <a:p>
            <a:endParaRPr lang="en-US"/>
          </a:p>
        </p:txBody>
      </p:sp>
      <p:sp>
        <p:nvSpPr>
          <p:cNvPr id="39945" name="Text Box 10"/>
          <p:cNvSpPr txBox="1">
            <a:spLocks noChangeArrowheads="1"/>
          </p:cNvSpPr>
          <p:nvPr/>
        </p:nvSpPr>
        <p:spPr bwMode="auto">
          <a:xfrm>
            <a:off x="106363" y="2619375"/>
            <a:ext cx="431800" cy="304800"/>
          </a:xfrm>
          <a:prstGeom prst="rect">
            <a:avLst/>
          </a:prstGeom>
          <a:noFill/>
          <a:ln w="9525">
            <a:noFill/>
            <a:miter lim="800000"/>
            <a:headEnd/>
            <a:tailEnd/>
          </a:ln>
        </p:spPr>
        <p:txBody>
          <a:bodyPr>
            <a:spAutoFit/>
          </a:bodyPr>
          <a:lstStyle/>
          <a:p>
            <a:pPr>
              <a:spcBef>
                <a:spcPct val="50000"/>
              </a:spcBef>
            </a:pPr>
            <a:r>
              <a:rPr lang="en-US" sz="1400">
                <a:latin typeface="Tahoma" pitchFamily="34" charset="0"/>
              </a:rPr>
              <a:t>11</a:t>
            </a:r>
          </a:p>
        </p:txBody>
      </p:sp>
      <p:sp>
        <p:nvSpPr>
          <p:cNvPr id="39946" name="Text Box 11"/>
          <p:cNvSpPr txBox="1">
            <a:spLocks noChangeArrowheads="1"/>
          </p:cNvSpPr>
          <p:nvPr/>
        </p:nvSpPr>
        <p:spPr bwMode="auto">
          <a:xfrm>
            <a:off x="2627313" y="5284788"/>
            <a:ext cx="431800" cy="304800"/>
          </a:xfrm>
          <a:prstGeom prst="rect">
            <a:avLst/>
          </a:prstGeom>
          <a:noFill/>
          <a:ln w="9525">
            <a:noFill/>
            <a:miter lim="800000"/>
            <a:headEnd/>
            <a:tailEnd/>
          </a:ln>
        </p:spPr>
        <p:txBody>
          <a:bodyPr>
            <a:spAutoFit/>
          </a:bodyPr>
          <a:lstStyle/>
          <a:p>
            <a:pPr>
              <a:spcBef>
                <a:spcPct val="50000"/>
              </a:spcBef>
            </a:pPr>
            <a:r>
              <a:rPr lang="en-US" sz="1400">
                <a:latin typeface="Tahoma" pitchFamily="34" charset="0"/>
              </a:rPr>
              <a:t>11</a:t>
            </a:r>
          </a:p>
        </p:txBody>
      </p:sp>
      <p:sp>
        <p:nvSpPr>
          <p:cNvPr id="39947" name="Line 12"/>
          <p:cNvSpPr>
            <a:spLocks noChangeShapeType="1"/>
          </p:cNvSpPr>
          <p:nvPr/>
        </p:nvSpPr>
        <p:spPr bwMode="auto">
          <a:xfrm>
            <a:off x="1835150" y="4276725"/>
            <a:ext cx="0" cy="1008063"/>
          </a:xfrm>
          <a:prstGeom prst="line">
            <a:avLst/>
          </a:prstGeom>
          <a:noFill/>
          <a:ln w="9525" cap="rnd">
            <a:solidFill>
              <a:schemeClr val="tx1"/>
            </a:solidFill>
            <a:prstDash val="sysDot"/>
            <a:round/>
            <a:headEnd/>
            <a:tailEnd/>
          </a:ln>
        </p:spPr>
        <p:txBody>
          <a:bodyPr/>
          <a:lstStyle/>
          <a:p>
            <a:endParaRPr lang="en-US"/>
          </a:p>
        </p:txBody>
      </p:sp>
      <p:sp>
        <p:nvSpPr>
          <p:cNvPr id="39948" name="Text Box 13"/>
          <p:cNvSpPr txBox="1">
            <a:spLocks noChangeArrowheads="1"/>
          </p:cNvSpPr>
          <p:nvPr/>
        </p:nvSpPr>
        <p:spPr bwMode="auto">
          <a:xfrm>
            <a:off x="1690688" y="5284788"/>
            <a:ext cx="360362" cy="304800"/>
          </a:xfrm>
          <a:prstGeom prst="rect">
            <a:avLst/>
          </a:prstGeom>
          <a:noFill/>
          <a:ln w="9525">
            <a:noFill/>
            <a:miter lim="800000"/>
            <a:headEnd/>
            <a:tailEnd/>
          </a:ln>
        </p:spPr>
        <p:txBody>
          <a:bodyPr>
            <a:spAutoFit/>
          </a:bodyPr>
          <a:lstStyle/>
          <a:p>
            <a:pPr>
              <a:spcBef>
                <a:spcPct val="50000"/>
              </a:spcBef>
            </a:pPr>
            <a:r>
              <a:rPr lang="en-US" sz="1400">
                <a:latin typeface="Tahoma" pitchFamily="34" charset="0"/>
              </a:rPr>
              <a:t>6</a:t>
            </a:r>
          </a:p>
        </p:txBody>
      </p:sp>
      <p:sp>
        <p:nvSpPr>
          <p:cNvPr id="39949" name="AutoShape 14"/>
          <p:cNvSpPr>
            <a:spLocks noChangeArrowheads="1"/>
          </p:cNvSpPr>
          <p:nvPr/>
        </p:nvSpPr>
        <p:spPr bwMode="auto">
          <a:xfrm>
            <a:off x="466725" y="2763838"/>
            <a:ext cx="1152525" cy="1241425"/>
          </a:xfrm>
          <a:prstGeom prst="rtTriangle">
            <a:avLst/>
          </a:prstGeom>
          <a:solidFill>
            <a:schemeClr val="accent1"/>
          </a:solidFill>
          <a:ln w="9525">
            <a:solidFill>
              <a:schemeClr val="tx1"/>
            </a:solidFill>
            <a:miter lim="800000"/>
            <a:headEnd/>
            <a:tailEnd/>
          </a:ln>
        </p:spPr>
        <p:txBody>
          <a:bodyPr wrap="none" anchor="ctr"/>
          <a:lstStyle/>
          <a:p>
            <a:endParaRPr lang="en-US"/>
          </a:p>
        </p:txBody>
      </p:sp>
      <p:sp>
        <p:nvSpPr>
          <p:cNvPr id="39950" name="Text Box 15"/>
          <p:cNvSpPr txBox="1">
            <a:spLocks noChangeArrowheads="1"/>
          </p:cNvSpPr>
          <p:nvPr/>
        </p:nvSpPr>
        <p:spPr bwMode="auto">
          <a:xfrm>
            <a:off x="2627313" y="5500688"/>
            <a:ext cx="1223962" cy="304800"/>
          </a:xfrm>
          <a:prstGeom prst="rect">
            <a:avLst/>
          </a:prstGeom>
          <a:noFill/>
          <a:ln w="9525">
            <a:noFill/>
            <a:miter lim="800000"/>
            <a:headEnd/>
            <a:tailEnd/>
          </a:ln>
        </p:spPr>
        <p:txBody>
          <a:bodyPr>
            <a:spAutoFit/>
          </a:bodyPr>
          <a:lstStyle/>
          <a:p>
            <a:pPr>
              <a:spcBef>
                <a:spcPct val="50000"/>
              </a:spcBef>
            </a:pPr>
            <a:r>
              <a:rPr lang="en-US" sz="1400">
                <a:latin typeface="Tahoma" pitchFamily="34" charset="0"/>
              </a:rPr>
              <a:t>Quantity (Q)</a:t>
            </a:r>
          </a:p>
        </p:txBody>
      </p:sp>
      <p:sp>
        <p:nvSpPr>
          <p:cNvPr id="39951" name="Text Box 17"/>
          <p:cNvSpPr txBox="1">
            <a:spLocks noChangeArrowheads="1"/>
          </p:cNvSpPr>
          <p:nvPr/>
        </p:nvSpPr>
        <p:spPr bwMode="auto">
          <a:xfrm>
            <a:off x="395288" y="3429000"/>
            <a:ext cx="863600" cy="457200"/>
          </a:xfrm>
          <a:prstGeom prst="rect">
            <a:avLst/>
          </a:prstGeom>
          <a:noFill/>
          <a:ln w="9525">
            <a:noFill/>
            <a:miter lim="800000"/>
            <a:headEnd/>
            <a:tailEnd/>
          </a:ln>
        </p:spPr>
        <p:txBody>
          <a:bodyPr>
            <a:spAutoFit/>
          </a:bodyPr>
          <a:lstStyle/>
          <a:p>
            <a:pPr algn="ctr">
              <a:spcBef>
                <a:spcPct val="50000"/>
              </a:spcBef>
            </a:pPr>
            <a:r>
              <a:rPr lang="en-US" sz="1200">
                <a:latin typeface="Tahoma" pitchFamily="34" charset="0"/>
              </a:rPr>
              <a:t>Customer surplus</a:t>
            </a:r>
          </a:p>
        </p:txBody>
      </p:sp>
      <p:sp>
        <p:nvSpPr>
          <p:cNvPr id="39952" name="Rectangle 21"/>
          <p:cNvSpPr>
            <a:spLocks noChangeArrowheads="1"/>
          </p:cNvSpPr>
          <p:nvPr/>
        </p:nvSpPr>
        <p:spPr bwMode="auto">
          <a:xfrm>
            <a:off x="468313" y="4292600"/>
            <a:ext cx="1150937" cy="1008063"/>
          </a:xfrm>
          <a:prstGeom prst="rect">
            <a:avLst/>
          </a:prstGeom>
          <a:solidFill>
            <a:srgbClr val="46CF15"/>
          </a:solidFill>
          <a:ln w="9525">
            <a:solidFill>
              <a:schemeClr val="tx1"/>
            </a:solidFill>
            <a:miter lim="800000"/>
            <a:headEnd/>
            <a:tailEnd/>
          </a:ln>
        </p:spPr>
        <p:txBody>
          <a:bodyPr wrap="none" anchor="ctr"/>
          <a:lstStyle/>
          <a:p>
            <a:endParaRPr lang="en-US"/>
          </a:p>
        </p:txBody>
      </p:sp>
      <p:sp>
        <p:nvSpPr>
          <p:cNvPr id="39953" name="Text Box 22"/>
          <p:cNvSpPr txBox="1">
            <a:spLocks noChangeArrowheads="1"/>
          </p:cNvSpPr>
          <p:nvPr/>
        </p:nvSpPr>
        <p:spPr bwMode="auto">
          <a:xfrm>
            <a:off x="539750" y="4594225"/>
            <a:ext cx="865188" cy="274638"/>
          </a:xfrm>
          <a:prstGeom prst="rect">
            <a:avLst/>
          </a:prstGeom>
          <a:noFill/>
          <a:ln w="9525">
            <a:noFill/>
            <a:miter lim="800000"/>
            <a:headEnd/>
            <a:tailEnd/>
          </a:ln>
        </p:spPr>
        <p:txBody>
          <a:bodyPr>
            <a:spAutoFit/>
          </a:bodyPr>
          <a:lstStyle/>
          <a:p>
            <a:pPr>
              <a:spcBef>
                <a:spcPct val="50000"/>
              </a:spcBef>
            </a:pPr>
            <a:r>
              <a:rPr lang="en-US" sz="1200">
                <a:latin typeface="Tahoma" pitchFamily="34" charset="0"/>
              </a:rPr>
              <a:t>Total cost</a:t>
            </a:r>
          </a:p>
        </p:txBody>
      </p:sp>
      <p:sp>
        <p:nvSpPr>
          <p:cNvPr id="39954" name="Line 23"/>
          <p:cNvSpPr>
            <a:spLocks noChangeShapeType="1"/>
          </p:cNvSpPr>
          <p:nvPr/>
        </p:nvSpPr>
        <p:spPr bwMode="auto">
          <a:xfrm>
            <a:off x="468313" y="4005263"/>
            <a:ext cx="2592387" cy="0"/>
          </a:xfrm>
          <a:prstGeom prst="line">
            <a:avLst/>
          </a:prstGeom>
          <a:noFill/>
          <a:ln w="19050">
            <a:solidFill>
              <a:schemeClr val="tx2"/>
            </a:solidFill>
            <a:prstDash val="dash"/>
            <a:round/>
            <a:headEnd/>
            <a:tailEnd/>
          </a:ln>
        </p:spPr>
        <p:txBody>
          <a:bodyPr/>
          <a:lstStyle/>
          <a:p>
            <a:endParaRPr lang="en-US"/>
          </a:p>
        </p:txBody>
      </p:sp>
      <p:sp>
        <p:nvSpPr>
          <p:cNvPr id="39955" name="Text Box 24"/>
          <p:cNvSpPr txBox="1">
            <a:spLocks noChangeArrowheads="1"/>
          </p:cNvSpPr>
          <p:nvPr/>
        </p:nvSpPr>
        <p:spPr bwMode="auto">
          <a:xfrm>
            <a:off x="179388" y="3860800"/>
            <a:ext cx="288925" cy="304800"/>
          </a:xfrm>
          <a:prstGeom prst="rect">
            <a:avLst/>
          </a:prstGeom>
          <a:noFill/>
          <a:ln w="9525">
            <a:noFill/>
            <a:miter lim="800000"/>
            <a:headEnd/>
            <a:tailEnd/>
          </a:ln>
        </p:spPr>
        <p:txBody>
          <a:bodyPr>
            <a:spAutoFit/>
          </a:bodyPr>
          <a:lstStyle/>
          <a:p>
            <a:pPr>
              <a:spcBef>
                <a:spcPct val="50000"/>
              </a:spcBef>
            </a:pPr>
            <a:r>
              <a:rPr lang="en-US" sz="1400">
                <a:latin typeface="Tahoma" pitchFamily="34" charset="0"/>
              </a:rPr>
              <a:t>6</a:t>
            </a:r>
          </a:p>
        </p:txBody>
      </p:sp>
      <p:sp>
        <p:nvSpPr>
          <p:cNvPr id="39956" name="Rectangle 25"/>
          <p:cNvSpPr>
            <a:spLocks noChangeArrowheads="1"/>
          </p:cNvSpPr>
          <p:nvPr/>
        </p:nvSpPr>
        <p:spPr bwMode="auto">
          <a:xfrm>
            <a:off x="468313" y="4005263"/>
            <a:ext cx="1150937" cy="287337"/>
          </a:xfrm>
          <a:prstGeom prst="rect">
            <a:avLst/>
          </a:prstGeom>
          <a:solidFill>
            <a:schemeClr val="hlink"/>
          </a:solidFill>
          <a:ln w="9525">
            <a:solidFill>
              <a:schemeClr val="tx1"/>
            </a:solidFill>
            <a:miter lim="800000"/>
            <a:headEnd/>
            <a:tailEnd/>
          </a:ln>
        </p:spPr>
        <p:txBody>
          <a:bodyPr wrap="none" anchor="ctr"/>
          <a:lstStyle/>
          <a:p>
            <a:endParaRPr lang="en-US"/>
          </a:p>
        </p:txBody>
      </p:sp>
      <p:sp>
        <p:nvSpPr>
          <p:cNvPr id="39957" name="Text Box 26"/>
          <p:cNvSpPr txBox="1">
            <a:spLocks noChangeArrowheads="1"/>
          </p:cNvSpPr>
          <p:nvPr/>
        </p:nvSpPr>
        <p:spPr bwMode="auto">
          <a:xfrm>
            <a:off x="1474788" y="5284788"/>
            <a:ext cx="288925" cy="304800"/>
          </a:xfrm>
          <a:prstGeom prst="rect">
            <a:avLst/>
          </a:prstGeom>
          <a:noFill/>
          <a:ln w="9525">
            <a:noFill/>
            <a:miter lim="800000"/>
            <a:headEnd/>
            <a:tailEnd/>
          </a:ln>
        </p:spPr>
        <p:txBody>
          <a:bodyPr>
            <a:spAutoFit/>
          </a:bodyPr>
          <a:lstStyle/>
          <a:p>
            <a:pPr>
              <a:spcBef>
                <a:spcPct val="50000"/>
              </a:spcBef>
            </a:pPr>
            <a:r>
              <a:rPr lang="en-US" sz="1400">
                <a:latin typeface="Tahoma" pitchFamily="34" charset="0"/>
              </a:rPr>
              <a:t>5</a:t>
            </a:r>
          </a:p>
        </p:txBody>
      </p:sp>
      <p:sp>
        <p:nvSpPr>
          <p:cNvPr id="39958" name="Text Box 27"/>
          <p:cNvSpPr txBox="1">
            <a:spLocks noChangeArrowheads="1"/>
          </p:cNvSpPr>
          <p:nvPr/>
        </p:nvSpPr>
        <p:spPr bwMode="auto">
          <a:xfrm>
            <a:off x="468313" y="4005263"/>
            <a:ext cx="1152525" cy="274637"/>
          </a:xfrm>
          <a:prstGeom prst="rect">
            <a:avLst/>
          </a:prstGeom>
          <a:noFill/>
          <a:ln w="9525">
            <a:noFill/>
            <a:miter lim="800000"/>
            <a:headEnd/>
            <a:tailEnd/>
          </a:ln>
        </p:spPr>
        <p:txBody>
          <a:bodyPr>
            <a:spAutoFit/>
          </a:bodyPr>
          <a:lstStyle/>
          <a:p>
            <a:pPr>
              <a:spcBef>
                <a:spcPct val="50000"/>
              </a:spcBef>
            </a:pPr>
            <a:r>
              <a:rPr lang="en-US" sz="1200">
                <a:latin typeface="Tahoma" pitchFamily="34" charset="0"/>
              </a:rPr>
              <a:t>Prod. surplus</a:t>
            </a:r>
          </a:p>
        </p:txBody>
      </p:sp>
      <p:sp>
        <p:nvSpPr>
          <p:cNvPr id="39959" name="Rectangle 28"/>
          <p:cNvSpPr>
            <a:spLocks noGrp="1" noChangeArrowheads="1"/>
          </p:cNvSpPr>
          <p:nvPr>
            <p:ph type="body" sz="half" idx="2"/>
          </p:nvPr>
        </p:nvSpPr>
        <p:spPr>
          <a:xfrm>
            <a:off x="3635375" y="1447800"/>
            <a:ext cx="5508625" cy="5181600"/>
          </a:xfrm>
          <a:noFill/>
        </p:spPr>
        <p:txBody>
          <a:bodyPr/>
          <a:lstStyle/>
          <a:p>
            <a:pPr eaLnBrk="1" hangingPunct="1">
              <a:spcBef>
                <a:spcPct val="0"/>
              </a:spcBef>
            </a:pPr>
            <a:r>
              <a:rPr lang="en-US" sz="2400" dirty="0" smtClean="0"/>
              <a:t>If MC=$5, but P=$6, then:</a:t>
            </a:r>
          </a:p>
          <a:p>
            <a:pPr lvl="1" eaLnBrk="1" hangingPunct="1">
              <a:spcBef>
                <a:spcPct val="0"/>
              </a:spcBef>
            </a:pPr>
            <a:r>
              <a:rPr lang="en-US" sz="2200" dirty="0" smtClean="0"/>
              <a:t>Fewer units produced &amp; sold (6</a:t>
            </a:r>
            <a:r>
              <a:rPr lang="en-US" sz="2200" dirty="0" smtClean="0">
                <a:cs typeface="Arial" charset="0"/>
              </a:rPr>
              <a:t>→5)</a:t>
            </a:r>
          </a:p>
          <a:p>
            <a:pPr lvl="1" eaLnBrk="1" hangingPunct="1">
              <a:spcBef>
                <a:spcPct val="0"/>
              </a:spcBef>
            </a:pPr>
            <a:r>
              <a:rPr lang="en-US" sz="2200" b="1" u="sng" dirty="0" smtClean="0">
                <a:cs typeface="Arial" charset="0"/>
              </a:rPr>
              <a:t>Customer surplus</a:t>
            </a:r>
            <a:r>
              <a:rPr lang="en-US" sz="2200" dirty="0" smtClean="0">
                <a:cs typeface="Arial" charset="0"/>
              </a:rPr>
              <a:t> lower </a:t>
            </a:r>
            <a:r>
              <a:rPr lang="en-US" sz="1800" dirty="0" smtClean="0">
                <a:cs typeface="Arial" charset="0"/>
              </a:rPr>
              <a:t>($18→$12.5)</a:t>
            </a:r>
          </a:p>
          <a:p>
            <a:pPr lvl="2" eaLnBrk="1" hangingPunct="1">
              <a:spcBef>
                <a:spcPct val="0"/>
              </a:spcBef>
            </a:pPr>
            <a:r>
              <a:rPr lang="en-US" sz="2000" dirty="0" smtClean="0">
                <a:cs typeface="Arial" charset="0"/>
              </a:rPr>
              <a:t>One fewer widget to enjoy</a:t>
            </a:r>
          </a:p>
          <a:p>
            <a:pPr lvl="2" eaLnBrk="1" hangingPunct="1">
              <a:spcBef>
                <a:spcPct val="0"/>
              </a:spcBef>
            </a:pPr>
            <a:r>
              <a:rPr lang="en-US" sz="2000" dirty="0" smtClean="0">
                <a:cs typeface="Arial" charset="0"/>
              </a:rPr>
              <a:t>Surplus from each purchased widget is $1 lower</a:t>
            </a:r>
            <a:r>
              <a:rPr lang="en-US" sz="1600" dirty="0" smtClean="0">
                <a:cs typeface="Arial" charset="0"/>
              </a:rPr>
              <a:t> (because widgets cost $1 more)</a:t>
            </a:r>
          </a:p>
          <a:p>
            <a:pPr lvl="1" eaLnBrk="1" hangingPunct="1">
              <a:spcBef>
                <a:spcPct val="0"/>
              </a:spcBef>
            </a:pPr>
            <a:r>
              <a:rPr lang="en-US" sz="2200" b="1" u="sng" dirty="0" smtClean="0">
                <a:cs typeface="Arial" charset="0"/>
              </a:rPr>
              <a:t>Total revenue</a:t>
            </a:r>
            <a:r>
              <a:rPr lang="en-US" sz="2200" dirty="0" smtClean="0">
                <a:cs typeface="Arial" charset="0"/>
              </a:rPr>
              <a:t> is unchanged: $30</a:t>
            </a:r>
          </a:p>
          <a:p>
            <a:pPr lvl="2" eaLnBrk="1" hangingPunct="1">
              <a:spcBef>
                <a:spcPct val="0"/>
              </a:spcBef>
            </a:pPr>
            <a:r>
              <a:rPr lang="en-US" sz="2000" dirty="0" smtClean="0">
                <a:cs typeface="Arial" charset="0"/>
              </a:rPr>
              <a:t>Was 6x$5; now 5x$6</a:t>
            </a:r>
          </a:p>
          <a:p>
            <a:pPr lvl="1" eaLnBrk="1" hangingPunct="1">
              <a:spcBef>
                <a:spcPct val="0"/>
              </a:spcBef>
            </a:pPr>
            <a:r>
              <a:rPr lang="en-US" sz="2200" dirty="0" smtClean="0">
                <a:cs typeface="Arial" charset="0"/>
              </a:rPr>
              <a:t>But </a:t>
            </a:r>
            <a:r>
              <a:rPr lang="en-US" sz="2200" b="1" u="sng" dirty="0" smtClean="0">
                <a:cs typeface="Arial" charset="0"/>
              </a:rPr>
              <a:t>total costs</a:t>
            </a:r>
            <a:r>
              <a:rPr lang="en-US" sz="2200" dirty="0" smtClean="0">
                <a:cs typeface="Arial" charset="0"/>
              </a:rPr>
              <a:t> lower ($30→$25)</a:t>
            </a:r>
          </a:p>
          <a:p>
            <a:pPr lvl="2" eaLnBrk="1" hangingPunct="1">
              <a:spcBef>
                <a:spcPct val="0"/>
              </a:spcBef>
            </a:pPr>
            <a:r>
              <a:rPr lang="en-US" sz="2000" dirty="0" smtClean="0">
                <a:cs typeface="Arial" charset="0"/>
              </a:rPr>
              <a:t>Because fewer widgets are produced</a:t>
            </a:r>
          </a:p>
          <a:p>
            <a:pPr lvl="1" eaLnBrk="1" hangingPunct="1">
              <a:spcBef>
                <a:spcPct val="0"/>
              </a:spcBef>
            </a:pPr>
            <a:r>
              <a:rPr lang="en-US" sz="2200" dirty="0" smtClean="0">
                <a:cs typeface="Arial" charset="0"/>
              </a:rPr>
              <a:t>Remaining $5 are the </a:t>
            </a:r>
            <a:r>
              <a:rPr lang="en-US" sz="2200" b="1" u="sng" dirty="0" smtClean="0">
                <a:cs typeface="Arial" charset="0"/>
              </a:rPr>
              <a:t>producer surplus</a:t>
            </a:r>
            <a:r>
              <a:rPr lang="en-US" sz="2200" dirty="0" smtClean="0">
                <a:cs typeface="Arial" charset="0"/>
              </a:rPr>
              <a:t> (profits)</a:t>
            </a:r>
          </a:p>
        </p:txBody>
      </p:sp>
      <p:sp>
        <p:nvSpPr>
          <p:cNvPr id="2" name="Footer Placeholder 1"/>
          <p:cNvSpPr>
            <a:spLocks noGrp="1"/>
          </p:cNvSpPr>
          <p:nvPr>
            <p:ph type="ftr" sz="quarter" idx="10"/>
          </p:nvPr>
        </p:nvSpPr>
        <p:spPr/>
        <p:txBody>
          <a:bodyPr/>
          <a:lstStyle/>
          <a:p>
            <a:pPr>
              <a:defRPr/>
            </a:pPr>
            <a:r>
              <a:rPr lang="en-US" altLang="en-US"/>
              <a:t>© Amitai Aviram.  All rights reserved.</a:t>
            </a:r>
          </a:p>
        </p:txBody>
      </p:sp>
      <p:sp>
        <p:nvSpPr>
          <p:cNvPr id="3" name="Slide Number Placeholder 2"/>
          <p:cNvSpPr>
            <a:spLocks noGrp="1"/>
          </p:cNvSpPr>
          <p:nvPr>
            <p:ph type="sldNum" sz="quarter" idx="11"/>
          </p:nvPr>
        </p:nvSpPr>
        <p:spPr/>
        <p:txBody>
          <a:bodyPr/>
          <a:lstStyle/>
          <a:p>
            <a:pPr>
              <a:defRPr/>
            </a:pPr>
            <a:fld id="{59F2597A-0B37-49E1-A0C2-627CA87FEE9B}" type="slidenum">
              <a:rPr lang="en-US" altLang="en-US" smtClean="0"/>
              <a:pPr>
                <a:defRPr/>
              </a:pPr>
              <a:t>24</a:t>
            </a:fld>
            <a:endParaRPr lang="en-US" alt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6" name="Rectangle 3"/>
          <p:cNvSpPr>
            <a:spLocks noGrp="1" noChangeArrowheads="1"/>
          </p:cNvSpPr>
          <p:nvPr>
            <p:ph type="body" idx="1"/>
          </p:nvPr>
        </p:nvSpPr>
        <p:spPr>
          <a:xfrm>
            <a:off x="0" y="1447800"/>
            <a:ext cx="9144000" cy="5181600"/>
          </a:xfrm>
        </p:spPr>
        <p:txBody>
          <a:bodyPr/>
          <a:lstStyle/>
          <a:p>
            <a:pPr marL="571500" indent="-571500" eaLnBrk="1" hangingPunct="1">
              <a:spcBef>
                <a:spcPts val="0"/>
              </a:spcBef>
              <a:defRPr/>
            </a:pPr>
            <a:r>
              <a:rPr lang="en-US" sz="2400" dirty="0" smtClean="0"/>
              <a:t>In the last example (value pool – with MP) we assumed that firm could charge $1 above MC; but how much above MC can firms actually charge?</a:t>
            </a:r>
          </a:p>
          <a:p>
            <a:pPr marL="571500" indent="-571500" eaLnBrk="1" hangingPunct="1">
              <a:spcBef>
                <a:spcPts val="0"/>
              </a:spcBef>
              <a:defRPr/>
            </a:pPr>
            <a:r>
              <a:rPr lang="en-US" sz="2400" dirty="0" smtClean="0"/>
              <a:t>Consider an absolute monopolist</a:t>
            </a:r>
          </a:p>
          <a:p>
            <a:pPr marL="920750" lvl="1" indent="-571500" eaLnBrk="1" hangingPunct="1">
              <a:spcBef>
                <a:spcPts val="0"/>
              </a:spcBef>
              <a:defRPr/>
            </a:pPr>
            <a:r>
              <a:rPr lang="en-US" sz="2000" dirty="0" smtClean="0"/>
              <a:t>Assume that Congress passed a law that grants your firm (a widget manufacturer) a monopoly in manufacturing &amp; selling widgets in the U.S., and that bans </a:t>
            </a:r>
            <a:r>
              <a:rPr lang="en-US" sz="2200" dirty="0" smtClean="0"/>
              <a:t>widget importing</a:t>
            </a:r>
          </a:p>
          <a:p>
            <a:pPr marL="571500" indent="-571500" eaLnBrk="1" hangingPunct="1">
              <a:spcBef>
                <a:spcPts val="0"/>
              </a:spcBef>
              <a:defRPr/>
            </a:pPr>
            <a:r>
              <a:rPr lang="en-US" sz="2400" dirty="0" smtClean="0"/>
              <a:t>No competition to undercut your prices!</a:t>
            </a:r>
          </a:p>
          <a:p>
            <a:pPr marL="839788" lvl="1" indent="-495300" eaLnBrk="1" hangingPunct="1">
              <a:spcBef>
                <a:spcPts val="0"/>
              </a:spcBef>
              <a:defRPr/>
            </a:pPr>
            <a:r>
              <a:rPr lang="en-US" sz="2200" dirty="0" smtClean="0"/>
              <a:t>Suppose that MC=$5</a:t>
            </a:r>
          </a:p>
          <a:p>
            <a:pPr marL="839788" lvl="1" indent="-495300" eaLnBrk="1" hangingPunct="1">
              <a:spcBef>
                <a:spcPts val="0"/>
              </a:spcBef>
              <a:defRPr/>
            </a:pPr>
            <a:r>
              <a:rPr lang="en-US" sz="2200" dirty="0" smtClean="0">
                <a:solidFill>
                  <a:srgbClr val="FF0000"/>
                </a:solidFill>
              </a:rPr>
              <a:t>Should you charge $6? $6,000? $6M?</a:t>
            </a:r>
          </a:p>
        </p:txBody>
      </p:sp>
      <p:pic>
        <p:nvPicPr>
          <p:cNvPr id="40963" name="Picture 5" descr="monopoly_guy"/>
          <p:cNvPicPr>
            <a:picLocks noChangeAspect="1" noChangeArrowheads="1"/>
          </p:cNvPicPr>
          <p:nvPr/>
        </p:nvPicPr>
        <p:blipFill>
          <a:blip r:embed="rId2" cstate="print"/>
          <a:srcRect/>
          <a:stretch>
            <a:fillRect/>
          </a:stretch>
        </p:blipFill>
        <p:spPr bwMode="auto">
          <a:xfrm>
            <a:off x="6543675" y="3886200"/>
            <a:ext cx="2447925" cy="2491900"/>
          </a:xfrm>
          <a:prstGeom prst="rect">
            <a:avLst/>
          </a:prstGeom>
          <a:noFill/>
          <a:ln w="9525">
            <a:noFill/>
            <a:miter lim="800000"/>
            <a:headEnd/>
            <a:tailEnd/>
          </a:ln>
        </p:spPr>
      </p:pic>
      <p:sp>
        <p:nvSpPr>
          <p:cNvPr id="40964" name="Rectangle 2"/>
          <p:cNvSpPr>
            <a:spLocks noGrp="1" noChangeArrowheads="1"/>
          </p:cNvSpPr>
          <p:nvPr>
            <p:ph type="title"/>
          </p:nvPr>
        </p:nvSpPr>
        <p:spPr>
          <a:xfrm>
            <a:off x="0" y="0"/>
            <a:ext cx="9144000" cy="1304925"/>
          </a:xfrm>
        </p:spPr>
        <p:txBody>
          <a:bodyPr/>
          <a:lstStyle/>
          <a:p>
            <a:pPr eaLnBrk="1" hangingPunct="1"/>
            <a:r>
              <a:rPr lang="en-US" smtClean="0"/>
              <a:t>Economics of competition</a:t>
            </a:r>
            <a:br>
              <a:rPr lang="en-US" smtClean="0"/>
            </a:br>
            <a:r>
              <a:rPr lang="en-US" sz="3500" smtClean="0"/>
              <a:t>Value as a pricing constraint</a:t>
            </a:r>
          </a:p>
        </p:txBody>
      </p:sp>
      <p:sp>
        <p:nvSpPr>
          <p:cNvPr id="2" name="Footer Placeholder 1"/>
          <p:cNvSpPr>
            <a:spLocks noGrp="1"/>
          </p:cNvSpPr>
          <p:nvPr>
            <p:ph type="ftr" sz="quarter" idx="10"/>
          </p:nvPr>
        </p:nvSpPr>
        <p:spPr/>
        <p:txBody>
          <a:bodyPr/>
          <a:lstStyle/>
          <a:p>
            <a:pPr>
              <a:defRPr/>
            </a:pPr>
            <a:r>
              <a:rPr lang="en-US" smtClean="0"/>
              <a:t>© Amitai Aviram.  All rights reserved.</a:t>
            </a:r>
            <a:endParaRPr lang="en-US" dirty="0"/>
          </a:p>
        </p:txBody>
      </p:sp>
      <p:sp>
        <p:nvSpPr>
          <p:cNvPr id="3" name="Slide Number Placeholder 2"/>
          <p:cNvSpPr>
            <a:spLocks noGrp="1"/>
          </p:cNvSpPr>
          <p:nvPr>
            <p:ph type="sldNum" sz="quarter" idx="11"/>
          </p:nvPr>
        </p:nvSpPr>
        <p:spPr/>
        <p:txBody>
          <a:bodyPr/>
          <a:lstStyle/>
          <a:p>
            <a:pPr>
              <a:defRPr/>
            </a:pPr>
            <a:fld id="{2ECD9EE2-CC39-4477-95EA-5DC66E21F41A}" type="slidenum">
              <a:rPr lang="en-US" smtClean="0"/>
              <a:pPr>
                <a:defRPr/>
              </a:pPr>
              <a:t>25</a:t>
            </a:fld>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0" y="0"/>
            <a:ext cx="9144000" cy="1304925"/>
          </a:xfrm>
        </p:spPr>
        <p:txBody>
          <a:bodyPr/>
          <a:lstStyle/>
          <a:p>
            <a:pPr eaLnBrk="1" hangingPunct="1"/>
            <a:r>
              <a:rPr lang="en-US" smtClean="0"/>
              <a:t>Economics of competition</a:t>
            </a:r>
            <a:br>
              <a:rPr lang="en-US" smtClean="0"/>
            </a:br>
            <a:r>
              <a:rPr lang="en-US" sz="3500" smtClean="0"/>
              <a:t>Value as a pricing constraint</a:t>
            </a:r>
          </a:p>
        </p:txBody>
      </p:sp>
      <p:sp>
        <p:nvSpPr>
          <p:cNvPr id="41987" name="Rectangle 3"/>
          <p:cNvSpPr>
            <a:spLocks noGrp="1" noChangeArrowheads="1"/>
          </p:cNvSpPr>
          <p:nvPr>
            <p:ph type="body" idx="1"/>
          </p:nvPr>
        </p:nvSpPr>
        <p:spPr>
          <a:xfrm>
            <a:off x="0" y="1447800"/>
            <a:ext cx="9144000" cy="5181600"/>
          </a:xfrm>
        </p:spPr>
        <p:txBody>
          <a:bodyPr/>
          <a:lstStyle/>
          <a:p>
            <a:pPr eaLnBrk="1" hangingPunct="1">
              <a:spcBef>
                <a:spcPct val="0"/>
              </a:spcBef>
            </a:pPr>
            <a:r>
              <a:rPr lang="en-US" sz="2800" dirty="0" smtClean="0"/>
              <a:t>Goodbye </a:t>
            </a:r>
            <a:r>
              <a:rPr lang="en-US" sz="2800" b="1" u="sng" dirty="0" smtClean="0"/>
              <a:t>marginal cost pricing</a:t>
            </a:r>
            <a:r>
              <a:rPr lang="en-US" sz="2800" dirty="0" smtClean="0"/>
              <a:t>…</a:t>
            </a:r>
          </a:p>
          <a:p>
            <a:pPr lvl="1" eaLnBrk="1" hangingPunct="1">
              <a:spcBef>
                <a:spcPct val="0"/>
              </a:spcBef>
            </a:pPr>
            <a:r>
              <a:rPr lang="en-US" sz="2400" dirty="0" smtClean="0"/>
              <a:t>Monopolist’s price cannot be undercut by competitors</a:t>
            </a:r>
          </a:p>
          <a:p>
            <a:pPr lvl="1" eaLnBrk="1" hangingPunct="1">
              <a:spcBef>
                <a:spcPct val="0"/>
              </a:spcBef>
            </a:pPr>
            <a:r>
              <a:rPr lang="en-US" sz="2400" dirty="0" smtClean="0"/>
              <a:t>Therefore, the monopoly will raise its price above MC</a:t>
            </a:r>
          </a:p>
          <a:p>
            <a:pPr eaLnBrk="1" hangingPunct="1">
              <a:spcBef>
                <a:spcPct val="0"/>
              </a:spcBef>
            </a:pPr>
            <a:r>
              <a:rPr lang="en-US" sz="2800" dirty="0" smtClean="0"/>
              <a:t>But there’s another constraint:</a:t>
            </a:r>
            <a:r>
              <a:rPr lang="en-US" sz="2400" dirty="0" smtClean="0"/>
              <a:t> higher price, lower demand</a:t>
            </a:r>
          </a:p>
          <a:p>
            <a:pPr lvl="1" eaLnBrk="1" hangingPunct="1">
              <a:spcBef>
                <a:spcPct val="0"/>
              </a:spcBef>
            </a:pPr>
            <a:r>
              <a:rPr lang="en-US" sz="2400" dirty="0" smtClean="0"/>
              <a:t>As P rises, Q drops (P&gt;product’s value to customer)</a:t>
            </a:r>
          </a:p>
          <a:p>
            <a:pPr lvl="1" eaLnBrk="1" hangingPunct="1">
              <a:spcBef>
                <a:spcPct val="0"/>
              </a:spcBef>
            </a:pPr>
            <a:r>
              <a:rPr lang="en-US" sz="2400" dirty="0" smtClean="0"/>
              <a:t>Note: Monopolist can determine P or Q, but not both</a:t>
            </a:r>
          </a:p>
          <a:p>
            <a:pPr eaLnBrk="1" hangingPunct="1">
              <a:spcBef>
                <a:spcPct val="0"/>
              </a:spcBef>
            </a:pPr>
            <a:r>
              <a:rPr lang="en-US" sz="2800" dirty="0" smtClean="0"/>
              <a:t>Hello </a:t>
            </a:r>
            <a:r>
              <a:rPr lang="en-US" sz="2800" b="1" u="sng" dirty="0" smtClean="0"/>
              <a:t>marginal revenue pricing</a:t>
            </a:r>
            <a:r>
              <a:rPr lang="en-US" sz="2800" dirty="0" smtClean="0"/>
              <a:t>…</a:t>
            </a:r>
          </a:p>
          <a:p>
            <a:pPr lvl="1" eaLnBrk="1" hangingPunct="1">
              <a:spcBef>
                <a:spcPct val="0"/>
              </a:spcBef>
            </a:pPr>
            <a:r>
              <a:rPr lang="en-US" sz="2400" dirty="0" smtClean="0"/>
              <a:t>Firm will increase P to point that its profits are maximized (i.e., point where additional revenue from an increase in P is lower than the lost revenue from decrease in Q)</a:t>
            </a:r>
          </a:p>
          <a:p>
            <a:pPr lvl="2" eaLnBrk="1" hangingPunct="1">
              <a:spcBef>
                <a:spcPct val="0"/>
              </a:spcBef>
            </a:pPr>
            <a:r>
              <a:rPr lang="en-US" dirty="0" smtClean="0"/>
              <a:t>Revenue = P x Q</a:t>
            </a:r>
          </a:p>
        </p:txBody>
      </p:sp>
      <p:sp>
        <p:nvSpPr>
          <p:cNvPr id="2" name="Footer Placeholder 1"/>
          <p:cNvSpPr>
            <a:spLocks noGrp="1"/>
          </p:cNvSpPr>
          <p:nvPr>
            <p:ph type="ftr" sz="quarter" idx="10"/>
          </p:nvPr>
        </p:nvSpPr>
        <p:spPr/>
        <p:txBody>
          <a:bodyPr/>
          <a:lstStyle/>
          <a:p>
            <a:pPr>
              <a:defRPr/>
            </a:pPr>
            <a:r>
              <a:rPr lang="en-US" smtClean="0"/>
              <a:t>© Amitai Aviram.  All rights reserved.</a:t>
            </a:r>
            <a:endParaRPr lang="en-US" dirty="0"/>
          </a:p>
        </p:txBody>
      </p:sp>
      <p:sp>
        <p:nvSpPr>
          <p:cNvPr id="3" name="Slide Number Placeholder 2"/>
          <p:cNvSpPr>
            <a:spLocks noGrp="1"/>
          </p:cNvSpPr>
          <p:nvPr>
            <p:ph type="sldNum" sz="quarter" idx="11"/>
          </p:nvPr>
        </p:nvSpPr>
        <p:spPr/>
        <p:txBody>
          <a:bodyPr/>
          <a:lstStyle/>
          <a:p>
            <a:pPr>
              <a:defRPr/>
            </a:pPr>
            <a:fld id="{6D3232E6-A949-4B59-BE58-E325585E8403}" type="slidenum">
              <a:rPr lang="en-US" smtClean="0"/>
              <a:pPr>
                <a:defRPr/>
              </a:pPr>
              <a:t>26</a:t>
            </a:fld>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0" y="0"/>
            <a:ext cx="9144000" cy="1309688"/>
          </a:xfrm>
        </p:spPr>
        <p:txBody>
          <a:bodyPr/>
          <a:lstStyle/>
          <a:p>
            <a:pPr eaLnBrk="1" hangingPunct="1"/>
            <a:r>
              <a:rPr lang="en-US" smtClean="0"/>
              <a:t>Economics of competition</a:t>
            </a:r>
            <a:br>
              <a:rPr lang="en-US" smtClean="0"/>
            </a:br>
            <a:r>
              <a:rPr lang="en-US" sz="3500" smtClean="0"/>
              <a:t>Marginal revenue pricing</a:t>
            </a:r>
          </a:p>
        </p:txBody>
      </p:sp>
      <p:sp>
        <p:nvSpPr>
          <p:cNvPr id="43011" name="Rectangle 3"/>
          <p:cNvSpPr>
            <a:spLocks noGrp="1" noChangeArrowheads="1"/>
          </p:cNvSpPr>
          <p:nvPr>
            <p:ph type="body" sz="half" idx="1"/>
          </p:nvPr>
        </p:nvSpPr>
        <p:spPr>
          <a:xfrm>
            <a:off x="0" y="1447800"/>
            <a:ext cx="9144000" cy="720725"/>
          </a:xfrm>
        </p:spPr>
        <p:txBody>
          <a:bodyPr/>
          <a:lstStyle/>
          <a:p>
            <a:pPr eaLnBrk="1" hangingPunct="1">
              <a:spcBef>
                <a:spcPts val="0"/>
              </a:spcBef>
            </a:pPr>
            <a:r>
              <a:rPr lang="en-US" sz="2000" dirty="0" smtClean="0"/>
              <a:t>Example: Going back to the widget market, we use the demand function: P=11-Q (MC=$5, overhead costs = $3)</a:t>
            </a:r>
          </a:p>
        </p:txBody>
      </p:sp>
      <p:graphicFrame>
        <p:nvGraphicFramePr>
          <p:cNvPr id="259178" name="Group 106"/>
          <p:cNvGraphicFramePr>
            <a:graphicFrameLocks noGrp="1"/>
          </p:cNvGraphicFramePr>
          <p:nvPr>
            <p:ph sz="half" idx="2"/>
          </p:nvPr>
        </p:nvGraphicFramePr>
        <p:xfrm>
          <a:off x="323850" y="2270125"/>
          <a:ext cx="8569325" cy="3597275"/>
        </p:xfrm>
        <a:graphic>
          <a:graphicData uri="http://schemas.openxmlformats.org/drawingml/2006/table">
            <a:tbl>
              <a:tblPr/>
              <a:tblGrid>
                <a:gridCol w="863600"/>
                <a:gridCol w="1081088"/>
                <a:gridCol w="1008062"/>
                <a:gridCol w="1150938"/>
                <a:gridCol w="1152525"/>
                <a:gridCol w="1512887"/>
                <a:gridCol w="1800225"/>
              </a:tblGrid>
              <a:tr h="823105">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dirty="0" smtClean="0">
                          <a:ln>
                            <a:noFill/>
                          </a:ln>
                          <a:solidFill>
                            <a:schemeClr val="tx1"/>
                          </a:solidFill>
                          <a:effectLst/>
                          <a:latin typeface="Arial" charset="0"/>
                        </a:rPr>
                        <a:t>Widget Output</a:t>
                      </a:r>
                      <a:br>
                        <a:rPr kumimoji="0" lang="en-US" sz="1600" b="0" i="0" u="none" strike="noStrike" cap="none" normalizeH="0" baseline="0" dirty="0" smtClean="0">
                          <a:ln>
                            <a:noFill/>
                          </a:ln>
                          <a:solidFill>
                            <a:schemeClr val="tx1"/>
                          </a:solidFill>
                          <a:effectLst/>
                          <a:latin typeface="Arial" charset="0"/>
                        </a:rPr>
                      </a:br>
                      <a:r>
                        <a:rPr kumimoji="0" lang="en-US" sz="1600" b="0" i="0" u="none" strike="noStrike" cap="none" normalizeH="0" baseline="0" dirty="0" smtClean="0">
                          <a:ln>
                            <a:noFill/>
                          </a:ln>
                          <a:solidFill>
                            <a:schemeClr val="tx1"/>
                          </a:solidFill>
                          <a:effectLst/>
                          <a:latin typeface="Arial" charset="0"/>
                        </a:rPr>
                        <a:t>(Q)</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smtClean="0">
                          <a:ln>
                            <a:noFill/>
                          </a:ln>
                          <a:solidFill>
                            <a:schemeClr val="tx1"/>
                          </a:solidFill>
                          <a:effectLst/>
                          <a:latin typeface="Arial" charset="0"/>
                        </a:rPr>
                        <a:t>Marginal Cost</a:t>
                      </a:r>
                      <a:br>
                        <a:rPr kumimoji="0" lang="en-US" sz="1600" b="0" i="0" u="none" strike="noStrike" cap="none" normalizeH="0" baseline="0" smtClean="0">
                          <a:ln>
                            <a:noFill/>
                          </a:ln>
                          <a:solidFill>
                            <a:schemeClr val="tx1"/>
                          </a:solidFill>
                          <a:effectLst/>
                          <a:latin typeface="Arial" charset="0"/>
                        </a:rPr>
                      </a:br>
                      <a:r>
                        <a:rPr kumimoji="0" lang="en-US" sz="1600" b="0" i="0" u="none" strike="noStrike" cap="none" normalizeH="0" baseline="0" smtClean="0">
                          <a:ln>
                            <a:noFill/>
                          </a:ln>
                          <a:solidFill>
                            <a:schemeClr val="tx1"/>
                          </a:solidFill>
                          <a:effectLst/>
                          <a:latin typeface="Arial" charset="0"/>
                        </a:rPr>
                        <a:t>(MC)</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smtClean="0">
                          <a:ln>
                            <a:noFill/>
                          </a:ln>
                          <a:solidFill>
                            <a:schemeClr val="tx1"/>
                          </a:solidFill>
                          <a:effectLst/>
                          <a:latin typeface="Arial" charset="0"/>
                        </a:rPr>
                        <a:t>Total Cost</a:t>
                      </a:r>
                      <a:br>
                        <a:rPr kumimoji="0" lang="en-US" sz="1600" b="0" i="0" u="none" strike="noStrike" cap="none" normalizeH="0" baseline="0" smtClean="0">
                          <a:ln>
                            <a:noFill/>
                          </a:ln>
                          <a:solidFill>
                            <a:schemeClr val="tx1"/>
                          </a:solidFill>
                          <a:effectLst/>
                          <a:latin typeface="Arial" charset="0"/>
                        </a:rPr>
                      </a:br>
                      <a:r>
                        <a:rPr kumimoji="0" lang="en-US" sz="1400" b="0" i="0" u="none" strike="noStrike" cap="none" normalizeH="0" baseline="0" smtClean="0">
                          <a:ln>
                            <a:noFill/>
                          </a:ln>
                          <a:solidFill>
                            <a:schemeClr val="tx1"/>
                          </a:solidFill>
                          <a:effectLst/>
                          <a:latin typeface="Arial" charset="0"/>
                        </a:rPr>
                        <a:t>(MC*Q+3)</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dirty="0" smtClean="0">
                          <a:ln>
                            <a:noFill/>
                          </a:ln>
                          <a:solidFill>
                            <a:schemeClr val="tx1"/>
                          </a:solidFill>
                          <a:effectLst/>
                          <a:latin typeface="Arial" charset="0"/>
                        </a:rPr>
                        <a:t>Price</a:t>
                      </a:r>
                      <a:br>
                        <a:rPr kumimoji="0" lang="en-US" sz="1600" b="0" i="0" u="none" strike="noStrike" cap="none" normalizeH="0" baseline="0" dirty="0" smtClean="0">
                          <a:ln>
                            <a:noFill/>
                          </a:ln>
                          <a:solidFill>
                            <a:schemeClr val="tx1"/>
                          </a:solidFill>
                          <a:effectLst/>
                          <a:latin typeface="Arial" charset="0"/>
                        </a:rPr>
                      </a:br>
                      <a:r>
                        <a:rPr kumimoji="0" lang="en-US" sz="1600" b="0" i="0" u="none" strike="noStrike" cap="none" normalizeH="0" baseline="0" dirty="0" smtClean="0">
                          <a:ln>
                            <a:noFill/>
                          </a:ln>
                          <a:solidFill>
                            <a:schemeClr val="tx1"/>
                          </a:solidFill>
                          <a:effectLst/>
                          <a:latin typeface="Arial" charset="0"/>
                        </a:rPr>
                        <a:t/>
                      </a:r>
                      <a:br>
                        <a:rPr kumimoji="0" lang="en-US" sz="1600" b="0" i="0" u="none" strike="noStrike" cap="none" normalizeH="0" baseline="0" dirty="0" smtClean="0">
                          <a:ln>
                            <a:noFill/>
                          </a:ln>
                          <a:solidFill>
                            <a:schemeClr val="tx1"/>
                          </a:solidFill>
                          <a:effectLst/>
                          <a:latin typeface="Arial" charset="0"/>
                        </a:rPr>
                      </a:br>
                      <a:r>
                        <a:rPr kumimoji="0" lang="en-US" sz="1600" b="0" i="0" u="none" strike="noStrike" cap="none" normalizeH="0" baseline="0" dirty="0" smtClean="0">
                          <a:ln>
                            <a:noFill/>
                          </a:ln>
                          <a:solidFill>
                            <a:schemeClr val="tx1"/>
                          </a:solidFill>
                          <a:effectLst/>
                          <a:latin typeface="Arial" charset="0"/>
                        </a:rPr>
                        <a:t>(P=11-Q)</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smtClean="0">
                          <a:ln>
                            <a:noFill/>
                          </a:ln>
                          <a:solidFill>
                            <a:schemeClr val="tx1"/>
                          </a:solidFill>
                          <a:effectLst/>
                          <a:latin typeface="Arial" charset="0"/>
                        </a:rPr>
                        <a:t>Total Revenue</a:t>
                      </a:r>
                      <a:br>
                        <a:rPr kumimoji="0" lang="en-US" sz="1600" b="0" i="0" u="none" strike="noStrike" cap="none" normalizeH="0" baseline="0" smtClean="0">
                          <a:ln>
                            <a:noFill/>
                          </a:ln>
                          <a:solidFill>
                            <a:schemeClr val="tx1"/>
                          </a:solidFill>
                          <a:effectLst/>
                          <a:latin typeface="Arial" charset="0"/>
                        </a:rPr>
                      </a:br>
                      <a:r>
                        <a:rPr kumimoji="0" lang="en-US" sz="1600" b="0" i="0" u="none" strike="noStrike" cap="none" normalizeH="0" baseline="0" smtClean="0">
                          <a:ln>
                            <a:noFill/>
                          </a:ln>
                          <a:solidFill>
                            <a:schemeClr val="tx1"/>
                          </a:solidFill>
                          <a:effectLst/>
                          <a:latin typeface="Arial" charset="0"/>
                        </a:rPr>
                        <a:t>(P*Q)</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dirty="0" smtClean="0">
                          <a:ln>
                            <a:noFill/>
                          </a:ln>
                          <a:solidFill>
                            <a:schemeClr val="tx1"/>
                          </a:solidFill>
                          <a:effectLst/>
                          <a:latin typeface="Arial" charset="0"/>
                        </a:rPr>
                        <a:t>Marginal Revenue</a:t>
                      </a:r>
                      <a:br>
                        <a:rPr kumimoji="0" lang="en-US" sz="1600" b="0" i="0" u="none" strike="noStrike" cap="none" normalizeH="0" baseline="0" dirty="0" smtClean="0">
                          <a:ln>
                            <a:noFill/>
                          </a:ln>
                          <a:solidFill>
                            <a:schemeClr val="tx1"/>
                          </a:solidFill>
                          <a:effectLst/>
                          <a:latin typeface="Arial" charset="0"/>
                        </a:rPr>
                      </a:br>
                      <a:r>
                        <a:rPr kumimoji="0" lang="en-US" sz="1600" b="0" i="0" u="none" strike="noStrike" cap="none" normalizeH="0" baseline="0" dirty="0" smtClean="0">
                          <a:ln>
                            <a:noFill/>
                          </a:ln>
                          <a:solidFill>
                            <a:schemeClr val="tx1"/>
                          </a:solidFill>
                          <a:effectLst/>
                          <a:latin typeface="Arial" charset="0"/>
                        </a:rPr>
                        <a:t>(TR</a:t>
                      </a:r>
                      <a:r>
                        <a:rPr kumimoji="0" lang="en-US" sz="1600" b="0" i="0" u="none" strike="noStrike" cap="none" normalizeH="0" baseline="-25000" dirty="0" smtClean="0">
                          <a:ln>
                            <a:noFill/>
                          </a:ln>
                          <a:solidFill>
                            <a:schemeClr val="tx1"/>
                          </a:solidFill>
                          <a:effectLst/>
                          <a:latin typeface="Arial" charset="0"/>
                        </a:rPr>
                        <a:t>Q+1</a:t>
                      </a:r>
                      <a:r>
                        <a:rPr kumimoji="0" lang="en-US" sz="1600" b="0" i="0" u="none" strike="noStrike" cap="none" normalizeH="0" baseline="0" dirty="0" smtClean="0">
                          <a:ln>
                            <a:noFill/>
                          </a:ln>
                          <a:solidFill>
                            <a:schemeClr val="tx1"/>
                          </a:solidFill>
                          <a:effectLst/>
                          <a:latin typeface="Arial" charset="0"/>
                        </a:rPr>
                        <a:t>-TR</a:t>
                      </a:r>
                      <a:r>
                        <a:rPr kumimoji="0" lang="en-US" sz="1600" b="0" i="0" u="none" strike="noStrike" cap="none" normalizeH="0" baseline="-25000" dirty="0" smtClean="0">
                          <a:ln>
                            <a:noFill/>
                          </a:ln>
                          <a:solidFill>
                            <a:schemeClr val="tx1"/>
                          </a:solidFill>
                          <a:effectLst/>
                          <a:latin typeface="Arial" charset="0"/>
                        </a:rPr>
                        <a:t>Q</a:t>
                      </a:r>
                      <a:r>
                        <a:rPr kumimoji="0" lang="en-US" sz="1600" b="0" i="0" u="none" strike="noStrike" cap="none" normalizeH="0" baseline="0" dirty="0" smtClean="0">
                          <a:ln>
                            <a:noFill/>
                          </a:ln>
                          <a:solidFill>
                            <a:schemeClr val="tx1"/>
                          </a:solidFill>
                          <a:effectLst/>
                          <a:latin typeface="Arial" charset="0"/>
                        </a:rPr>
                        <a:t>)</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smtClean="0">
                          <a:ln>
                            <a:noFill/>
                          </a:ln>
                          <a:solidFill>
                            <a:schemeClr val="tx1"/>
                          </a:solidFill>
                          <a:effectLst/>
                          <a:latin typeface="Arial" charset="0"/>
                        </a:rPr>
                        <a:t>Profit</a:t>
                      </a:r>
                      <a:br>
                        <a:rPr kumimoji="0" lang="en-US" sz="1600" b="0" i="0" u="none" strike="noStrike" cap="none" normalizeH="0" baseline="0" smtClean="0">
                          <a:ln>
                            <a:noFill/>
                          </a:ln>
                          <a:solidFill>
                            <a:schemeClr val="tx1"/>
                          </a:solidFill>
                          <a:effectLst/>
                          <a:latin typeface="Arial" charset="0"/>
                        </a:rPr>
                      </a:br>
                      <a:r>
                        <a:rPr kumimoji="0" lang="en-US" sz="1600" b="0" i="0" u="none" strike="noStrike" cap="none" normalizeH="0" baseline="0" smtClean="0">
                          <a:ln>
                            <a:noFill/>
                          </a:ln>
                          <a:solidFill>
                            <a:schemeClr val="tx1"/>
                          </a:solidFill>
                          <a:effectLst/>
                          <a:latin typeface="Arial" charset="0"/>
                        </a:rPr>
                        <a:t/>
                      </a:r>
                      <a:br>
                        <a:rPr kumimoji="0" lang="en-US" sz="1600" b="0" i="0" u="none" strike="noStrike" cap="none" normalizeH="0" baseline="0" smtClean="0">
                          <a:ln>
                            <a:noFill/>
                          </a:ln>
                          <a:solidFill>
                            <a:schemeClr val="tx1"/>
                          </a:solidFill>
                          <a:effectLst/>
                          <a:latin typeface="Arial" charset="0"/>
                        </a:rPr>
                      </a:br>
                      <a:r>
                        <a:rPr kumimoji="0" lang="en-US" sz="1600" b="0" i="0" u="none" strike="noStrike" cap="none" normalizeH="0" baseline="0" smtClean="0">
                          <a:ln>
                            <a:noFill/>
                          </a:ln>
                          <a:solidFill>
                            <a:schemeClr val="tx1"/>
                          </a:solidFill>
                          <a:effectLst/>
                          <a:latin typeface="Arial" charset="0"/>
                        </a:rPr>
                        <a:t>(T. Rev-T. Cost)</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31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1</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$5</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$8</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$10</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$10</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$8</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$2</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31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2</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$5</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$13</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$9</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$18</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$6</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$5</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31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dirty="0" smtClean="0">
                          <a:ln>
                            <a:noFill/>
                          </a:ln>
                          <a:solidFill>
                            <a:srgbClr val="FF0000"/>
                          </a:solidFill>
                          <a:effectLst/>
                          <a:latin typeface="Arial" charset="0"/>
                        </a:rPr>
                        <a:t>3</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rgbClr val="FF0000"/>
                          </a:solidFill>
                          <a:effectLst/>
                          <a:latin typeface="Arial" charset="0"/>
                        </a:rPr>
                        <a:t>$5</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rgbClr val="FF0000"/>
                          </a:solidFill>
                          <a:effectLst/>
                          <a:latin typeface="Arial" charset="0"/>
                        </a:rPr>
                        <a:t>$18</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rgbClr val="FF0000"/>
                          </a:solidFill>
                          <a:effectLst/>
                          <a:latin typeface="Arial" charset="0"/>
                        </a:rPr>
                        <a:t>$8</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rgbClr val="FF0000"/>
                          </a:solidFill>
                          <a:effectLst/>
                          <a:latin typeface="Arial" charset="0"/>
                        </a:rPr>
                        <a:t>$24</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dirty="0" smtClean="0">
                          <a:ln>
                            <a:noFill/>
                          </a:ln>
                          <a:solidFill>
                            <a:srgbClr val="FF0000"/>
                          </a:solidFill>
                          <a:effectLst/>
                          <a:latin typeface="Arial" charset="0"/>
                        </a:rPr>
                        <a:t>$4</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rgbClr val="FF0000"/>
                          </a:solidFill>
                          <a:effectLst/>
                          <a:latin typeface="Arial" charset="0"/>
                        </a:rPr>
                        <a:t>$6</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31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4</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$5</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$23</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$7</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$28</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$2</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$5</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31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5</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$5</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$28</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$6</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$30</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$0</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$2</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31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6</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$5</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$33</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$5</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$30</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$-2</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$-3</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31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7</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$5</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$38</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$4</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$28</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2000" b="0" i="0" u="none" strike="noStrike" cap="none" normalizeH="0" baseline="0" dirty="0" smtClean="0">
                        <a:ln>
                          <a:noFill/>
                        </a:ln>
                        <a:solidFill>
                          <a:schemeClr val="tx1"/>
                        </a:solidFill>
                        <a:effectLst/>
                        <a:latin typeface="Arial" charset="0"/>
                      </a:endParaRP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$-10</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3086" name="Rectangle 107"/>
          <p:cNvSpPr>
            <a:spLocks noChangeArrowheads="1"/>
          </p:cNvSpPr>
          <p:nvPr/>
        </p:nvSpPr>
        <p:spPr bwMode="auto">
          <a:xfrm>
            <a:off x="0" y="6021388"/>
            <a:ext cx="9144000" cy="431800"/>
          </a:xfrm>
          <a:prstGeom prst="rect">
            <a:avLst/>
          </a:prstGeom>
          <a:noFill/>
          <a:ln w="9525">
            <a:noFill/>
            <a:miter lim="800000"/>
            <a:headEnd/>
            <a:tailEnd/>
          </a:ln>
        </p:spPr>
        <p:txBody>
          <a:bodyPr/>
          <a:lstStyle/>
          <a:p>
            <a:pPr marL="342900" indent="-342900">
              <a:spcBef>
                <a:spcPts val="0"/>
              </a:spcBef>
              <a:buClr>
                <a:schemeClr val="tx2"/>
              </a:buClr>
              <a:buSzPct val="70000"/>
              <a:buFont typeface="Wingdings" pitchFamily="2" charset="2"/>
              <a:buChar char="l"/>
            </a:pPr>
            <a:r>
              <a:rPr lang="en-US" sz="2000" dirty="0"/>
              <a:t>Total revenue is maximized when </a:t>
            </a:r>
            <a:r>
              <a:rPr lang="en-US" sz="2000" b="1" dirty="0"/>
              <a:t>marginal revenue = marginal cost</a:t>
            </a:r>
          </a:p>
        </p:txBody>
      </p:sp>
      <p:sp>
        <p:nvSpPr>
          <p:cNvPr id="2" name="Footer Placeholder 1"/>
          <p:cNvSpPr>
            <a:spLocks noGrp="1"/>
          </p:cNvSpPr>
          <p:nvPr>
            <p:ph type="ftr" sz="quarter" idx="10"/>
          </p:nvPr>
        </p:nvSpPr>
        <p:spPr/>
        <p:txBody>
          <a:bodyPr/>
          <a:lstStyle/>
          <a:p>
            <a:pPr>
              <a:defRPr/>
            </a:pPr>
            <a:r>
              <a:rPr lang="en-US" altLang="en-US"/>
              <a:t>© Amitai Aviram.  All rights reserved.</a:t>
            </a:r>
          </a:p>
        </p:txBody>
      </p:sp>
      <p:sp>
        <p:nvSpPr>
          <p:cNvPr id="3" name="Slide Number Placeholder 2"/>
          <p:cNvSpPr>
            <a:spLocks noGrp="1"/>
          </p:cNvSpPr>
          <p:nvPr>
            <p:ph type="sldNum" sz="quarter" idx="11"/>
          </p:nvPr>
        </p:nvSpPr>
        <p:spPr/>
        <p:txBody>
          <a:bodyPr/>
          <a:lstStyle/>
          <a:p>
            <a:pPr>
              <a:defRPr/>
            </a:pPr>
            <a:fld id="{92C48524-3080-4D14-BECB-35A4077EB351}" type="slidenum">
              <a:rPr lang="en-US" altLang="en-US" smtClean="0"/>
              <a:pPr>
                <a:defRPr/>
              </a:pPr>
              <a:t>27</a:t>
            </a:fld>
            <a:endParaRPr lang="en-US" alt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0" y="0"/>
            <a:ext cx="9144000" cy="1301750"/>
          </a:xfrm>
        </p:spPr>
        <p:txBody>
          <a:bodyPr/>
          <a:lstStyle/>
          <a:p>
            <a:pPr eaLnBrk="1" hangingPunct="1"/>
            <a:r>
              <a:rPr lang="en-US" smtClean="0"/>
              <a:t>Economics of competition</a:t>
            </a:r>
            <a:br>
              <a:rPr lang="en-US" smtClean="0"/>
            </a:br>
            <a:r>
              <a:rPr lang="en-US" sz="3500" smtClean="0"/>
              <a:t>Supply reduction &amp; deadweight loss</a:t>
            </a:r>
          </a:p>
        </p:txBody>
      </p:sp>
      <p:sp>
        <p:nvSpPr>
          <p:cNvPr id="44035" name="Rectangle 3"/>
          <p:cNvSpPr>
            <a:spLocks noGrp="1" noChangeArrowheads="1"/>
          </p:cNvSpPr>
          <p:nvPr>
            <p:ph type="body" sz="half" idx="1"/>
          </p:nvPr>
        </p:nvSpPr>
        <p:spPr>
          <a:xfrm>
            <a:off x="0" y="1447800"/>
            <a:ext cx="5724525" cy="5181600"/>
          </a:xfrm>
        </p:spPr>
        <p:txBody>
          <a:bodyPr/>
          <a:lstStyle/>
          <a:p>
            <a:pPr eaLnBrk="1" hangingPunct="1">
              <a:lnSpc>
                <a:spcPct val="90000"/>
              </a:lnSpc>
            </a:pPr>
            <a:endParaRPr lang="en-US" sz="2800" dirty="0" smtClean="0"/>
          </a:p>
          <a:p>
            <a:pPr eaLnBrk="1" hangingPunct="1">
              <a:lnSpc>
                <a:spcPct val="90000"/>
              </a:lnSpc>
            </a:pPr>
            <a:endParaRPr lang="en-US" sz="2800" dirty="0" smtClean="0"/>
          </a:p>
          <a:p>
            <a:pPr eaLnBrk="1" hangingPunct="1">
              <a:spcBef>
                <a:spcPts val="0"/>
              </a:spcBef>
            </a:pPr>
            <a:r>
              <a:rPr lang="en-US" sz="2400" dirty="0" smtClean="0"/>
              <a:t>Monopolist restricts output (6</a:t>
            </a:r>
            <a:r>
              <a:rPr lang="en-US" sz="2400" dirty="0" smtClean="0">
                <a:cs typeface="Arial" charset="0"/>
              </a:rPr>
              <a:t>→</a:t>
            </a:r>
            <a:r>
              <a:rPr lang="en-US" sz="2400" dirty="0" smtClean="0"/>
              <a:t>3), in order to raise price ($5</a:t>
            </a:r>
            <a:r>
              <a:rPr lang="en-US" sz="2400" dirty="0" smtClean="0">
                <a:cs typeface="Arial" charset="0"/>
              </a:rPr>
              <a:t>→</a:t>
            </a:r>
            <a:r>
              <a:rPr lang="en-US" sz="2400" dirty="0" smtClean="0"/>
              <a:t>$8), to the point where it maximizes profits ($0</a:t>
            </a:r>
            <a:r>
              <a:rPr lang="en-US" sz="2400" dirty="0" smtClean="0">
                <a:cs typeface="Arial" charset="0"/>
              </a:rPr>
              <a:t>→$9, or </a:t>
            </a:r>
            <a:r>
              <a:rPr lang="en-US" sz="2400" dirty="0" smtClean="0"/>
              <a:t>$-3</a:t>
            </a:r>
            <a:r>
              <a:rPr lang="en-US" sz="2400" dirty="0" smtClean="0">
                <a:cs typeface="Arial" charset="0"/>
              </a:rPr>
              <a:t>→$6 after overhead)</a:t>
            </a:r>
            <a:endParaRPr lang="en-US" sz="2400" dirty="0" smtClean="0"/>
          </a:p>
          <a:p>
            <a:pPr eaLnBrk="1" hangingPunct="1">
              <a:spcBef>
                <a:spcPts val="0"/>
              </a:spcBef>
            </a:pPr>
            <a:r>
              <a:rPr lang="en-US" sz="2400" dirty="0" smtClean="0"/>
              <a:t>Note the red triangle: it represents lost sales to customers who would have bought at $5, but won’t at $8</a:t>
            </a:r>
          </a:p>
          <a:p>
            <a:pPr lvl="1" eaLnBrk="1" hangingPunct="1">
              <a:spcBef>
                <a:spcPts val="0"/>
              </a:spcBef>
            </a:pPr>
            <a:r>
              <a:rPr lang="en-US" sz="2000" dirty="0" smtClean="0">
                <a:solidFill>
                  <a:srgbClr val="FF0000"/>
                </a:solidFill>
              </a:rPr>
              <a:t>Would it be profitable to sell additional widgets to those customers?</a:t>
            </a:r>
          </a:p>
          <a:p>
            <a:pPr lvl="1" eaLnBrk="1" hangingPunct="1">
              <a:spcBef>
                <a:spcPts val="0"/>
              </a:spcBef>
            </a:pPr>
            <a:r>
              <a:rPr lang="en-US" sz="2000" dirty="0" smtClean="0">
                <a:solidFill>
                  <a:srgbClr val="FF0000"/>
                </a:solidFill>
              </a:rPr>
              <a:t>Why doesn’t the monopolist sell to them?</a:t>
            </a:r>
          </a:p>
        </p:txBody>
      </p:sp>
      <p:sp>
        <p:nvSpPr>
          <p:cNvPr id="44036" name="Line 4"/>
          <p:cNvSpPr>
            <a:spLocks noChangeShapeType="1"/>
          </p:cNvSpPr>
          <p:nvPr/>
        </p:nvSpPr>
        <p:spPr bwMode="auto">
          <a:xfrm>
            <a:off x="5940425" y="2638425"/>
            <a:ext cx="0" cy="2808288"/>
          </a:xfrm>
          <a:prstGeom prst="line">
            <a:avLst/>
          </a:prstGeom>
          <a:noFill/>
          <a:ln w="9525">
            <a:solidFill>
              <a:schemeClr val="tx1"/>
            </a:solidFill>
            <a:round/>
            <a:headEnd/>
            <a:tailEnd/>
          </a:ln>
        </p:spPr>
        <p:txBody>
          <a:bodyPr/>
          <a:lstStyle/>
          <a:p>
            <a:endParaRPr lang="en-US"/>
          </a:p>
        </p:txBody>
      </p:sp>
      <p:sp>
        <p:nvSpPr>
          <p:cNvPr id="44037" name="Line 5"/>
          <p:cNvSpPr>
            <a:spLocks noChangeShapeType="1"/>
          </p:cNvSpPr>
          <p:nvPr/>
        </p:nvSpPr>
        <p:spPr bwMode="auto">
          <a:xfrm>
            <a:off x="5940425" y="5446713"/>
            <a:ext cx="2879725" cy="1587"/>
          </a:xfrm>
          <a:prstGeom prst="line">
            <a:avLst/>
          </a:prstGeom>
          <a:noFill/>
          <a:ln w="9525">
            <a:solidFill>
              <a:schemeClr val="tx1"/>
            </a:solidFill>
            <a:round/>
            <a:headEnd/>
            <a:tailEnd/>
          </a:ln>
        </p:spPr>
        <p:txBody>
          <a:bodyPr/>
          <a:lstStyle/>
          <a:p>
            <a:endParaRPr lang="en-US"/>
          </a:p>
        </p:txBody>
      </p:sp>
      <p:sp>
        <p:nvSpPr>
          <p:cNvPr id="44038" name="Text Box 6"/>
          <p:cNvSpPr txBox="1">
            <a:spLocks noChangeArrowheads="1"/>
          </p:cNvSpPr>
          <p:nvPr/>
        </p:nvSpPr>
        <p:spPr bwMode="auto">
          <a:xfrm>
            <a:off x="5437188" y="2349500"/>
            <a:ext cx="576262" cy="304800"/>
          </a:xfrm>
          <a:prstGeom prst="rect">
            <a:avLst/>
          </a:prstGeom>
          <a:noFill/>
          <a:ln w="9525">
            <a:noFill/>
            <a:miter lim="800000"/>
            <a:headEnd/>
            <a:tailEnd/>
          </a:ln>
        </p:spPr>
        <p:txBody>
          <a:bodyPr>
            <a:spAutoFit/>
          </a:bodyPr>
          <a:lstStyle/>
          <a:p>
            <a:pPr>
              <a:spcBef>
                <a:spcPct val="50000"/>
              </a:spcBef>
            </a:pPr>
            <a:r>
              <a:rPr lang="en-US" sz="1400">
                <a:latin typeface="Tahoma" pitchFamily="34" charset="0"/>
              </a:rPr>
              <a:t>Price</a:t>
            </a:r>
          </a:p>
        </p:txBody>
      </p:sp>
      <p:sp>
        <p:nvSpPr>
          <p:cNvPr id="44039" name="Text Box 7"/>
          <p:cNvSpPr txBox="1">
            <a:spLocks noChangeArrowheads="1"/>
          </p:cNvSpPr>
          <p:nvPr/>
        </p:nvSpPr>
        <p:spPr bwMode="auto">
          <a:xfrm>
            <a:off x="8316913" y="5518150"/>
            <a:ext cx="792162" cy="274638"/>
          </a:xfrm>
          <a:prstGeom prst="rect">
            <a:avLst/>
          </a:prstGeom>
          <a:noFill/>
          <a:ln w="9525">
            <a:noFill/>
            <a:miter lim="800000"/>
            <a:headEnd/>
            <a:tailEnd/>
          </a:ln>
        </p:spPr>
        <p:txBody>
          <a:bodyPr>
            <a:spAutoFit/>
          </a:bodyPr>
          <a:lstStyle/>
          <a:p>
            <a:pPr>
              <a:spcBef>
                <a:spcPct val="50000"/>
              </a:spcBef>
            </a:pPr>
            <a:r>
              <a:rPr lang="en-US" sz="1200">
                <a:latin typeface="Tahoma" pitchFamily="34" charset="0"/>
              </a:rPr>
              <a:t>Quantity</a:t>
            </a:r>
          </a:p>
        </p:txBody>
      </p:sp>
      <p:sp>
        <p:nvSpPr>
          <p:cNvPr id="44040" name="Line 8"/>
          <p:cNvSpPr>
            <a:spLocks noChangeShapeType="1"/>
          </p:cNvSpPr>
          <p:nvPr/>
        </p:nvSpPr>
        <p:spPr bwMode="auto">
          <a:xfrm>
            <a:off x="5940425" y="4438650"/>
            <a:ext cx="2592388" cy="1588"/>
          </a:xfrm>
          <a:prstGeom prst="line">
            <a:avLst/>
          </a:prstGeom>
          <a:noFill/>
          <a:ln w="19050">
            <a:solidFill>
              <a:schemeClr val="tx2"/>
            </a:solidFill>
            <a:round/>
            <a:headEnd/>
            <a:tailEnd/>
          </a:ln>
        </p:spPr>
        <p:txBody>
          <a:bodyPr/>
          <a:lstStyle/>
          <a:p>
            <a:endParaRPr lang="en-US"/>
          </a:p>
        </p:txBody>
      </p:sp>
      <p:sp>
        <p:nvSpPr>
          <p:cNvPr id="44041" name="Text Box 9"/>
          <p:cNvSpPr txBox="1">
            <a:spLocks noChangeArrowheads="1"/>
          </p:cNvSpPr>
          <p:nvPr/>
        </p:nvSpPr>
        <p:spPr bwMode="auto">
          <a:xfrm>
            <a:off x="5653088" y="4294188"/>
            <a:ext cx="288925" cy="304800"/>
          </a:xfrm>
          <a:prstGeom prst="rect">
            <a:avLst/>
          </a:prstGeom>
          <a:noFill/>
          <a:ln w="9525">
            <a:noFill/>
            <a:miter lim="800000"/>
            <a:headEnd/>
            <a:tailEnd/>
          </a:ln>
        </p:spPr>
        <p:txBody>
          <a:bodyPr>
            <a:spAutoFit/>
          </a:bodyPr>
          <a:lstStyle/>
          <a:p>
            <a:pPr>
              <a:spcBef>
                <a:spcPct val="50000"/>
              </a:spcBef>
            </a:pPr>
            <a:r>
              <a:rPr lang="en-US" sz="1400">
                <a:latin typeface="Tahoma" pitchFamily="34" charset="0"/>
              </a:rPr>
              <a:t>5</a:t>
            </a:r>
          </a:p>
        </p:txBody>
      </p:sp>
      <p:sp>
        <p:nvSpPr>
          <p:cNvPr id="44042" name="Line 10"/>
          <p:cNvSpPr>
            <a:spLocks noChangeShapeType="1"/>
          </p:cNvSpPr>
          <p:nvPr/>
        </p:nvSpPr>
        <p:spPr bwMode="auto">
          <a:xfrm>
            <a:off x="5940425" y="2925763"/>
            <a:ext cx="2160588" cy="2520950"/>
          </a:xfrm>
          <a:prstGeom prst="line">
            <a:avLst/>
          </a:prstGeom>
          <a:noFill/>
          <a:ln w="19050">
            <a:solidFill>
              <a:srgbClr val="FF0000"/>
            </a:solidFill>
            <a:round/>
            <a:headEnd/>
            <a:tailEnd/>
          </a:ln>
        </p:spPr>
        <p:txBody>
          <a:bodyPr/>
          <a:lstStyle/>
          <a:p>
            <a:endParaRPr lang="en-US"/>
          </a:p>
        </p:txBody>
      </p:sp>
      <p:sp>
        <p:nvSpPr>
          <p:cNvPr id="44043" name="Text Box 11"/>
          <p:cNvSpPr txBox="1">
            <a:spLocks noChangeArrowheads="1"/>
          </p:cNvSpPr>
          <p:nvPr/>
        </p:nvSpPr>
        <p:spPr bwMode="auto">
          <a:xfrm>
            <a:off x="5580063" y="2781300"/>
            <a:ext cx="431800" cy="304800"/>
          </a:xfrm>
          <a:prstGeom prst="rect">
            <a:avLst/>
          </a:prstGeom>
          <a:noFill/>
          <a:ln w="9525">
            <a:noFill/>
            <a:miter lim="800000"/>
            <a:headEnd/>
            <a:tailEnd/>
          </a:ln>
        </p:spPr>
        <p:txBody>
          <a:bodyPr>
            <a:spAutoFit/>
          </a:bodyPr>
          <a:lstStyle/>
          <a:p>
            <a:pPr>
              <a:spcBef>
                <a:spcPct val="50000"/>
              </a:spcBef>
            </a:pPr>
            <a:r>
              <a:rPr lang="en-US" sz="1400">
                <a:latin typeface="Tahoma" pitchFamily="34" charset="0"/>
              </a:rPr>
              <a:t>11</a:t>
            </a:r>
          </a:p>
        </p:txBody>
      </p:sp>
      <p:sp>
        <p:nvSpPr>
          <p:cNvPr id="44044" name="Text Box 12"/>
          <p:cNvSpPr txBox="1">
            <a:spLocks noChangeArrowheads="1"/>
          </p:cNvSpPr>
          <p:nvPr/>
        </p:nvSpPr>
        <p:spPr bwMode="auto">
          <a:xfrm>
            <a:off x="7885113" y="5446713"/>
            <a:ext cx="431800" cy="304800"/>
          </a:xfrm>
          <a:prstGeom prst="rect">
            <a:avLst/>
          </a:prstGeom>
          <a:noFill/>
          <a:ln w="9525">
            <a:noFill/>
            <a:miter lim="800000"/>
            <a:headEnd/>
            <a:tailEnd/>
          </a:ln>
        </p:spPr>
        <p:txBody>
          <a:bodyPr>
            <a:spAutoFit/>
          </a:bodyPr>
          <a:lstStyle/>
          <a:p>
            <a:pPr>
              <a:spcBef>
                <a:spcPct val="50000"/>
              </a:spcBef>
            </a:pPr>
            <a:r>
              <a:rPr lang="en-US" sz="1400">
                <a:latin typeface="Tahoma" pitchFamily="34" charset="0"/>
              </a:rPr>
              <a:t>11</a:t>
            </a:r>
          </a:p>
        </p:txBody>
      </p:sp>
      <p:sp>
        <p:nvSpPr>
          <p:cNvPr id="44045" name="Line 14"/>
          <p:cNvSpPr>
            <a:spLocks noChangeShapeType="1"/>
          </p:cNvSpPr>
          <p:nvPr/>
        </p:nvSpPr>
        <p:spPr bwMode="auto">
          <a:xfrm>
            <a:off x="7237413" y="4438650"/>
            <a:ext cx="0" cy="1008063"/>
          </a:xfrm>
          <a:prstGeom prst="line">
            <a:avLst/>
          </a:prstGeom>
          <a:noFill/>
          <a:ln w="9525" cap="rnd">
            <a:solidFill>
              <a:schemeClr val="tx1"/>
            </a:solidFill>
            <a:prstDash val="sysDot"/>
            <a:round/>
            <a:headEnd/>
            <a:tailEnd/>
          </a:ln>
        </p:spPr>
        <p:txBody>
          <a:bodyPr/>
          <a:lstStyle/>
          <a:p>
            <a:endParaRPr lang="en-US"/>
          </a:p>
        </p:txBody>
      </p:sp>
      <p:sp>
        <p:nvSpPr>
          <p:cNvPr id="44046" name="Line 15"/>
          <p:cNvSpPr>
            <a:spLocks noChangeShapeType="1"/>
          </p:cNvSpPr>
          <p:nvPr/>
        </p:nvSpPr>
        <p:spPr bwMode="auto">
          <a:xfrm flipH="1" flipV="1">
            <a:off x="6732588" y="3862388"/>
            <a:ext cx="0" cy="1584325"/>
          </a:xfrm>
          <a:prstGeom prst="line">
            <a:avLst/>
          </a:prstGeom>
          <a:noFill/>
          <a:ln w="9525" cap="rnd">
            <a:solidFill>
              <a:schemeClr val="tx1"/>
            </a:solidFill>
            <a:prstDash val="sysDot"/>
            <a:round/>
            <a:headEnd/>
            <a:tailEnd/>
          </a:ln>
        </p:spPr>
        <p:txBody>
          <a:bodyPr/>
          <a:lstStyle/>
          <a:p>
            <a:endParaRPr lang="en-US"/>
          </a:p>
        </p:txBody>
      </p:sp>
      <p:sp>
        <p:nvSpPr>
          <p:cNvPr id="44047" name="Line 16"/>
          <p:cNvSpPr>
            <a:spLocks noChangeShapeType="1"/>
          </p:cNvSpPr>
          <p:nvPr/>
        </p:nvSpPr>
        <p:spPr bwMode="auto">
          <a:xfrm flipH="1">
            <a:off x="5940425" y="3862388"/>
            <a:ext cx="792163" cy="1587"/>
          </a:xfrm>
          <a:prstGeom prst="line">
            <a:avLst/>
          </a:prstGeom>
          <a:noFill/>
          <a:ln w="9525" cap="rnd">
            <a:solidFill>
              <a:schemeClr val="tx1"/>
            </a:solidFill>
            <a:prstDash val="sysDot"/>
            <a:round/>
            <a:headEnd/>
            <a:tailEnd/>
          </a:ln>
        </p:spPr>
        <p:txBody>
          <a:bodyPr/>
          <a:lstStyle/>
          <a:p>
            <a:endParaRPr lang="en-US"/>
          </a:p>
        </p:txBody>
      </p:sp>
      <p:sp>
        <p:nvSpPr>
          <p:cNvPr id="44048" name="Text Box 17"/>
          <p:cNvSpPr txBox="1">
            <a:spLocks noChangeArrowheads="1"/>
          </p:cNvSpPr>
          <p:nvPr/>
        </p:nvSpPr>
        <p:spPr bwMode="auto">
          <a:xfrm>
            <a:off x="6588125" y="5446713"/>
            <a:ext cx="288925" cy="304800"/>
          </a:xfrm>
          <a:prstGeom prst="rect">
            <a:avLst/>
          </a:prstGeom>
          <a:noFill/>
          <a:ln w="9525">
            <a:noFill/>
            <a:miter lim="800000"/>
            <a:headEnd/>
            <a:tailEnd/>
          </a:ln>
        </p:spPr>
        <p:txBody>
          <a:bodyPr>
            <a:spAutoFit/>
          </a:bodyPr>
          <a:lstStyle/>
          <a:p>
            <a:pPr>
              <a:spcBef>
                <a:spcPct val="50000"/>
              </a:spcBef>
            </a:pPr>
            <a:r>
              <a:rPr lang="en-US" sz="1400">
                <a:latin typeface="Tahoma" pitchFamily="34" charset="0"/>
              </a:rPr>
              <a:t>3</a:t>
            </a:r>
          </a:p>
        </p:txBody>
      </p:sp>
      <p:sp>
        <p:nvSpPr>
          <p:cNvPr id="44049" name="Text Box 18"/>
          <p:cNvSpPr txBox="1">
            <a:spLocks noChangeArrowheads="1"/>
          </p:cNvSpPr>
          <p:nvPr/>
        </p:nvSpPr>
        <p:spPr bwMode="auto">
          <a:xfrm>
            <a:off x="7092950" y="5446713"/>
            <a:ext cx="360363" cy="304800"/>
          </a:xfrm>
          <a:prstGeom prst="rect">
            <a:avLst/>
          </a:prstGeom>
          <a:noFill/>
          <a:ln w="9525">
            <a:noFill/>
            <a:miter lim="800000"/>
            <a:headEnd/>
            <a:tailEnd/>
          </a:ln>
        </p:spPr>
        <p:txBody>
          <a:bodyPr>
            <a:spAutoFit/>
          </a:bodyPr>
          <a:lstStyle/>
          <a:p>
            <a:pPr>
              <a:spcBef>
                <a:spcPct val="50000"/>
              </a:spcBef>
            </a:pPr>
            <a:r>
              <a:rPr lang="en-US" sz="1400">
                <a:latin typeface="Tahoma" pitchFamily="34" charset="0"/>
              </a:rPr>
              <a:t>6</a:t>
            </a:r>
          </a:p>
        </p:txBody>
      </p:sp>
      <p:sp>
        <p:nvSpPr>
          <p:cNvPr id="44050" name="Text Box 19"/>
          <p:cNvSpPr txBox="1">
            <a:spLocks noChangeArrowheads="1"/>
          </p:cNvSpPr>
          <p:nvPr/>
        </p:nvSpPr>
        <p:spPr bwMode="auto">
          <a:xfrm>
            <a:off x="5653088" y="3717925"/>
            <a:ext cx="288925" cy="304800"/>
          </a:xfrm>
          <a:prstGeom prst="rect">
            <a:avLst/>
          </a:prstGeom>
          <a:noFill/>
          <a:ln w="9525">
            <a:noFill/>
            <a:miter lim="800000"/>
            <a:headEnd/>
            <a:tailEnd/>
          </a:ln>
        </p:spPr>
        <p:txBody>
          <a:bodyPr>
            <a:spAutoFit/>
          </a:bodyPr>
          <a:lstStyle/>
          <a:p>
            <a:pPr>
              <a:spcBef>
                <a:spcPct val="50000"/>
              </a:spcBef>
            </a:pPr>
            <a:r>
              <a:rPr lang="en-US" sz="1400">
                <a:latin typeface="Tahoma" pitchFamily="34" charset="0"/>
              </a:rPr>
              <a:t>8</a:t>
            </a:r>
          </a:p>
        </p:txBody>
      </p:sp>
      <p:sp>
        <p:nvSpPr>
          <p:cNvPr id="44051" name="Rectangle 20"/>
          <p:cNvSpPr>
            <a:spLocks noChangeArrowheads="1"/>
          </p:cNvSpPr>
          <p:nvPr/>
        </p:nvSpPr>
        <p:spPr bwMode="auto">
          <a:xfrm>
            <a:off x="5940425" y="3862388"/>
            <a:ext cx="792163" cy="576262"/>
          </a:xfrm>
          <a:prstGeom prst="rect">
            <a:avLst/>
          </a:prstGeom>
          <a:solidFill>
            <a:schemeClr val="hlink"/>
          </a:solidFill>
          <a:ln w="9525">
            <a:solidFill>
              <a:schemeClr val="tx1"/>
            </a:solidFill>
            <a:miter lim="800000"/>
            <a:headEnd/>
            <a:tailEnd/>
          </a:ln>
        </p:spPr>
        <p:txBody>
          <a:bodyPr wrap="none" anchor="ctr"/>
          <a:lstStyle/>
          <a:p>
            <a:endParaRPr lang="en-US"/>
          </a:p>
        </p:txBody>
      </p:sp>
      <p:sp>
        <p:nvSpPr>
          <p:cNvPr id="44052" name="Text Box 23"/>
          <p:cNvSpPr txBox="1">
            <a:spLocks noChangeArrowheads="1"/>
          </p:cNvSpPr>
          <p:nvPr/>
        </p:nvSpPr>
        <p:spPr bwMode="auto">
          <a:xfrm>
            <a:off x="5940425" y="3933825"/>
            <a:ext cx="792163" cy="457200"/>
          </a:xfrm>
          <a:prstGeom prst="rect">
            <a:avLst/>
          </a:prstGeom>
          <a:noFill/>
          <a:ln w="9525">
            <a:noFill/>
            <a:miter lim="800000"/>
            <a:headEnd/>
            <a:tailEnd/>
          </a:ln>
        </p:spPr>
        <p:txBody>
          <a:bodyPr>
            <a:spAutoFit/>
          </a:bodyPr>
          <a:lstStyle/>
          <a:p>
            <a:pPr algn="ctr">
              <a:spcBef>
                <a:spcPct val="50000"/>
              </a:spcBef>
            </a:pPr>
            <a:r>
              <a:rPr lang="en-US" sz="1200">
                <a:latin typeface="Tahoma" pitchFamily="34" charset="0"/>
              </a:rPr>
              <a:t>Producer Surplus</a:t>
            </a:r>
          </a:p>
        </p:txBody>
      </p:sp>
      <p:sp>
        <p:nvSpPr>
          <p:cNvPr id="44053" name="Rectangle 28"/>
          <p:cNvSpPr>
            <a:spLocks noChangeArrowheads="1"/>
          </p:cNvSpPr>
          <p:nvPr/>
        </p:nvSpPr>
        <p:spPr bwMode="auto">
          <a:xfrm>
            <a:off x="5940425" y="4438650"/>
            <a:ext cx="792163" cy="1008063"/>
          </a:xfrm>
          <a:prstGeom prst="rect">
            <a:avLst/>
          </a:prstGeom>
          <a:solidFill>
            <a:srgbClr val="46CF15"/>
          </a:solidFill>
          <a:ln w="9525">
            <a:solidFill>
              <a:schemeClr val="tx1"/>
            </a:solidFill>
            <a:miter lim="800000"/>
            <a:headEnd/>
            <a:tailEnd/>
          </a:ln>
        </p:spPr>
        <p:txBody>
          <a:bodyPr wrap="none" anchor="ctr"/>
          <a:lstStyle/>
          <a:p>
            <a:endParaRPr lang="en-US"/>
          </a:p>
        </p:txBody>
      </p:sp>
      <p:sp>
        <p:nvSpPr>
          <p:cNvPr id="44054" name="Text Box 29"/>
          <p:cNvSpPr txBox="1">
            <a:spLocks noChangeArrowheads="1"/>
          </p:cNvSpPr>
          <p:nvPr/>
        </p:nvSpPr>
        <p:spPr bwMode="auto">
          <a:xfrm>
            <a:off x="6011863" y="4654550"/>
            <a:ext cx="576262" cy="457200"/>
          </a:xfrm>
          <a:prstGeom prst="rect">
            <a:avLst/>
          </a:prstGeom>
          <a:noFill/>
          <a:ln w="9525">
            <a:noFill/>
            <a:miter lim="800000"/>
            <a:headEnd/>
            <a:tailEnd/>
          </a:ln>
        </p:spPr>
        <p:txBody>
          <a:bodyPr>
            <a:spAutoFit/>
          </a:bodyPr>
          <a:lstStyle/>
          <a:p>
            <a:pPr algn="ctr">
              <a:spcBef>
                <a:spcPct val="50000"/>
              </a:spcBef>
            </a:pPr>
            <a:r>
              <a:rPr lang="en-US" sz="1200">
                <a:latin typeface="Tahoma" pitchFamily="34" charset="0"/>
              </a:rPr>
              <a:t>Total Cost</a:t>
            </a:r>
          </a:p>
        </p:txBody>
      </p:sp>
      <p:sp>
        <p:nvSpPr>
          <p:cNvPr id="44055" name="AutoShape 30"/>
          <p:cNvSpPr>
            <a:spLocks noChangeArrowheads="1"/>
          </p:cNvSpPr>
          <p:nvPr/>
        </p:nvSpPr>
        <p:spPr bwMode="auto">
          <a:xfrm>
            <a:off x="6731000" y="3862388"/>
            <a:ext cx="504825" cy="576262"/>
          </a:xfrm>
          <a:prstGeom prst="rtTriangle">
            <a:avLst/>
          </a:prstGeom>
          <a:solidFill>
            <a:srgbClr val="FF0000"/>
          </a:solidFill>
          <a:ln w="9525">
            <a:solidFill>
              <a:schemeClr val="tx1"/>
            </a:solidFill>
            <a:miter lim="800000"/>
            <a:headEnd/>
            <a:tailEnd/>
          </a:ln>
        </p:spPr>
        <p:txBody>
          <a:bodyPr wrap="none" anchor="ctr"/>
          <a:lstStyle/>
          <a:p>
            <a:endParaRPr lang="en-US"/>
          </a:p>
        </p:txBody>
      </p:sp>
      <p:sp>
        <p:nvSpPr>
          <p:cNvPr id="44056" name="AutoShape 31"/>
          <p:cNvSpPr>
            <a:spLocks noChangeArrowheads="1"/>
          </p:cNvSpPr>
          <p:nvPr/>
        </p:nvSpPr>
        <p:spPr bwMode="auto">
          <a:xfrm>
            <a:off x="5940425" y="2924175"/>
            <a:ext cx="792163" cy="936625"/>
          </a:xfrm>
          <a:prstGeom prst="rtTriangle">
            <a:avLst/>
          </a:prstGeom>
          <a:solidFill>
            <a:schemeClr val="accent1"/>
          </a:solidFill>
          <a:ln w="9525">
            <a:solidFill>
              <a:schemeClr val="tx1"/>
            </a:solidFill>
            <a:miter lim="800000"/>
            <a:headEnd/>
            <a:tailEnd/>
          </a:ln>
        </p:spPr>
        <p:txBody>
          <a:bodyPr wrap="none" anchor="ctr"/>
          <a:lstStyle/>
          <a:p>
            <a:endParaRPr lang="en-US"/>
          </a:p>
        </p:txBody>
      </p:sp>
      <p:sp>
        <p:nvSpPr>
          <p:cNvPr id="44057" name="Text Box 32"/>
          <p:cNvSpPr txBox="1">
            <a:spLocks noChangeArrowheads="1"/>
          </p:cNvSpPr>
          <p:nvPr/>
        </p:nvSpPr>
        <p:spPr bwMode="auto">
          <a:xfrm>
            <a:off x="5867400" y="3403600"/>
            <a:ext cx="792163" cy="457200"/>
          </a:xfrm>
          <a:prstGeom prst="rect">
            <a:avLst/>
          </a:prstGeom>
          <a:noFill/>
          <a:ln w="9525">
            <a:noFill/>
            <a:miter lim="800000"/>
            <a:headEnd/>
            <a:tailEnd/>
          </a:ln>
        </p:spPr>
        <p:txBody>
          <a:bodyPr>
            <a:spAutoFit/>
          </a:bodyPr>
          <a:lstStyle/>
          <a:p>
            <a:pPr algn="ctr">
              <a:spcBef>
                <a:spcPct val="50000"/>
              </a:spcBef>
            </a:pPr>
            <a:r>
              <a:rPr lang="en-US" sz="1200">
                <a:latin typeface="Tahoma" pitchFamily="34" charset="0"/>
              </a:rPr>
              <a:t>Cons. Surplus</a:t>
            </a:r>
          </a:p>
        </p:txBody>
      </p:sp>
      <p:sp>
        <p:nvSpPr>
          <p:cNvPr id="2" name="Footer Placeholder 1"/>
          <p:cNvSpPr>
            <a:spLocks noGrp="1"/>
          </p:cNvSpPr>
          <p:nvPr>
            <p:ph type="ftr" sz="quarter" idx="10"/>
          </p:nvPr>
        </p:nvSpPr>
        <p:spPr/>
        <p:txBody>
          <a:bodyPr/>
          <a:lstStyle/>
          <a:p>
            <a:pPr>
              <a:defRPr/>
            </a:pPr>
            <a:r>
              <a:rPr lang="en-US" altLang="en-US"/>
              <a:t>© Amitai Aviram.  All rights reserved.</a:t>
            </a:r>
          </a:p>
        </p:txBody>
      </p:sp>
      <p:sp>
        <p:nvSpPr>
          <p:cNvPr id="3" name="Slide Number Placeholder 2"/>
          <p:cNvSpPr>
            <a:spLocks noGrp="1"/>
          </p:cNvSpPr>
          <p:nvPr>
            <p:ph type="sldNum" sz="quarter" idx="11"/>
          </p:nvPr>
        </p:nvSpPr>
        <p:spPr/>
        <p:txBody>
          <a:bodyPr/>
          <a:lstStyle/>
          <a:p>
            <a:pPr>
              <a:defRPr/>
            </a:pPr>
            <a:fld id="{8583DDED-5088-479E-843B-9C22494E507C}" type="slidenum">
              <a:rPr lang="en-US" altLang="en-US" smtClean="0"/>
              <a:pPr>
                <a:defRPr/>
              </a:pPr>
              <a:t>28</a:t>
            </a:fld>
            <a:endParaRPr lang="en-US" alt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4" descr="MCj02501010000[1]"/>
          <p:cNvPicPr>
            <a:picLocks noChangeAspect="1" noChangeArrowheads="1"/>
          </p:cNvPicPr>
          <p:nvPr/>
        </p:nvPicPr>
        <p:blipFill>
          <a:blip r:embed="rId2" cstate="print"/>
          <a:srcRect/>
          <a:stretch>
            <a:fillRect/>
          </a:stretch>
        </p:blipFill>
        <p:spPr bwMode="auto">
          <a:xfrm>
            <a:off x="7396163" y="4076700"/>
            <a:ext cx="1639887" cy="2665413"/>
          </a:xfrm>
          <a:prstGeom prst="rect">
            <a:avLst/>
          </a:prstGeom>
          <a:noFill/>
          <a:ln w="9525">
            <a:noFill/>
            <a:miter lim="800000"/>
            <a:headEnd/>
            <a:tailEnd/>
          </a:ln>
        </p:spPr>
      </p:pic>
      <p:sp>
        <p:nvSpPr>
          <p:cNvPr id="45059" name="Rectangle 2"/>
          <p:cNvSpPr>
            <a:spLocks noGrp="1" noChangeArrowheads="1"/>
          </p:cNvSpPr>
          <p:nvPr>
            <p:ph type="title"/>
          </p:nvPr>
        </p:nvSpPr>
        <p:spPr>
          <a:xfrm>
            <a:off x="0" y="0"/>
            <a:ext cx="9144000" cy="1301750"/>
          </a:xfrm>
        </p:spPr>
        <p:txBody>
          <a:bodyPr/>
          <a:lstStyle/>
          <a:p>
            <a:pPr eaLnBrk="1" hangingPunct="1"/>
            <a:r>
              <a:rPr lang="en-US" smtClean="0"/>
              <a:t>Economics of competition</a:t>
            </a:r>
            <a:br>
              <a:rPr lang="en-US" smtClean="0"/>
            </a:br>
            <a:r>
              <a:rPr lang="en-US" sz="3500" smtClean="0"/>
              <a:t>Measuring MP</a:t>
            </a:r>
          </a:p>
        </p:txBody>
      </p:sp>
      <p:sp>
        <p:nvSpPr>
          <p:cNvPr id="45060" name="Rectangle 3"/>
          <p:cNvSpPr>
            <a:spLocks noGrp="1" noChangeArrowheads="1"/>
          </p:cNvSpPr>
          <p:nvPr>
            <p:ph type="body" idx="1"/>
          </p:nvPr>
        </p:nvSpPr>
        <p:spPr>
          <a:xfrm>
            <a:off x="0" y="1447800"/>
            <a:ext cx="9144000" cy="5132388"/>
          </a:xfrm>
        </p:spPr>
        <p:txBody>
          <a:bodyPr/>
          <a:lstStyle/>
          <a:p>
            <a:pPr eaLnBrk="1" hangingPunct="1">
              <a:spcBef>
                <a:spcPts val="0"/>
              </a:spcBef>
            </a:pPr>
            <a:r>
              <a:rPr lang="en-US" sz="2400" dirty="0" smtClean="0"/>
              <a:t>So, price ranges from MC in perfect competition to the monopoly price (price that makes MR=MC) in a monopoly, depending on how much MP the firm has</a:t>
            </a:r>
          </a:p>
          <a:p>
            <a:pPr eaLnBrk="1" hangingPunct="1">
              <a:spcBef>
                <a:spcPts val="0"/>
              </a:spcBef>
            </a:pPr>
            <a:r>
              <a:rPr lang="en-US" sz="2400" dirty="0" smtClean="0"/>
              <a:t>But how do we measure MP?</a:t>
            </a:r>
          </a:p>
          <a:p>
            <a:pPr lvl="1" eaLnBrk="1" hangingPunct="1">
              <a:spcBef>
                <a:spcPts val="0"/>
              </a:spcBef>
            </a:pPr>
            <a:r>
              <a:rPr lang="en-US" sz="2000" dirty="0" smtClean="0">
                <a:solidFill>
                  <a:srgbClr val="FF0000"/>
                </a:solidFill>
              </a:rPr>
              <a:t>Can we measure MP by observing how much the price exceeds MC?</a:t>
            </a:r>
          </a:p>
          <a:p>
            <a:pPr eaLnBrk="1" hangingPunct="1">
              <a:spcBef>
                <a:spcPts val="0"/>
              </a:spcBef>
            </a:pPr>
            <a:r>
              <a:rPr lang="en-US" sz="2400" dirty="0" smtClean="0"/>
              <a:t>MP is like the wind – in itself it is invisible; we can only know of its existence by observing its consequences (e.g.,</a:t>
            </a:r>
            <a:br>
              <a:rPr lang="en-US" sz="2400" dirty="0" smtClean="0"/>
            </a:br>
            <a:r>
              <a:rPr lang="en-US" sz="2400" dirty="0" smtClean="0"/>
              <a:t>a breeze hitting our face, leaves whirling in the air)</a:t>
            </a:r>
          </a:p>
          <a:p>
            <a:pPr eaLnBrk="1" hangingPunct="1">
              <a:spcBef>
                <a:spcPts val="0"/>
              </a:spcBef>
            </a:pPr>
            <a:r>
              <a:rPr lang="en-US" sz="2400" dirty="0" smtClean="0"/>
              <a:t>Can we identify MP by changes in prices/output?</a:t>
            </a:r>
          </a:p>
        </p:txBody>
      </p:sp>
      <p:sp>
        <p:nvSpPr>
          <p:cNvPr id="2" name="Footer Placeholder 1"/>
          <p:cNvSpPr>
            <a:spLocks noGrp="1"/>
          </p:cNvSpPr>
          <p:nvPr>
            <p:ph type="ftr" sz="quarter" idx="10"/>
          </p:nvPr>
        </p:nvSpPr>
        <p:spPr/>
        <p:txBody>
          <a:bodyPr/>
          <a:lstStyle/>
          <a:p>
            <a:pPr>
              <a:defRPr/>
            </a:pPr>
            <a:r>
              <a:rPr lang="en-US" smtClean="0"/>
              <a:t>© Amitai Aviram.  All rights reserved.</a:t>
            </a:r>
            <a:endParaRPr lang="en-US" dirty="0"/>
          </a:p>
        </p:txBody>
      </p:sp>
      <p:sp>
        <p:nvSpPr>
          <p:cNvPr id="3" name="Slide Number Placeholder 2"/>
          <p:cNvSpPr>
            <a:spLocks noGrp="1"/>
          </p:cNvSpPr>
          <p:nvPr>
            <p:ph type="sldNum" sz="quarter" idx="11"/>
          </p:nvPr>
        </p:nvSpPr>
        <p:spPr/>
        <p:txBody>
          <a:bodyPr/>
          <a:lstStyle/>
          <a:p>
            <a:pPr>
              <a:defRPr/>
            </a:pPr>
            <a:fld id="{A6B6AE1B-7567-4F73-9C61-F8C61CD20FC1}" type="slidenum">
              <a:rPr lang="en-US" smtClean="0"/>
              <a:pPr>
                <a:defRPr/>
              </a:pPr>
              <a:t>29</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p:txBody>
          <a:bodyPr/>
          <a:lstStyle/>
          <a:p>
            <a:pPr eaLnBrk="1" hangingPunct="1"/>
            <a:r>
              <a:rPr lang="en-US" dirty="0" smtClean="0">
                <a:latin typeface="Calibri" pitchFamily="34" charset="0"/>
              </a:rPr>
              <a:t>Economics of competition</a:t>
            </a:r>
            <a:br>
              <a:rPr lang="en-US" dirty="0" smtClean="0">
                <a:latin typeface="Calibri" pitchFamily="34" charset="0"/>
              </a:rPr>
            </a:br>
            <a:r>
              <a:rPr lang="en-US" sz="3500" dirty="0" smtClean="0">
                <a:latin typeface="Calibri" pitchFamily="34" charset="0"/>
              </a:rPr>
              <a:t>Welcome to business hell…</a:t>
            </a:r>
          </a:p>
        </p:txBody>
      </p:sp>
      <p:sp>
        <p:nvSpPr>
          <p:cNvPr id="18435" name="Rectangle 3"/>
          <p:cNvSpPr>
            <a:spLocks noGrp="1" noChangeArrowheads="1"/>
          </p:cNvSpPr>
          <p:nvPr>
            <p:ph type="body" idx="4294967295"/>
          </p:nvPr>
        </p:nvSpPr>
        <p:spPr>
          <a:xfrm>
            <a:off x="0" y="5300663"/>
            <a:ext cx="9144000" cy="1152525"/>
          </a:xfrm>
        </p:spPr>
        <p:txBody>
          <a:bodyPr/>
          <a:lstStyle/>
          <a:p>
            <a:pPr algn="ctr" eaLnBrk="1" hangingPunct="1">
              <a:buFont typeface="Wingdings" pitchFamily="2" charset="2"/>
              <a:buNone/>
            </a:pPr>
            <a:r>
              <a:rPr lang="en-US" sz="2800" dirty="0" smtClean="0">
                <a:latin typeface="Calibri" pitchFamily="34" charset="0"/>
              </a:rPr>
              <a:t>To understand competition, start in business hell:</a:t>
            </a:r>
          </a:p>
          <a:p>
            <a:pPr algn="ctr" eaLnBrk="1" hangingPunct="1">
              <a:buFont typeface="Wingdings" pitchFamily="2" charset="2"/>
              <a:buNone/>
            </a:pPr>
            <a:r>
              <a:rPr lang="en-US" sz="2800" dirty="0" smtClean="0">
                <a:latin typeface="Calibri" pitchFamily="34" charset="0"/>
              </a:rPr>
              <a:t>Perfect competition &amp; marginal cost pricing</a:t>
            </a:r>
          </a:p>
        </p:txBody>
      </p:sp>
      <p:pic>
        <p:nvPicPr>
          <p:cNvPr id="18436" name="Picture 7" descr="hell_070706_ms"/>
          <p:cNvPicPr>
            <a:picLocks noChangeAspect="1" noChangeArrowheads="1"/>
          </p:cNvPicPr>
          <p:nvPr/>
        </p:nvPicPr>
        <p:blipFill>
          <a:blip r:embed="rId2" cstate="print"/>
          <a:srcRect/>
          <a:stretch>
            <a:fillRect/>
          </a:stretch>
        </p:blipFill>
        <p:spPr bwMode="auto">
          <a:xfrm>
            <a:off x="1498600" y="1482725"/>
            <a:ext cx="6121400" cy="3746500"/>
          </a:xfrm>
          <a:prstGeom prst="rect">
            <a:avLst/>
          </a:prstGeom>
          <a:noFill/>
          <a:ln w="9525">
            <a:noFill/>
            <a:miter lim="800000"/>
            <a:headEnd/>
            <a:tailEnd/>
          </a:ln>
        </p:spPr>
      </p:pic>
      <p:sp>
        <p:nvSpPr>
          <p:cNvPr id="2" name="Footer Placeholder 1"/>
          <p:cNvSpPr>
            <a:spLocks noGrp="1"/>
          </p:cNvSpPr>
          <p:nvPr>
            <p:ph type="ftr" sz="quarter" idx="10"/>
          </p:nvPr>
        </p:nvSpPr>
        <p:spPr/>
        <p:txBody>
          <a:bodyPr/>
          <a:lstStyle/>
          <a:p>
            <a:pPr>
              <a:defRPr/>
            </a:pPr>
            <a:r>
              <a:rPr lang="en-US" smtClean="0"/>
              <a:t>© Amitai Aviram.  All rights reserved.</a:t>
            </a:r>
            <a:endParaRPr lang="en-US"/>
          </a:p>
        </p:txBody>
      </p:sp>
      <p:sp>
        <p:nvSpPr>
          <p:cNvPr id="3" name="Slide Number Placeholder 2"/>
          <p:cNvSpPr>
            <a:spLocks noGrp="1"/>
          </p:cNvSpPr>
          <p:nvPr>
            <p:ph type="sldNum" sz="quarter" idx="11"/>
          </p:nvPr>
        </p:nvSpPr>
        <p:spPr/>
        <p:txBody>
          <a:bodyPr/>
          <a:lstStyle/>
          <a:p>
            <a:pPr>
              <a:defRPr/>
            </a:pPr>
            <a:fld id="{BAD8DDF8-17C2-4BFF-BB59-17A4B8AFDB30}"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0" y="0"/>
            <a:ext cx="9144000" cy="1304925"/>
          </a:xfrm>
        </p:spPr>
        <p:txBody>
          <a:bodyPr/>
          <a:lstStyle/>
          <a:p>
            <a:pPr eaLnBrk="1" hangingPunct="1"/>
            <a:r>
              <a:rPr lang="en-US" smtClean="0"/>
              <a:t>Economics of competition</a:t>
            </a:r>
            <a:r>
              <a:rPr lang="en-US" sz="3500" smtClean="0"/>
              <a:t/>
            </a:r>
            <a:br>
              <a:rPr lang="en-US" sz="3500" smtClean="0"/>
            </a:br>
            <a:r>
              <a:rPr lang="en-US" sz="3500" smtClean="0"/>
              <a:t>Measuring MP</a:t>
            </a:r>
          </a:p>
        </p:txBody>
      </p:sp>
      <p:sp>
        <p:nvSpPr>
          <p:cNvPr id="46083" name="Rectangle 3"/>
          <p:cNvSpPr>
            <a:spLocks noGrp="1" noChangeArrowheads="1"/>
          </p:cNvSpPr>
          <p:nvPr>
            <p:ph type="body" idx="1"/>
          </p:nvPr>
        </p:nvSpPr>
        <p:spPr>
          <a:xfrm>
            <a:off x="0" y="1447800"/>
            <a:ext cx="9144000" cy="5181600"/>
          </a:xfrm>
        </p:spPr>
        <p:txBody>
          <a:bodyPr/>
          <a:lstStyle/>
          <a:p>
            <a:pPr eaLnBrk="1" hangingPunct="1">
              <a:spcBef>
                <a:spcPts val="0"/>
              </a:spcBef>
            </a:pPr>
            <a:r>
              <a:rPr lang="en-US" sz="2400" dirty="0" smtClean="0"/>
              <a:t>Example 1</a:t>
            </a:r>
          </a:p>
          <a:p>
            <a:pPr lvl="1" eaLnBrk="1" hangingPunct="1">
              <a:spcBef>
                <a:spcPts val="0"/>
              </a:spcBef>
            </a:pPr>
            <a:r>
              <a:rPr lang="en-US" sz="2000" dirty="0" smtClean="0"/>
              <a:t>A significant cost in manufacturing widgets is the cost of oil, which fuels widget-producing machines</a:t>
            </a:r>
          </a:p>
          <a:p>
            <a:pPr lvl="1" eaLnBrk="1" hangingPunct="1">
              <a:spcBef>
                <a:spcPts val="0"/>
              </a:spcBef>
            </a:pPr>
            <a:r>
              <a:rPr lang="en-US" sz="2000" dirty="0" smtClean="0"/>
              <a:t>Oil has doubled in price in the past year; widget prices increased by 50%</a:t>
            </a:r>
          </a:p>
          <a:p>
            <a:pPr lvl="1" eaLnBrk="1" hangingPunct="1">
              <a:spcBef>
                <a:spcPts val="0"/>
              </a:spcBef>
            </a:pPr>
            <a:r>
              <a:rPr lang="en-US" sz="2000" dirty="0" smtClean="0"/>
              <a:t>People buy fewer widgets, reducing the number of widgets produced</a:t>
            </a:r>
          </a:p>
          <a:p>
            <a:pPr lvl="1" eaLnBrk="1" hangingPunct="1">
              <a:spcBef>
                <a:spcPts val="0"/>
              </a:spcBef>
            </a:pPr>
            <a:r>
              <a:rPr lang="en-US" sz="2000" dirty="0" smtClean="0"/>
              <a:t>Widget prices went up, output went down. </a:t>
            </a:r>
            <a:r>
              <a:rPr lang="en-US" sz="2000" dirty="0" smtClean="0">
                <a:solidFill>
                  <a:srgbClr val="FF0000"/>
                </a:solidFill>
              </a:rPr>
              <a:t>Does this prove that widget manufacturers have MP?</a:t>
            </a:r>
          </a:p>
          <a:p>
            <a:pPr eaLnBrk="1" hangingPunct="1">
              <a:spcBef>
                <a:spcPts val="0"/>
              </a:spcBef>
            </a:pPr>
            <a:r>
              <a:rPr lang="en-US" sz="2400" dirty="0" smtClean="0"/>
              <a:t>Example 2</a:t>
            </a:r>
          </a:p>
          <a:p>
            <a:pPr lvl="1" eaLnBrk="1" hangingPunct="1">
              <a:spcBef>
                <a:spcPts val="0"/>
              </a:spcBef>
            </a:pPr>
            <a:r>
              <a:rPr lang="en-US" sz="2000" dirty="0" smtClean="0"/>
              <a:t>Springfield Nuclear Power Plant has always</a:t>
            </a:r>
            <a:br>
              <a:rPr lang="en-US" sz="2000" dirty="0" smtClean="0"/>
            </a:br>
            <a:r>
              <a:rPr lang="en-US" sz="2000" dirty="0" smtClean="0"/>
              <a:t>been the only electric company in Springfield</a:t>
            </a:r>
          </a:p>
          <a:p>
            <a:pPr lvl="1" eaLnBrk="1" hangingPunct="1">
              <a:spcBef>
                <a:spcPts val="0"/>
              </a:spcBef>
            </a:pPr>
            <a:r>
              <a:rPr lang="en-US" sz="2000" dirty="0" smtClean="0"/>
              <a:t>SNPP never raised its prices above the rate</a:t>
            </a:r>
            <a:br>
              <a:rPr lang="en-US" sz="2000" dirty="0" smtClean="0"/>
            </a:br>
            <a:r>
              <a:rPr lang="en-US" sz="2000" dirty="0" smtClean="0"/>
              <a:t>of inflation. </a:t>
            </a:r>
            <a:r>
              <a:rPr lang="en-US" sz="2000" dirty="0" smtClean="0">
                <a:solidFill>
                  <a:srgbClr val="FF0000"/>
                </a:solidFill>
              </a:rPr>
              <a:t>Does this prove that SNPP has</a:t>
            </a:r>
            <a:br>
              <a:rPr lang="en-US" sz="2000" dirty="0" smtClean="0">
                <a:solidFill>
                  <a:srgbClr val="FF0000"/>
                </a:solidFill>
              </a:rPr>
            </a:br>
            <a:r>
              <a:rPr lang="en-US" sz="2000" dirty="0" smtClean="0">
                <a:solidFill>
                  <a:srgbClr val="FF0000"/>
                </a:solidFill>
              </a:rPr>
              <a:t>no MP?</a:t>
            </a:r>
          </a:p>
        </p:txBody>
      </p:sp>
      <p:pic>
        <p:nvPicPr>
          <p:cNvPr id="46084" name="Picture 4" descr="thumb-SpringfieldNuclearPowerPlant"/>
          <p:cNvPicPr>
            <a:picLocks noChangeAspect="1" noChangeArrowheads="1"/>
          </p:cNvPicPr>
          <p:nvPr/>
        </p:nvPicPr>
        <p:blipFill>
          <a:blip r:embed="rId2" cstate="print"/>
          <a:srcRect/>
          <a:stretch>
            <a:fillRect/>
          </a:stretch>
        </p:blipFill>
        <p:spPr bwMode="auto">
          <a:xfrm>
            <a:off x="5962650" y="4149725"/>
            <a:ext cx="3146425" cy="2232025"/>
          </a:xfrm>
          <a:prstGeom prst="rect">
            <a:avLst/>
          </a:prstGeom>
          <a:noFill/>
          <a:ln w="9525">
            <a:noFill/>
            <a:miter lim="800000"/>
            <a:headEnd/>
            <a:tailEnd/>
          </a:ln>
        </p:spPr>
      </p:pic>
      <p:sp>
        <p:nvSpPr>
          <p:cNvPr id="2" name="Footer Placeholder 1"/>
          <p:cNvSpPr>
            <a:spLocks noGrp="1"/>
          </p:cNvSpPr>
          <p:nvPr>
            <p:ph type="ftr" sz="quarter" idx="10"/>
          </p:nvPr>
        </p:nvSpPr>
        <p:spPr/>
        <p:txBody>
          <a:bodyPr/>
          <a:lstStyle/>
          <a:p>
            <a:pPr>
              <a:defRPr/>
            </a:pPr>
            <a:r>
              <a:rPr lang="en-US" smtClean="0"/>
              <a:t>© Amitai Aviram.  All rights reserved.</a:t>
            </a:r>
            <a:endParaRPr lang="en-US" dirty="0"/>
          </a:p>
        </p:txBody>
      </p:sp>
      <p:sp>
        <p:nvSpPr>
          <p:cNvPr id="3" name="Slide Number Placeholder 2"/>
          <p:cNvSpPr>
            <a:spLocks noGrp="1"/>
          </p:cNvSpPr>
          <p:nvPr>
            <p:ph type="sldNum" sz="quarter" idx="11"/>
          </p:nvPr>
        </p:nvSpPr>
        <p:spPr/>
        <p:txBody>
          <a:bodyPr/>
          <a:lstStyle/>
          <a:p>
            <a:pPr>
              <a:defRPr/>
            </a:pPr>
            <a:fld id="{1B8149D4-05EC-4561-A128-40E7F372AEBE}" type="slidenum">
              <a:rPr lang="en-US" smtClean="0"/>
              <a:pPr>
                <a:defRPr/>
              </a:pPr>
              <a:t>30</a:t>
            </a:fld>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0" y="0"/>
            <a:ext cx="9144000" cy="1301750"/>
          </a:xfrm>
        </p:spPr>
        <p:txBody>
          <a:bodyPr/>
          <a:lstStyle/>
          <a:p>
            <a:pPr eaLnBrk="1" hangingPunct="1"/>
            <a:r>
              <a:rPr lang="en-US" smtClean="0"/>
              <a:t>Economics of competition</a:t>
            </a:r>
            <a:br>
              <a:rPr lang="en-US" smtClean="0"/>
            </a:br>
            <a:r>
              <a:rPr lang="en-US" sz="3500" smtClean="0"/>
              <a:t>Measuring MP</a:t>
            </a:r>
            <a:endParaRPr lang="en-US" smtClean="0"/>
          </a:p>
        </p:txBody>
      </p:sp>
      <p:sp>
        <p:nvSpPr>
          <p:cNvPr id="47107" name="Rectangle 3"/>
          <p:cNvSpPr>
            <a:spLocks noGrp="1" noChangeArrowheads="1"/>
          </p:cNvSpPr>
          <p:nvPr>
            <p:ph type="body" idx="1"/>
          </p:nvPr>
        </p:nvSpPr>
        <p:spPr>
          <a:xfrm>
            <a:off x="0" y="1447800"/>
            <a:ext cx="9144000" cy="5181600"/>
          </a:xfrm>
        </p:spPr>
        <p:txBody>
          <a:bodyPr/>
          <a:lstStyle/>
          <a:p>
            <a:pPr eaLnBrk="1" hangingPunct="1">
              <a:spcBef>
                <a:spcPts val="0"/>
              </a:spcBef>
            </a:pPr>
            <a:r>
              <a:rPr lang="en-US" sz="2400" dirty="0" smtClean="0"/>
              <a:t>Since we usually can’t identify MP just by observing prices &amp; output, we need a tool to identify whether a firm possesses MP</a:t>
            </a:r>
          </a:p>
          <a:p>
            <a:pPr lvl="1" eaLnBrk="1" hangingPunct="1">
              <a:spcBef>
                <a:spcPts val="0"/>
              </a:spcBef>
            </a:pPr>
            <a:r>
              <a:rPr lang="en-US" sz="2000" dirty="0" smtClean="0"/>
              <a:t>This tool is competition analysis</a:t>
            </a:r>
          </a:p>
          <a:p>
            <a:pPr eaLnBrk="1" hangingPunct="1">
              <a:spcBef>
                <a:spcPts val="0"/>
              </a:spcBef>
            </a:pPr>
            <a:r>
              <a:rPr lang="en-US" sz="2400" dirty="0" smtClean="0"/>
              <a:t>Competition analysis begins with a few (unrealistic) assumptions that, if true, indicate firm has absolute MP</a:t>
            </a:r>
          </a:p>
          <a:p>
            <a:pPr lvl="1" eaLnBrk="1" hangingPunct="1">
              <a:spcBef>
                <a:spcPts val="0"/>
              </a:spcBef>
            </a:pPr>
            <a:r>
              <a:rPr lang="en-US" sz="2000" dirty="0" smtClean="0"/>
              <a:t>It then examines how far the actual situation is from each assumption; the closer reality is to the assumptions, the more MP the firm has</a:t>
            </a:r>
          </a:p>
        </p:txBody>
      </p:sp>
      <p:sp>
        <p:nvSpPr>
          <p:cNvPr id="2" name="Footer Placeholder 1"/>
          <p:cNvSpPr>
            <a:spLocks noGrp="1"/>
          </p:cNvSpPr>
          <p:nvPr>
            <p:ph type="ftr" sz="quarter" idx="10"/>
          </p:nvPr>
        </p:nvSpPr>
        <p:spPr/>
        <p:txBody>
          <a:bodyPr/>
          <a:lstStyle/>
          <a:p>
            <a:pPr>
              <a:defRPr/>
            </a:pPr>
            <a:r>
              <a:rPr lang="en-US" smtClean="0"/>
              <a:t>© Amitai Aviram.  All rights reserved.</a:t>
            </a:r>
            <a:endParaRPr lang="en-US" dirty="0"/>
          </a:p>
        </p:txBody>
      </p:sp>
      <p:sp>
        <p:nvSpPr>
          <p:cNvPr id="3" name="Slide Number Placeholder 2"/>
          <p:cNvSpPr>
            <a:spLocks noGrp="1"/>
          </p:cNvSpPr>
          <p:nvPr>
            <p:ph type="sldNum" sz="quarter" idx="11"/>
          </p:nvPr>
        </p:nvSpPr>
        <p:spPr/>
        <p:txBody>
          <a:bodyPr/>
          <a:lstStyle/>
          <a:p>
            <a:pPr>
              <a:defRPr/>
            </a:pPr>
            <a:fld id="{DBBDB942-9E1F-446A-BB3E-050877B0B278}" type="slidenum">
              <a:rPr lang="en-US" smtClean="0"/>
              <a:pPr>
                <a:defRPr/>
              </a:pPr>
              <a:t>31</a:t>
            </a:fld>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US" smtClean="0"/>
              <a:t>Economics of competition</a:t>
            </a:r>
            <a:br>
              <a:rPr lang="en-US" smtClean="0"/>
            </a:br>
            <a:r>
              <a:rPr lang="en-US" sz="3500" smtClean="0"/>
              <a:t>The forces that shape competition</a:t>
            </a:r>
          </a:p>
        </p:txBody>
      </p:sp>
      <p:sp>
        <p:nvSpPr>
          <p:cNvPr id="48131" name="Rectangle 3"/>
          <p:cNvSpPr>
            <a:spLocks noGrp="1" noChangeArrowheads="1"/>
          </p:cNvSpPr>
          <p:nvPr>
            <p:ph type="body" idx="1"/>
          </p:nvPr>
        </p:nvSpPr>
        <p:spPr>
          <a:xfrm>
            <a:off x="0" y="1447800"/>
            <a:ext cx="9144000" cy="5181600"/>
          </a:xfrm>
        </p:spPr>
        <p:txBody>
          <a:bodyPr/>
          <a:lstStyle/>
          <a:p>
            <a:pPr marL="571500" indent="-571500" eaLnBrk="1" hangingPunct="1">
              <a:spcBef>
                <a:spcPts val="0"/>
              </a:spcBef>
            </a:pPr>
            <a:r>
              <a:rPr lang="en-US" sz="2400" dirty="0" smtClean="0"/>
              <a:t>If the following assumptions were correct, a firm would have maximum MP:</a:t>
            </a:r>
          </a:p>
          <a:p>
            <a:pPr marL="839788" lvl="1" indent="-495300" eaLnBrk="1" hangingPunct="1">
              <a:spcBef>
                <a:spcPts val="0"/>
              </a:spcBef>
              <a:buFont typeface="Wingdings" pitchFamily="2" charset="2"/>
              <a:buAutoNum type="arabicPeriod"/>
            </a:pPr>
            <a:r>
              <a:rPr lang="en-US" sz="2200" dirty="0" smtClean="0"/>
              <a:t>No </a:t>
            </a:r>
            <a:r>
              <a:rPr lang="en-US" sz="2200" b="1" u="sng" dirty="0" smtClean="0"/>
              <a:t>substitution</a:t>
            </a:r>
            <a:r>
              <a:rPr lang="en-US" sz="2200" dirty="0" smtClean="0"/>
              <a:t>: customers can’t substitute to another product that responds to same needs</a:t>
            </a:r>
          </a:p>
          <a:p>
            <a:pPr marL="839788" lvl="1" indent="-495300" eaLnBrk="1" hangingPunct="1">
              <a:spcBef>
                <a:spcPts val="0"/>
              </a:spcBef>
              <a:buFont typeface="Wingdings" pitchFamily="2" charset="2"/>
              <a:buAutoNum type="arabicPeriod"/>
            </a:pPr>
            <a:r>
              <a:rPr lang="en-US" sz="2200" dirty="0" smtClean="0"/>
              <a:t>No </a:t>
            </a:r>
            <a:r>
              <a:rPr lang="en-US" sz="2200" b="1" u="sng" dirty="0" smtClean="0"/>
              <a:t>entry</a:t>
            </a:r>
            <a:r>
              <a:rPr lang="en-US" sz="2200" dirty="0" smtClean="0"/>
              <a:t>: other firms can’t adjust to offer the product</a:t>
            </a:r>
          </a:p>
          <a:p>
            <a:pPr marL="839788" lvl="1" indent="-495300" eaLnBrk="1" hangingPunct="1">
              <a:spcBef>
                <a:spcPts val="0"/>
              </a:spcBef>
              <a:buFont typeface="Wingdings" pitchFamily="2" charset="2"/>
              <a:buAutoNum type="arabicPeriod"/>
            </a:pPr>
            <a:r>
              <a:rPr lang="en-US" sz="2200" dirty="0" smtClean="0"/>
              <a:t>No </a:t>
            </a:r>
            <a:r>
              <a:rPr lang="en-US" sz="2200" b="1" u="sng" dirty="0" smtClean="0"/>
              <a:t>rivalry</a:t>
            </a:r>
            <a:r>
              <a:rPr lang="en-US" sz="2200" dirty="0" smtClean="0"/>
              <a:t>: firm is the only one offering the product</a:t>
            </a:r>
          </a:p>
          <a:p>
            <a:pPr marL="839788" lvl="1" indent="-495300" eaLnBrk="1" hangingPunct="1">
              <a:spcBef>
                <a:spcPts val="0"/>
              </a:spcBef>
              <a:buFont typeface="Wingdings" pitchFamily="2" charset="2"/>
              <a:buAutoNum type="arabicPeriod"/>
            </a:pPr>
            <a:r>
              <a:rPr lang="en-US" sz="2200" dirty="0" smtClean="0"/>
              <a:t>No </a:t>
            </a:r>
            <a:r>
              <a:rPr lang="en-US" sz="2200" b="1" u="sng" dirty="0" smtClean="0"/>
              <a:t>buyer/supplier power</a:t>
            </a:r>
            <a:r>
              <a:rPr lang="en-US" sz="2200" dirty="0" smtClean="0"/>
              <a:t>: suppliers’ &amp; customers’ markets are perfectly competitive</a:t>
            </a:r>
          </a:p>
          <a:p>
            <a:pPr marL="571500" indent="-571500" eaLnBrk="1" hangingPunct="1">
              <a:spcBef>
                <a:spcPts val="0"/>
              </a:spcBef>
            </a:pPr>
            <a:r>
              <a:rPr lang="en-US" sz="2400" dirty="0" smtClean="0"/>
              <a:t>Since these assumptions are never entirely correct, each of these is a force we need to evaluate to assess competition (i.e., how much of VP is allocated to firms in our market)</a:t>
            </a:r>
          </a:p>
        </p:txBody>
      </p:sp>
      <p:sp>
        <p:nvSpPr>
          <p:cNvPr id="2" name="Footer Placeholder 1"/>
          <p:cNvSpPr>
            <a:spLocks noGrp="1"/>
          </p:cNvSpPr>
          <p:nvPr>
            <p:ph type="ftr" sz="quarter" idx="10"/>
          </p:nvPr>
        </p:nvSpPr>
        <p:spPr/>
        <p:txBody>
          <a:bodyPr/>
          <a:lstStyle/>
          <a:p>
            <a:pPr>
              <a:defRPr/>
            </a:pPr>
            <a:r>
              <a:rPr lang="en-US" smtClean="0"/>
              <a:t>© Amitai Aviram.  All rights reserved.</a:t>
            </a:r>
            <a:endParaRPr lang="en-US" dirty="0"/>
          </a:p>
        </p:txBody>
      </p:sp>
      <p:sp>
        <p:nvSpPr>
          <p:cNvPr id="3" name="Slide Number Placeholder 2"/>
          <p:cNvSpPr>
            <a:spLocks noGrp="1"/>
          </p:cNvSpPr>
          <p:nvPr>
            <p:ph type="sldNum" sz="quarter" idx="11"/>
          </p:nvPr>
        </p:nvSpPr>
        <p:spPr/>
        <p:txBody>
          <a:bodyPr/>
          <a:lstStyle/>
          <a:p>
            <a:pPr>
              <a:defRPr/>
            </a:pPr>
            <a:fld id="{B5B24865-BDD9-494D-A44B-01F7BF5DFED0}" type="slidenum">
              <a:rPr lang="en-US" smtClean="0"/>
              <a:pPr>
                <a:defRPr/>
              </a:pPr>
              <a:t>32</a:t>
            </a:fld>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3"/>
          <p:cNvSpPr>
            <a:spLocks noGrp="1" noChangeArrowheads="1"/>
          </p:cNvSpPr>
          <p:nvPr>
            <p:ph type="body" idx="1"/>
          </p:nvPr>
        </p:nvSpPr>
        <p:spPr>
          <a:xfrm>
            <a:off x="0" y="1447800"/>
            <a:ext cx="9144000" cy="5181600"/>
          </a:xfrm>
        </p:spPr>
        <p:txBody>
          <a:bodyPr/>
          <a:lstStyle/>
          <a:p>
            <a:pPr marL="514350" indent="-514350" eaLnBrk="1" hangingPunct="1">
              <a:spcBef>
                <a:spcPct val="0"/>
              </a:spcBef>
              <a:buFont typeface="+mj-lt"/>
              <a:buAutoNum type="alphaLcParenR"/>
            </a:pPr>
            <a:r>
              <a:rPr lang="en-US" sz="2800" dirty="0" smtClean="0"/>
              <a:t>Economics of competition</a:t>
            </a:r>
          </a:p>
          <a:p>
            <a:pPr marL="514350" indent="-514350" eaLnBrk="1" hangingPunct="1">
              <a:spcBef>
                <a:spcPct val="0"/>
              </a:spcBef>
              <a:buFont typeface="+mj-lt"/>
              <a:buAutoNum type="alphaLcParenR"/>
            </a:pPr>
            <a:r>
              <a:rPr lang="en-US" sz="2800" dirty="0" smtClean="0">
                <a:solidFill>
                  <a:srgbClr val="00B0F0"/>
                </a:solidFill>
              </a:rPr>
              <a:t>Substitution</a:t>
            </a:r>
          </a:p>
          <a:p>
            <a:pPr lvl="1" eaLnBrk="1" hangingPunct="1">
              <a:spcBef>
                <a:spcPct val="0"/>
              </a:spcBef>
            </a:pPr>
            <a:r>
              <a:rPr lang="en-US" sz="2400" dirty="0" smtClean="0">
                <a:solidFill>
                  <a:srgbClr val="00B0F0"/>
                </a:solidFill>
              </a:rPr>
              <a:t>Cross elasticity of demand</a:t>
            </a:r>
          </a:p>
          <a:p>
            <a:pPr lvl="1" eaLnBrk="1" hangingPunct="1">
              <a:spcBef>
                <a:spcPct val="0"/>
              </a:spcBef>
            </a:pPr>
            <a:r>
              <a:rPr lang="en-US" sz="2400" dirty="0" smtClean="0"/>
              <a:t>Proxies for cross-elasticity</a:t>
            </a:r>
          </a:p>
          <a:p>
            <a:pPr lvl="1" eaLnBrk="1" hangingPunct="1">
              <a:spcBef>
                <a:spcPct val="0"/>
              </a:spcBef>
            </a:pPr>
            <a:r>
              <a:rPr lang="en-US" sz="2400" dirty="0" smtClean="0"/>
              <a:t>Refining the substitution analysis</a:t>
            </a:r>
          </a:p>
          <a:p>
            <a:pPr marL="514350" indent="-514350" eaLnBrk="1" hangingPunct="1">
              <a:spcBef>
                <a:spcPct val="0"/>
              </a:spcBef>
              <a:buFont typeface="+mj-lt"/>
              <a:buAutoNum type="alphaLcParenR"/>
            </a:pPr>
            <a:r>
              <a:rPr lang="en-US" sz="2800" dirty="0" smtClean="0"/>
              <a:t>Entry</a:t>
            </a:r>
          </a:p>
          <a:p>
            <a:pPr marL="514350" indent="-514350" eaLnBrk="1" hangingPunct="1">
              <a:spcBef>
                <a:spcPct val="0"/>
              </a:spcBef>
              <a:buFont typeface="+mj-lt"/>
              <a:buAutoNum type="alphaLcParenR"/>
            </a:pPr>
            <a:r>
              <a:rPr lang="en-US" sz="2800" dirty="0" smtClean="0"/>
              <a:t>Rivalry</a:t>
            </a:r>
          </a:p>
          <a:p>
            <a:pPr marL="514350" indent="-514350" eaLnBrk="1" hangingPunct="1">
              <a:spcBef>
                <a:spcPct val="0"/>
              </a:spcBef>
              <a:buFont typeface="+mj-lt"/>
              <a:buAutoNum type="alphaLcParenR"/>
            </a:pPr>
            <a:r>
              <a:rPr lang="en-US" sz="2800" dirty="0" smtClean="0"/>
              <a:t>Supply chain</a:t>
            </a:r>
          </a:p>
        </p:txBody>
      </p:sp>
      <p:sp>
        <p:nvSpPr>
          <p:cNvPr id="2" name="Footer Placeholder 1"/>
          <p:cNvSpPr>
            <a:spLocks noGrp="1"/>
          </p:cNvSpPr>
          <p:nvPr>
            <p:ph type="ftr" sz="quarter" idx="10"/>
          </p:nvPr>
        </p:nvSpPr>
        <p:spPr/>
        <p:txBody>
          <a:bodyPr/>
          <a:lstStyle/>
          <a:p>
            <a:pPr>
              <a:defRPr/>
            </a:pPr>
            <a:r>
              <a:rPr lang="en-US" smtClean="0"/>
              <a:t>© Amitai Aviram.  All rights reserved.</a:t>
            </a:r>
            <a:endParaRPr lang="en-US" dirty="0"/>
          </a:p>
        </p:txBody>
      </p:sp>
      <p:sp>
        <p:nvSpPr>
          <p:cNvPr id="3" name="Slide Number Placeholder 2"/>
          <p:cNvSpPr>
            <a:spLocks noGrp="1"/>
          </p:cNvSpPr>
          <p:nvPr>
            <p:ph type="sldNum" sz="quarter" idx="11"/>
          </p:nvPr>
        </p:nvSpPr>
        <p:spPr/>
        <p:txBody>
          <a:bodyPr/>
          <a:lstStyle/>
          <a:p>
            <a:pPr>
              <a:defRPr/>
            </a:pPr>
            <a:fld id="{67491C6D-A978-4799-B6DA-A22BC4F8D091}" type="slidenum">
              <a:rPr lang="en-US" smtClean="0"/>
              <a:pPr>
                <a:defRPr/>
              </a:pPr>
              <a:t>33</a:t>
            </a:fld>
            <a:endParaRPr lang="en-US" dirty="0"/>
          </a:p>
        </p:txBody>
      </p:sp>
      <p:sp>
        <p:nvSpPr>
          <p:cNvPr id="7" name="Rectangle 2"/>
          <p:cNvSpPr>
            <a:spLocks noGrp="1" noChangeArrowheads="1"/>
          </p:cNvSpPr>
          <p:nvPr>
            <p:ph type="title"/>
          </p:nvPr>
        </p:nvSpPr>
        <p:spPr>
          <a:xfrm>
            <a:off x="0" y="0"/>
            <a:ext cx="9144000" cy="1295400"/>
          </a:xfrm>
        </p:spPr>
        <p:txBody>
          <a:bodyPr/>
          <a:lstStyle/>
          <a:p>
            <a:pPr eaLnBrk="1" hangingPunct="1"/>
            <a:r>
              <a:rPr lang="en-US" dirty="0" smtClean="0">
                <a:latin typeface="Calibri" pitchFamily="34" charset="0"/>
              </a:rPr>
              <a:t>The strategic environment (competition)</a:t>
            </a:r>
            <a:br>
              <a:rPr lang="en-US" dirty="0" smtClean="0">
                <a:latin typeface="Calibri" pitchFamily="34" charset="0"/>
              </a:rPr>
            </a:br>
            <a:r>
              <a:rPr lang="en-US" sz="3500" dirty="0" smtClean="0">
                <a:latin typeface="Calibri" pitchFamily="34" charset="0"/>
              </a:rPr>
              <a:t>Overview of Chapter 2</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0" y="0"/>
            <a:ext cx="9144000" cy="1301750"/>
          </a:xfrm>
        </p:spPr>
        <p:txBody>
          <a:bodyPr/>
          <a:lstStyle/>
          <a:p>
            <a:pPr eaLnBrk="1" hangingPunct="1"/>
            <a:r>
              <a:rPr lang="en-US" smtClean="0"/>
              <a:t>Cross-elasticity of demand</a:t>
            </a:r>
            <a:br>
              <a:rPr lang="en-US" smtClean="0"/>
            </a:br>
            <a:r>
              <a:rPr lang="en-US" sz="3500" smtClean="0"/>
              <a:t>Compared to self-elasticity</a:t>
            </a:r>
          </a:p>
        </p:txBody>
      </p:sp>
      <p:sp>
        <p:nvSpPr>
          <p:cNvPr id="72707" name="Rectangle 3"/>
          <p:cNvSpPr>
            <a:spLocks noGrp="1" noChangeArrowheads="1"/>
          </p:cNvSpPr>
          <p:nvPr>
            <p:ph type="body" idx="1"/>
          </p:nvPr>
        </p:nvSpPr>
        <p:spPr>
          <a:xfrm>
            <a:off x="0" y="1447800"/>
            <a:ext cx="9144000" cy="5181600"/>
          </a:xfrm>
        </p:spPr>
        <p:txBody>
          <a:bodyPr/>
          <a:lstStyle/>
          <a:p>
            <a:pPr eaLnBrk="1" hangingPunct="1">
              <a:spcBef>
                <a:spcPts val="0"/>
              </a:spcBef>
            </a:pPr>
            <a:r>
              <a:rPr lang="en-US" sz="2800" dirty="0" smtClean="0"/>
              <a:t>Substitution is measured by assessing the cross-elasticity (“X-elasticity”) of demand</a:t>
            </a:r>
          </a:p>
          <a:p>
            <a:pPr lvl="1" eaLnBrk="1" hangingPunct="1">
              <a:spcBef>
                <a:spcPts val="0"/>
              </a:spcBef>
            </a:pPr>
            <a:r>
              <a:rPr lang="en-US" b="1" dirty="0" smtClean="0"/>
              <a:t>Self-elasticity</a:t>
            </a:r>
            <a:r>
              <a:rPr lang="en-US" dirty="0" smtClean="0"/>
              <a:t>: the degree in which a rise in the price</a:t>
            </a:r>
            <a:br>
              <a:rPr lang="en-US" dirty="0" smtClean="0"/>
            </a:br>
            <a:r>
              <a:rPr lang="en-US" dirty="0" smtClean="0"/>
              <a:t>of </a:t>
            </a:r>
            <a:r>
              <a:rPr lang="en-US" u="sng" dirty="0" smtClean="0"/>
              <a:t>Product A</a:t>
            </a:r>
            <a:r>
              <a:rPr lang="en-US" dirty="0" smtClean="0"/>
              <a:t> decreases demand for </a:t>
            </a:r>
            <a:r>
              <a:rPr lang="en-US" u="sng" dirty="0" smtClean="0"/>
              <a:t>Product A</a:t>
            </a:r>
            <a:endParaRPr lang="en-US" dirty="0" smtClean="0"/>
          </a:p>
          <a:p>
            <a:pPr lvl="2" eaLnBrk="1" hangingPunct="1">
              <a:spcBef>
                <a:spcPts val="0"/>
              </a:spcBef>
            </a:pPr>
            <a:r>
              <a:rPr lang="en-US" dirty="0" smtClean="0"/>
              <a:t>Affected by substitution (to all other products) &amp; value</a:t>
            </a:r>
          </a:p>
          <a:p>
            <a:pPr lvl="1" eaLnBrk="1" hangingPunct="1">
              <a:spcBef>
                <a:spcPts val="0"/>
              </a:spcBef>
            </a:pPr>
            <a:r>
              <a:rPr lang="en-US" b="1" dirty="0" smtClean="0"/>
              <a:t>X-elasticity</a:t>
            </a:r>
            <a:r>
              <a:rPr lang="en-US" dirty="0" smtClean="0"/>
              <a:t>: the degree in which a rise in the price of </a:t>
            </a:r>
            <a:r>
              <a:rPr lang="en-US" u="sng" dirty="0" smtClean="0"/>
              <a:t>Product A</a:t>
            </a:r>
            <a:r>
              <a:rPr lang="en-US" dirty="0" smtClean="0"/>
              <a:t> increases demand for </a:t>
            </a:r>
            <a:r>
              <a:rPr lang="en-US" u="sng" dirty="0" smtClean="0"/>
              <a:t>Product B</a:t>
            </a:r>
            <a:endParaRPr lang="en-US" dirty="0" smtClean="0"/>
          </a:p>
          <a:p>
            <a:pPr lvl="2" eaLnBrk="1" hangingPunct="1">
              <a:spcBef>
                <a:spcPts val="0"/>
              </a:spcBef>
            </a:pPr>
            <a:r>
              <a:rPr lang="en-US" dirty="0" smtClean="0"/>
              <a:t>Affected by substitution to a specific product</a:t>
            </a:r>
          </a:p>
        </p:txBody>
      </p:sp>
      <p:sp>
        <p:nvSpPr>
          <p:cNvPr id="2" name="Footer Placeholder 1"/>
          <p:cNvSpPr>
            <a:spLocks noGrp="1"/>
          </p:cNvSpPr>
          <p:nvPr>
            <p:ph type="ftr" sz="quarter" idx="10"/>
          </p:nvPr>
        </p:nvSpPr>
        <p:spPr/>
        <p:txBody>
          <a:bodyPr/>
          <a:lstStyle/>
          <a:p>
            <a:pPr>
              <a:defRPr/>
            </a:pPr>
            <a:r>
              <a:rPr lang="en-US" smtClean="0"/>
              <a:t>© Amitai Aviram.  All rights reserved.</a:t>
            </a:r>
            <a:endParaRPr lang="en-US" dirty="0"/>
          </a:p>
        </p:txBody>
      </p:sp>
      <p:sp>
        <p:nvSpPr>
          <p:cNvPr id="3" name="Slide Number Placeholder 2"/>
          <p:cNvSpPr>
            <a:spLocks noGrp="1"/>
          </p:cNvSpPr>
          <p:nvPr>
            <p:ph type="sldNum" sz="quarter" idx="11"/>
          </p:nvPr>
        </p:nvSpPr>
        <p:spPr/>
        <p:txBody>
          <a:bodyPr/>
          <a:lstStyle/>
          <a:p>
            <a:pPr>
              <a:defRPr/>
            </a:pPr>
            <a:fld id="{0F702490-B98B-45FA-BA14-2AF3DAFCD10C}" type="slidenum">
              <a:rPr lang="en-US" smtClean="0"/>
              <a:pPr>
                <a:defRPr/>
              </a:pPr>
              <a:t>34</a:t>
            </a:fld>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0" y="0"/>
            <a:ext cx="9144000" cy="1301750"/>
          </a:xfrm>
        </p:spPr>
        <p:txBody>
          <a:bodyPr/>
          <a:lstStyle/>
          <a:p>
            <a:pPr eaLnBrk="1" hangingPunct="1"/>
            <a:r>
              <a:rPr lang="en-US" smtClean="0"/>
              <a:t>Cross-elasticity of demand</a:t>
            </a:r>
            <a:br>
              <a:rPr lang="en-US" smtClean="0"/>
            </a:br>
            <a:r>
              <a:rPr lang="en-US" sz="3500" smtClean="0"/>
              <a:t>Examples</a:t>
            </a:r>
          </a:p>
        </p:txBody>
      </p:sp>
      <p:sp>
        <p:nvSpPr>
          <p:cNvPr id="73731" name="Rectangle 3"/>
          <p:cNvSpPr>
            <a:spLocks noGrp="1" noChangeArrowheads="1"/>
          </p:cNvSpPr>
          <p:nvPr>
            <p:ph type="body" idx="1"/>
          </p:nvPr>
        </p:nvSpPr>
        <p:spPr>
          <a:xfrm>
            <a:off x="0" y="1447800"/>
            <a:ext cx="9144000" cy="5181600"/>
          </a:xfrm>
        </p:spPr>
        <p:txBody>
          <a:bodyPr/>
          <a:lstStyle/>
          <a:p>
            <a:pPr eaLnBrk="1" hangingPunct="1">
              <a:lnSpc>
                <a:spcPct val="90000"/>
              </a:lnSpc>
              <a:spcBef>
                <a:spcPts val="0"/>
              </a:spcBef>
            </a:pPr>
            <a:r>
              <a:rPr lang="en-US" sz="2400" dirty="0" smtClean="0"/>
              <a:t>High X-elasticity: Exxon gasoline &amp; BP gasoline</a:t>
            </a:r>
          </a:p>
          <a:p>
            <a:pPr lvl="1" eaLnBrk="1" hangingPunct="1">
              <a:lnSpc>
                <a:spcPct val="90000"/>
              </a:lnSpc>
              <a:spcBef>
                <a:spcPts val="0"/>
              </a:spcBef>
            </a:pPr>
            <a:r>
              <a:rPr lang="en-US" sz="2000" dirty="0" smtClean="0"/>
              <a:t>If Exxon &amp; BP gas stations are similarly accessible, an increase in Exxon’s price will cause some drivers to buy gas from BP, increasing demand for it</a:t>
            </a:r>
          </a:p>
          <a:p>
            <a:pPr eaLnBrk="1" hangingPunct="1">
              <a:lnSpc>
                <a:spcPct val="90000"/>
              </a:lnSpc>
              <a:spcBef>
                <a:spcPts val="0"/>
              </a:spcBef>
            </a:pPr>
            <a:r>
              <a:rPr lang="en-US" sz="2400" dirty="0" smtClean="0"/>
              <a:t>Moderate X-elasticity: (RTE) cereal &amp; hot cereal</a:t>
            </a:r>
          </a:p>
          <a:p>
            <a:pPr lvl="1" eaLnBrk="1" hangingPunct="1">
              <a:lnSpc>
                <a:spcPct val="90000"/>
              </a:lnSpc>
              <a:spcBef>
                <a:spcPts val="0"/>
              </a:spcBef>
            </a:pPr>
            <a:r>
              <a:rPr lang="en-US" sz="2000" dirty="0" smtClean="0"/>
              <a:t>If the price of ready-to-eat cereal increased, some people will buy other breakfast foods instead; some will choose hot cereal, increasing demand for it</a:t>
            </a:r>
          </a:p>
          <a:p>
            <a:pPr eaLnBrk="1" hangingPunct="1">
              <a:lnSpc>
                <a:spcPct val="90000"/>
              </a:lnSpc>
              <a:spcBef>
                <a:spcPts val="0"/>
              </a:spcBef>
            </a:pPr>
            <a:r>
              <a:rPr lang="en-US" sz="2400" dirty="0" smtClean="0"/>
              <a:t>Low X-elasticity: Dogs &amp; hot-dogs</a:t>
            </a:r>
          </a:p>
          <a:p>
            <a:pPr lvl="1" eaLnBrk="1" hangingPunct="1">
              <a:lnSpc>
                <a:spcPct val="90000"/>
              </a:lnSpc>
              <a:spcBef>
                <a:spcPts val="0"/>
              </a:spcBef>
            </a:pPr>
            <a:r>
              <a:rPr lang="en-US" sz="2000" dirty="0" smtClean="0"/>
              <a:t>Increase in the price of hot dogs will make some people opt for other foods</a:t>
            </a:r>
          </a:p>
          <a:p>
            <a:pPr lvl="1" eaLnBrk="1" hangingPunct="1">
              <a:lnSpc>
                <a:spcPct val="90000"/>
              </a:lnSpc>
              <a:spcBef>
                <a:spcPts val="0"/>
              </a:spcBef>
            </a:pPr>
            <a:r>
              <a:rPr lang="en-US" sz="2000" dirty="0" smtClean="0"/>
              <a:t>But a consumer who decides a hot dog is too expensive is unlikely to</a:t>
            </a:r>
            <a:br>
              <a:rPr lang="en-US" sz="2000" dirty="0" smtClean="0"/>
            </a:br>
            <a:r>
              <a:rPr lang="en-US" sz="2000" dirty="0" smtClean="0"/>
              <a:t>use the money to buy more dogs</a:t>
            </a:r>
          </a:p>
          <a:p>
            <a:pPr eaLnBrk="1" hangingPunct="1">
              <a:lnSpc>
                <a:spcPct val="90000"/>
              </a:lnSpc>
              <a:spcBef>
                <a:spcPts val="0"/>
              </a:spcBef>
            </a:pPr>
            <a:endParaRPr lang="en-US" sz="2400" dirty="0" smtClean="0"/>
          </a:p>
          <a:p>
            <a:pPr eaLnBrk="1" hangingPunct="1">
              <a:lnSpc>
                <a:spcPct val="90000"/>
              </a:lnSpc>
              <a:spcBef>
                <a:spcPts val="0"/>
              </a:spcBef>
            </a:pPr>
            <a:endParaRPr lang="en-US" sz="2800" dirty="0" smtClean="0"/>
          </a:p>
          <a:p>
            <a:pPr eaLnBrk="1" hangingPunct="1">
              <a:lnSpc>
                <a:spcPct val="90000"/>
              </a:lnSpc>
              <a:spcBef>
                <a:spcPts val="0"/>
              </a:spcBef>
            </a:pPr>
            <a:endParaRPr lang="en-US" sz="2800" dirty="0" smtClean="0"/>
          </a:p>
          <a:p>
            <a:pPr eaLnBrk="1" hangingPunct="1">
              <a:spcBef>
                <a:spcPts val="0"/>
              </a:spcBef>
            </a:pPr>
            <a:r>
              <a:rPr lang="en-US" sz="2400" dirty="0" smtClean="0">
                <a:solidFill>
                  <a:srgbClr val="FF0000"/>
                </a:solidFill>
              </a:rPr>
              <a:t>McDonald’s &amp; Burger King?</a:t>
            </a:r>
          </a:p>
          <a:p>
            <a:pPr eaLnBrk="1" hangingPunct="1">
              <a:spcBef>
                <a:spcPts val="0"/>
              </a:spcBef>
            </a:pPr>
            <a:r>
              <a:rPr lang="en-US" sz="2400" dirty="0" smtClean="0">
                <a:solidFill>
                  <a:srgbClr val="FF0000"/>
                </a:solidFill>
              </a:rPr>
              <a:t>McDonald’s in NE Urbana &amp; Burger King in Savoy?</a:t>
            </a:r>
          </a:p>
          <a:p>
            <a:pPr eaLnBrk="1" hangingPunct="1">
              <a:spcBef>
                <a:spcPts val="0"/>
              </a:spcBef>
            </a:pPr>
            <a:r>
              <a:rPr lang="en-US" sz="2400" dirty="0" smtClean="0">
                <a:solidFill>
                  <a:srgbClr val="FF0000"/>
                </a:solidFill>
              </a:rPr>
              <a:t>Summer clothes in spring &amp; summer clothes in fall?</a:t>
            </a:r>
            <a:endParaRPr lang="en-US" sz="2400" dirty="0" smtClean="0"/>
          </a:p>
        </p:txBody>
      </p:sp>
      <p:sp>
        <p:nvSpPr>
          <p:cNvPr id="2" name="Footer Placeholder 1"/>
          <p:cNvSpPr>
            <a:spLocks noGrp="1"/>
          </p:cNvSpPr>
          <p:nvPr>
            <p:ph type="ftr" sz="quarter" idx="10"/>
          </p:nvPr>
        </p:nvSpPr>
        <p:spPr/>
        <p:txBody>
          <a:bodyPr/>
          <a:lstStyle/>
          <a:p>
            <a:pPr>
              <a:defRPr/>
            </a:pPr>
            <a:r>
              <a:rPr lang="en-US" smtClean="0"/>
              <a:t>© Amitai Aviram.  All rights reserved.</a:t>
            </a:r>
            <a:endParaRPr lang="en-US" dirty="0"/>
          </a:p>
        </p:txBody>
      </p:sp>
      <p:sp>
        <p:nvSpPr>
          <p:cNvPr id="3" name="Slide Number Placeholder 2"/>
          <p:cNvSpPr>
            <a:spLocks noGrp="1"/>
          </p:cNvSpPr>
          <p:nvPr>
            <p:ph type="sldNum" sz="quarter" idx="11"/>
          </p:nvPr>
        </p:nvSpPr>
        <p:spPr/>
        <p:txBody>
          <a:bodyPr/>
          <a:lstStyle/>
          <a:p>
            <a:pPr>
              <a:defRPr/>
            </a:pPr>
            <a:fld id="{A5444773-9F72-4770-80ED-D521248DEA09}" type="slidenum">
              <a:rPr lang="en-US" smtClean="0"/>
              <a:pPr>
                <a:defRPr/>
              </a:pPr>
              <a:t>35</a:t>
            </a:fld>
            <a:endParaRPr lang="en-US" dirty="0"/>
          </a:p>
        </p:txBody>
      </p:sp>
      <p:grpSp>
        <p:nvGrpSpPr>
          <p:cNvPr id="6" name="Group 4"/>
          <p:cNvGrpSpPr>
            <a:grpSpLocks/>
          </p:cNvGrpSpPr>
          <p:nvPr/>
        </p:nvGrpSpPr>
        <p:grpSpPr bwMode="auto">
          <a:xfrm>
            <a:off x="0" y="4419600"/>
            <a:ext cx="9109075" cy="1079500"/>
            <a:chOff x="0" y="1253"/>
            <a:chExt cx="5738" cy="680"/>
          </a:xfrm>
        </p:grpSpPr>
        <p:sp>
          <p:nvSpPr>
            <p:cNvPr id="7" name="Line 5"/>
            <p:cNvSpPr>
              <a:spLocks noChangeShapeType="1"/>
            </p:cNvSpPr>
            <p:nvPr/>
          </p:nvSpPr>
          <p:spPr bwMode="auto">
            <a:xfrm>
              <a:off x="340" y="1752"/>
              <a:ext cx="5035" cy="0"/>
            </a:xfrm>
            <a:prstGeom prst="line">
              <a:avLst/>
            </a:prstGeom>
            <a:noFill/>
            <a:ln w="38100">
              <a:solidFill>
                <a:schemeClr val="tx1"/>
              </a:solidFill>
              <a:round/>
              <a:headEnd/>
              <a:tailEnd/>
            </a:ln>
          </p:spPr>
          <p:txBody>
            <a:bodyPr/>
            <a:lstStyle/>
            <a:p>
              <a:endParaRPr lang="en-US"/>
            </a:p>
          </p:txBody>
        </p:sp>
        <p:sp>
          <p:nvSpPr>
            <p:cNvPr id="8" name="Line 6"/>
            <p:cNvSpPr>
              <a:spLocks noChangeShapeType="1"/>
            </p:cNvSpPr>
            <p:nvPr/>
          </p:nvSpPr>
          <p:spPr bwMode="auto">
            <a:xfrm>
              <a:off x="340" y="1616"/>
              <a:ext cx="0" cy="317"/>
            </a:xfrm>
            <a:prstGeom prst="line">
              <a:avLst/>
            </a:prstGeom>
            <a:noFill/>
            <a:ln w="28575">
              <a:solidFill>
                <a:schemeClr val="tx1"/>
              </a:solidFill>
              <a:round/>
              <a:headEnd/>
              <a:tailEnd/>
            </a:ln>
          </p:spPr>
          <p:txBody>
            <a:bodyPr/>
            <a:lstStyle/>
            <a:p>
              <a:endParaRPr lang="en-US"/>
            </a:p>
          </p:txBody>
        </p:sp>
        <p:sp>
          <p:nvSpPr>
            <p:cNvPr id="9" name="Line 7"/>
            <p:cNvSpPr>
              <a:spLocks noChangeShapeType="1"/>
            </p:cNvSpPr>
            <p:nvPr/>
          </p:nvSpPr>
          <p:spPr bwMode="auto">
            <a:xfrm>
              <a:off x="5375" y="1616"/>
              <a:ext cx="0" cy="317"/>
            </a:xfrm>
            <a:prstGeom prst="line">
              <a:avLst/>
            </a:prstGeom>
            <a:noFill/>
            <a:ln w="28575">
              <a:solidFill>
                <a:schemeClr val="tx1"/>
              </a:solidFill>
              <a:round/>
              <a:headEnd/>
              <a:tailEnd/>
            </a:ln>
          </p:spPr>
          <p:txBody>
            <a:bodyPr/>
            <a:lstStyle/>
            <a:p>
              <a:endParaRPr lang="en-US"/>
            </a:p>
          </p:txBody>
        </p:sp>
        <p:sp>
          <p:nvSpPr>
            <p:cNvPr id="10" name="Line 8"/>
            <p:cNvSpPr>
              <a:spLocks noChangeShapeType="1"/>
            </p:cNvSpPr>
            <p:nvPr/>
          </p:nvSpPr>
          <p:spPr bwMode="auto">
            <a:xfrm>
              <a:off x="2925" y="1616"/>
              <a:ext cx="0" cy="317"/>
            </a:xfrm>
            <a:prstGeom prst="line">
              <a:avLst/>
            </a:prstGeom>
            <a:noFill/>
            <a:ln w="28575">
              <a:solidFill>
                <a:schemeClr val="tx1"/>
              </a:solidFill>
              <a:round/>
              <a:headEnd/>
              <a:tailEnd/>
            </a:ln>
          </p:spPr>
          <p:txBody>
            <a:bodyPr/>
            <a:lstStyle/>
            <a:p>
              <a:endParaRPr lang="en-US"/>
            </a:p>
          </p:txBody>
        </p:sp>
        <p:sp>
          <p:nvSpPr>
            <p:cNvPr id="11" name="Text Box 9"/>
            <p:cNvSpPr txBox="1">
              <a:spLocks noChangeArrowheads="1"/>
            </p:cNvSpPr>
            <p:nvPr/>
          </p:nvSpPr>
          <p:spPr bwMode="auto">
            <a:xfrm>
              <a:off x="0" y="1298"/>
              <a:ext cx="748" cy="366"/>
            </a:xfrm>
            <a:prstGeom prst="rect">
              <a:avLst/>
            </a:prstGeom>
            <a:noFill/>
            <a:ln w="9525">
              <a:noFill/>
              <a:miter lim="800000"/>
              <a:headEnd/>
              <a:tailEnd/>
            </a:ln>
          </p:spPr>
          <p:txBody>
            <a:bodyPr>
              <a:spAutoFit/>
            </a:bodyPr>
            <a:lstStyle/>
            <a:p>
              <a:pPr algn="ctr">
                <a:spcBef>
                  <a:spcPct val="50000"/>
                </a:spcBef>
              </a:pPr>
              <a:r>
                <a:rPr lang="en-US" sz="1600">
                  <a:latin typeface="Arial" charset="0"/>
                </a:rPr>
                <a:t>Exxon/BP Gasoline</a:t>
              </a:r>
            </a:p>
          </p:txBody>
        </p:sp>
        <p:sp>
          <p:nvSpPr>
            <p:cNvPr id="12" name="Text Box 10"/>
            <p:cNvSpPr txBox="1">
              <a:spLocks noChangeArrowheads="1"/>
            </p:cNvSpPr>
            <p:nvPr/>
          </p:nvSpPr>
          <p:spPr bwMode="auto">
            <a:xfrm>
              <a:off x="2472" y="1253"/>
              <a:ext cx="771" cy="366"/>
            </a:xfrm>
            <a:prstGeom prst="rect">
              <a:avLst/>
            </a:prstGeom>
            <a:noFill/>
            <a:ln w="9525">
              <a:noFill/>
              <a:miter lim="800000"/>
              <a:headEnd/>
              <a:tailEnd/>
            </a:ln>
          </p:spPr>
          <p:txBody>
            <a:bodyPr>
              <a:spAutoFit/>
            </a:bodyPr>
            <a:lstStyle/>
            <a:p>
              <a:pPr algn="ctr">
                <a:spcBef>
                  <a:spcPct val="50000"/>
                </a:spcBef>
              </a:pPr>
              <a:r>
                <a:rPr lang="en-US" sz="1600">
                  <a:latin typeface="Arial" charset="0"/>
                </a:rPr>
                <a:t>RTE/Hot Cereals</a:t>
              </a:r>
            </a:p>
          </p:txBody>
        </p:sp>
        <p:sp>
          <p:nvSpPr>
            <p:cNvPr id="13" name="Text Box 11"/>
            <p:cNvSpPr txBox="1">
              <a:spLocks noChangeArrowheads="1"/>
            </p:cNvSpPr>
            <p:nvPr/>
          </p:nvSpPr>
          <p:spPr bwMode="auto">
            <a:xfrm>
              <a:off x="5012" y="1298"/>
              <a:ext cx="726" cy="366"/>
            </a:xfrm>
            <a:prstGeom prst="rect">
              <a:avLst/>
            </a:prstGeom>
            <a:noFill/>
            <a:ln w="9525">
              <a:noFill/>
              <a:miter lim="800000"/>
              <a:headEnd/>
              <a:tailEnd/>
            </a:ln>
          </p:spPr>
          <p:txBody>
            <a:bodyPr>
              <a:spAutoFit/>
            </a:bodyPr>
            <a:lstStyle/>
            <a:p>
              <a:pPr algn="ctr">
                <a:spcBef>
                  <a:spcPct val="50000"/>
                </a:spcBef>
              </a:pPr>
              <a:r>
                <a:rPr lang="en-US" sz="1600">
                  <a:latin typeface="Arial" charset="0"/>
                </a:rPr>
                <a:t>Dogs/</a:t>
              </a:r>
              <a:br>
                <a:rPr lang="en-US" sz="1600">
                  <a:latin typeface="Arial" charset="0"/>
                </a:rPr>
              </a:br>
              <a:r>
                <a:rPr lang="en-US" sz="1600">
                  <a:latin typeface="Arial" charset="0"/>
                </a:rPr>
                <a:t>Hot Dogs</a:t>
              </a:r>
            </a:p>
          </p:txBody>
        </p:sp>
      </p:gr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0" y="0"/>
            <a:ext cx="9144000" cy="1301750"/>
          </a:xfrm>
        </p:spPr>
        <p:txBody>
          <a:bodyPr/>
          <a:lstStyle/>
          <a:p>
            <a:pPr eaLnBrk="1" hangingPunct="1"/>
            <a:r>
              <a:rPr lang="en-US" smtClean="0"/>
              <a:t>Cross-elasticity of demand</a:t>
            </a:r>
            <a:br>
              <a:rPr lang="en-US" smtClean="0"/>
            </a:br>
            <a:r>
              <a:rPr lang="en-US" sz="3500" smtClean="0"/>
              <a:t>Geographic &amp; temporal effects</a:t>
            </a:r>
          </a:p>
        </p:txBody>
      </p:sp>
      <p:sp>
        <p:nvSpPr>
          <p:cNvPr id="75779" name="Rectangle 3"/>
          <p:cNvSpPr>
            <a:spLocks noGrp="1" noChangeArrowheads="1"/>
          </p:cNvSpPr>
          <p:nvPr>
            <p:ph type="body" idx="1"/>
          </p:nvPr>
        </p:nvSpPr>
        <p:spPr>
          <a:xfrm>
            <a:off x="0" y="1447800"/>
            <a:ext cx="9144000" cy="5181600"/>
          </a:xfrm>
        </p:spPr>
        <p:txBody>
          <a:bodyPr/>
          <a:lstStyle/>
          <a:p>
            <a:pPr eaLnBrk="1" hangingPunct="1">
              <a:spcBef>
                <a:spcPct val="0"/>
              </a:spcBef>
            </a:pPr>
            <a:r>
              <a:rPr lang="en-US" sz="2400" dirty="0" smtClean="0"/>
              <a:t>X-elasticity is affected by functional distinctions, but also by geographical &amp; temporal distinctions</a:t>
            </a:r>
          </a:p>
          <a:p>
            <a:pPr eaLnBrk="1" hangingPunct="1">
              <a:spcBef>
                <a:spcPct val="0"/>
              </a:spcBef>
            </a:pPr>
            <a:r>
              <a:rPr lang="en-US" sz="2400" dirty="0" smtClean="0"/>
              <a:t>Geographic distinctions</a:t>
            </a:r>
            <a:endParaRPr lang="en-US" sz="2400" dirty="0" smtClean="0">
              <a:solidFill>
                <a:srgbClr val="FF0000"/>
              </a:solidFill>
            </a:endParaRPr>
          </a:p>
          <a:p>
            <a:pPr lvl="1" eaLnBrk="1" hangingPunct="1">
              <a:spcBef>
                <a:spcPct val="0"/>
              </a:spcBef>
            </a:pPr>
            <a:r>
              <a:rPr lang="it-IT" sz="2200" dirty="0" smtClean="0"/>
              <a:t>McDonald’s in NE Urbana &amp; Burger King in Savoy</a:t>
            </a:r>
          </a:p>
          <a:p>
            <a:pPr lvl="1" eaLnBrk="1" hangingPunct="1">
              <a:spcBef>
                <a:spcPct val="0"/>
              </a:spcBef>
            </a:pPr>
            <a:r>
              <a:rPr lang="en-US" sz="2200" dirty="0" smtClean="0"/>
              <a:t>Jewelry store in NE Urbana &amp; jewelry store in Savoy</a:t>
            </a:r>
          </a:p>
          <a:p>
            <a:pPr lvl="1" eaLnBrk="1" hangingPunct="1">
              <a:spcBef>
                <a:spcPct val="0"/>
              </a:spcBef>
            </a:pPr>
            <a:r>
              <a:rPr lang="en-US" sz="2200" dirty="0" smtClean="0">
                <a:solidFill>
                  <a:srgbClr val="FF0000"/>
                </a:solidFill>
              </a:rPr>
              <a:t>When does geography matter?</a:t>
            </a:r>
          </a:p>
          <a:p>
            <a:pPr eaLnBrk="1" hangingPunct="1">
              <a:spcBef>
                <a:spcPct val="0"/>
              </a:spcBef>
            </a:pPr>
            <a:r>
              <a:rPr lang="en-US" sz="2400" dirty="0" smtClean="0"/>
              <a:t>Temporal distinctions</a:t>
            </a:r>
          </a:p>
          <a:p>
            <a:pPr lvl="1" eaLnBrk="1" hangingPunct="1">
              <a:spcBef>
                <a:spcPct val="0"/>
              </a:spcBef>
            </a:pPr>
            <a:r>
              <a:rPr lang="en-US" sz="2200" dirty="0" smtClean="0"/>
              <a:t>Summer clothes in spring &amp; summer clothes in fall</a:t>
            </a:r>
          </a:p>
          <a:p>
            <a:pPr lvl="1" eaLnBrk="1" hangingPunct="1">
              <a:spcBef>
                <a:spcPct val="0"/>
              </a:spcBef>
            </a:pPr>
            <a:r>
              <a:rPr lang="en-US" sz="2200" dirty="0" smtClean="0"/>
              <a:t>Watermelon during the season &amp; watermelon off-season</a:t>
            </a:r>
          </a:p>
          <a:p>
            <a:pPr lvl="1" eaLnBrk="1" hangingPunct="1">
              <a:spcBef>
                <a:spcPct val="0"/>
              </a:spcBef>
            </a:pPr>
            <a:r>
              <a:rPr lang="en-US" sz="2200" dirty="0" smtClean="0">
                <a:solidFill>
                  <a:srgbClr val="FF0000"/>
                </a:solidFill>
              </a:rPr>
              <a:t>When does time matter?</a:t>
            </a:r>
            <a:endParaRPr lang="en-US" sz="2200" dirty="0" smtClean="0"/>
          </a:p>
        </p:txBody>
      </p:sp>
      <p:sp>
        <p:nvSpPr>
          <p:cNvPr id="2" name="Footer Placeholder 1"/>
          <p:cNvSpPr>
            <a:spLocks noGrp="1"/>
          </p:cNvSpPr>
          <p:nvPr>
            <p:ph type="ftr" sz="quarter" idx="10"/>
          </p:nvPr>
        </p:nvSpPr>
        <p:spPr/>
        <p:txBody>
          <a:bodyPr/>
          <a:lstStyle/>
          <a:p>
            <a:pPr>
              <a:defRPr/>
            </a:pPr>
            <a:r>
              <a:rPr lang="en-US" smtClean="0"/>
              <a:t>© Amitai Aviram.  All rights reserved.</a:t>
            </a:r>
            <a:endParaRPr lang="en-US" dirty="0"/>
          </a:p>
        </p:txBody>
      </p:sp>
      <p:sp>
        <p:nvSpPr>
          <p:cNvPr id="3" name="Slide Number Placeholder 2"/>
          <p:cNvSpPr>
            <a:spLocks noGrp="1"/>
          </p:cNvSpPr>
          <p:nvPr>
            <p:ph type="sldNum" sz="quarter" idx="11"/>
          </p:nvPr>
        </p:nvSpPr>
        <p:spPr/>
        <p:txBody>
          <a:bodyPr/>
          <a:lstStyle/>
          <a:p>
            <a:pPr>
              <a:defRPr/>
            </a:pPr>
            <a:fld id="{06EC4B29-21EB-4AD0-B368-EED1C86AC899}" type="slidenum">
              <a:rPr lang="en-US" smtClean="0"/>
              <a:pPr>
                <a:defRPr/>
              </a:pPr>
              <a:t>36</a:t>
            </a:fld>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0" y="0"/>
            <a:ext cx="9144000" cy="1301750"/>
          </a:xfrm>
        </p:spPr>
        <p:txBody>
          <a:bodyPr/>
          <a:lstStyle/>
          <a:p>
            <a:pPr eaLnBrk="1" hangingPunct="1"/>
            <a:r>
              <a:rPr lang="en-US" smtClean="0"/>
              <a:t>Cross-elasticity of demand</a:t>
            </a:r>
            <a:br>
              <a:rPr lang="en-US" smtClean="0"/>
            </a:br>
            <a:r>
              <a:rPr lang="en-US" sz="3500" smtClean="0"/>
              <a:t>Why is it useful?</a:t>
            </a:r>
          </a:p>
        </p:txBody>
      </p:sp>
      <p:sp>
        <p:nvSpPr>
          <p:cNvPr id="76803" name="Oval 3"/>
          <p:cNvSpPr>
            <a:spLocks noChangeArrowheads="1"/>
          </p:cNvSpPr>
          <p:nvPr/>
        </p:nvSpPr>
        <p:spPr bwMode="auto">
          <a:xfrm>
            <a:off x="1692275" y="1630363"/>
            <a:ext cx="5759450" cy="3455987"/>
          </a:xfrm>
          <a:prstGeom prst="ellipse">
            <a:avLst/>
          </a:prstGeom>
          <a:noFill/>
          <a:ln w="9525">
            <a:solidFill>
              <a:schemeClr val="tx1"/>
            </a:solidFill>
            <a:round/>
            <a:headEnd/>
            <a:tailEnd/>
          </a:ln>
        </p:spPr>
        <p:txBody>
          <a:bodyPr wrap="none" anchor="ctr"/>
          <a:lstStyle/>
          <a:p>
            <a:endParaRPr lang="en-US"/>
          </a:p>
        </p:txBody>
      </p:sp>
      <p:sp>
        <p:nvSpPr>
          <p:cNvPr id="76804" name="Oval 4"/>
          <p:cNvSpPr>
            <a:spLocks noChangeArrowheads="1"/>
          </p:cNvSpPr>
          <p:nvPr/>
        </p:nvSpPr>
        <p:spPr bwMode="auto">
          <a:xfrm>
            <a:off x="900113" y="1557338"/>
            <a:ext cx="7200900" cy="4032250"/>
          </a:xfrm>
          <a:prstGeom prst="ellipse">
            <a:avLst/>
          </a:prstGeom>
          <a:noFill/>
          <a:ln w="9525">
            <a:solidFill>
              <a:schemeClr val="tx1"/>
            </a:solidFill>
            <a:round/>
            <a:headEnd/>
            <a:tailEnd/>
          </a:ln>
        </p:spPr>
        <p:txBody>
          <a:bodyPr wrap="none" anchor="ctr"/>
          <a:lstStyle/>
          <a:p>
            <a:endParaRPr lang="en-US"/>
          </a:p>
        </p:txBody>
      </p:sp>
      <p:sp>
        <p:nvSpPr>
          <p:cNvPr id="76805" name="Text Box 5"/>
          <p:cNvSpPr txBox="1">
            <a:spLocks noChangeArrowheads="1"/>
          </p:cNvSpPr>
          <p:nvPr/>
        </p:nvSpPr>
        <p:spPr bwMode="auto">
          <a:xfrm>
            <a:off x="3924300" y="5284788"/>
            <a:ext cx="1295400" cy="304800"/>
          </a:xfrm>
          <a:prstGeom prst="rect">
            <a:avLst/>
          </a:prstGeom>
          <a:noFill/>
          <a:ln w="9525">
            <a:noFill/>
            <a:miter lim="800000"/>
            <a:headEnd/>
            <a:tailEnd/>
          </a:ln>
        </p:spPr>
        <p:txBody>
          <a:bodyPr>
            <a:spAutoFit/>
          </a:bodyPr>
          <a:lstStyle/>
          <a:p>
            <a:pPr algn="ctr">
              <a:spcBef>
                <a:spcPct val="50000"/>
              </a:spcBef>
            </a:pPr>
            <a:r>
              <a:rPr lang="en-US" sz="1400">
                <a:latin typeface="Arial" charset="0"/>
              </a:rPr>
              <a:t>All beverages</a:t>
            </a:r>
          </a:p>
        </p:txBody>
      </p:sp>
      <p:sp>
        <p:nvSpPr>
          <p:cNvPr id="76806" name="Text Box 6"/>
          <p:cNvSpPr txBox="1">
            <a:spLocks noChangeArrowheads="1"/>
          </p:cNvSpPr>
          <p:nvPr/>
        </p:nvSpPr>
        <p:spPr bwMode="auto">
          <a:xfrm>
            <a:off x="3419475" y="4725988"/>
            <a:ext cx="2305050" cy="304800"/>
          </a:xfrm>
          <a:prstGeom prst="rect">
            <a:avLst/>
          </a:prstGeom>
          <a:noFill/>
          <a:ln w="9525">
            <a:noFill/>
            <a:miter lim="800000"/>
            <a:headEnd/>
            <a:tailEnd/>
          </a:ln>
        </p:spPr>
        <p:txBody>
          <a:bodyPr>
            <a:spAutoFit/>
          </a:bodyPr>
          <a:lstStyle/>
          <a:p>
            <a:pPr algn="ctr">
              <a:spcBef>
                <a:spcPct val="50000"/>
              </a:spcBef>
            </a:pPr>
            <a:r>
              <a:rPr lang="en-US" sz="1400">
                <a:latin typeface="Arial" charset="0"/>
              </a:rPr>
              <a:t>Non-alcoholic beverages</a:t>
            </a:r>
          </a:p>
        </p:txBody>
      </p:sp>
      <p:sp>
        <p:nvSpPr>
          <p:cNvPr id="76807" name="Oval 7"/>
          <p:cNvSpPr>
            <a:spLocks noChangeArrowheads="1"/>
          </p:cNvSpPr>
          <p:nvPr/>
        </p:nvSpPr>
        <p:spPr bwMode="auto">
          <a:xfrm>
            <a:off x="2268538" y="1773238"/>
            <a:ext cx="4608512" cy="2881312"/>
          </a:xfrm>
          <a:prstGeom prst="ellipse">
            <a:avLst/>
          </a:prstGeom>
          <a:noFill/>
          <a:ln w="9525">
            <a:solidFill>
              <a:schemeClr val="tx1"/>
            </a:solidFill>
            <a:round/>
            <a:headEnd/>
            <a:tailEnd/>
          </a:ln>
        </p:spPr>
        <p:txBody>
          <a:bodyPr wrap="none" anchor="ctr"/>
          <a:lstStyle/>
          <a:p>
            <a:endParaRPr lang="en-US"/>
          </a:p>
        </p:txBody>
      </p:sp>
      <p:sp>
        <p:nvSpPr>
          <p:cNvPr id="76808" name="Oval 8"/>
          <p:cNvSpPr>
            <a:spLocks noChangeArrowheads="1"/>
          </p:cNvSpPr>
          <p:nvPr/>
        </p:nvSpPr>
        <p:spPr bwMode="auto">
          <a:xfrm>
            <a:off x="3132138" y="1917700"/>
            <a:ext cx="2808287" cy="2232025"/>
          </a:xfrm>
          <a:prstGeom prst="ellipse">
            <a:avLst/>
          </a:prstGeom>
          <a:noFill/>
          <a:ln w="9525">
            <a:solidFill>
              <a:schemeClr val="tx1"/>
            </a:solidFill>
            <a:round/>
            <a:headEnd/>
            <a:tailEnd/>
          </a:ln>
        </p:spPr>
        <p:txBody>
          <a:bodyPr wrap="none" anchor="ctr"/>
          <a:lstStyle/>
          <a:p>
            <a:endParaRPr lang="en-US"/>
          </a:p>
        </p:txBody>
      </p:sp>
      <p:sp>
        <p:nvSpPr>
          <p:cNvPr id="76809" name="Text Box 9"/>
          <p:cNvSpPr txBox="1">
            <a:spLocks noChangeArrowheads="1"/>
          </p:cNvSpPr>
          <p:nvPr/>
        </p:nvSpPr>
        <p:spPr bwMode="auto">
          <a:xfrm>
            <a:off x="3492500" y="4294188"/>
            <a:ext cx="2303463" cy="304800"/>
          </a:xfrm>
          <a:prstGeom prst="rect">
            <a:avLst/>
          </a:prstGeom>
          <a:noFill/>
          <a:ln w="9525">
            <a:noFill/>
            <a:miter lim="800000"/>
            <a:headEnd/>
            <a:tailEnd/>
          </a:ln>
        </p:spPr>
        <p:txBody>
          <a:bodyPr>
            <a:spAutoFit/>
          </a:bodyPr>
          <a:lstStyle/>
          <a:p>
            <a:pPr algn="ctr">
              <a:spcBef>
                <a:spcPct val="50000"/>
              </a:spcBef>
            </a:pPr>
            <a:r>
              <a:rPr lang="en-US" sz="1400">
                <a:latin typeface="Arial" charset="0"/>
              </a:rPr>
              <a:t>Carbonated beverages</a:t>
            </a:r>
          </a:p>
        </p:txBody>
      </p:sp>
      <p:sp>
        <p:nvSpPr>
          <p:cNvPr id="76810" name="Text Box 10"/>
          <p:cNvSpPr txBox="1">
            <a:spLocks noChangeArrowheads="1"/>
          </p:cNvSpPr>
          <p:nvPr/>
        </p:nvSpPr>
        <p:spPr bwMode="auto">
          <a:xfrm>
            <a:off x="6300788" y="4581525"/>
            <a:ext cx="936625" cy="336550"/>
          </a:xfrm>
          <a:prstGeom prst="rect">
            <a:avLst/>
          </a:prstGeom>
          <a:noFill/>
          <a:ln w="9525">
            <a:noFill/>
            <a:miter lim="800000"/>
            <a:headEnd/>
            <a:tailEnd/>
          </a:ln>
        </p:spPr>
        <p:txBody>
          <a:bodyPr>
            <a:spAutoFit/>
          </a:bodyPr>
          <a:lstStyle/>
          <a:p>
            <a:pPr algn="ctr">
              <a:spcBef>
                <a:spcPct val="50000"/>
              </a:spcBef>
            </a:pPr>
            <a:r>
              <a:rPr lang="en-US" sz="1600">
                <a:latin typeface="Arial" charset="0"/>
              </a:rPr>
              <a:t>Beer</a:t>
            </a:r>
          </a:p>
        </p:txBody>
      </p:sp>
      <p:sp>
        <p:nvSpPr>
          <p:cNvPr id="76811" name="Text Box 11"/>
          <p:cNvSpPr txBox="1">
            <a:spLocks noChangeArrowheads="1"/>
          </p:cNvSpPr>
          <p:nvPr/>
        </p:nvSpPr>
        <p:spPr bwMode="auto">
          <a:xfrm>
            <a:off x="5867400" y="4222750"/>
            <a:ext cx="936625" cy="336550"/>
          </a:xfrm>
          <a:prstGeom prst="rect">
            <a:avLst/>
          </a:prstGeom>
          <a:noFill/>
          <a:ln w="9525">
            <a:noFill/>
            <a:miter lim="800000"/>
            <a:headEnd/>
            <a:tailEnd/>
          </a:ln>
        </p:spPr>
        <p:txBody>
          <a:bodyPr>
            <a:spAutoFit/>
          </a:bodyPr>
          <a:lstStyle/>
          <a:p>
            <a:pPr algn="ctr">
              <a:spcBef>
                <a:spcPct val="50000"/>
              </a:spcBef>
            </a:pPr>
            <a:r>
              <a:rPr lang="en-US" sz="1600">
                <a:latin typeface="Arial" charset="0"/>
              </a:rPr>
              <a:t>Water</a:t>
            </a:r>
          </a:p>
        </p:txBody>
      </p:sp>
      <p:sp>
        <p:nvSpPr>
          <p:cNvPr id="76812" name="Text Box 12"/>
          <p:cNvSpPr txBox="1">
            <a:spLocks noChangeArrowheads="1"/>
          </p:cNvSpPr>
          <p:nvPr/>
        </p:nvSpPr>
        <p:spPr bwMode="auto">
          <a:xfrm>
            <a:off x="5435600" y="3886200"/>
            <a:ext cx="936625" cy="336550"/>
          </a:xfrm>
          <a:prstGeom prst="rect">
            <a:avLst/>
          </a:prstGeom>
          <a:noFill/>
          <a:ln w="9525">
            <a:noFill/>
            <a:miter lim="800000"/>
            <a:headEnd/>
            <a:tailEnd/>
          </a:ln>
        </p:spPr>
        <p:txBody>
          <a:bodyPr>
            <a:spAutoFit/>
          </a:bodyPr>
          <a:lstStyle/>
          <a:p>
            <a:pPr algn="ctr">
              <a:spcBef>
                <a:spcPct val="50000"/>
              </a:spcBef>
            </a:pPr>
            <a:r>
              <a:rPr lang="en-US" sz="1600">
                <a:latin typeface="Arial" charset="0"/>
              </a:rPr>
              <a:t>Sprite</a:t>
            </a:r>
          </a:p>
        </p:txBody>
      </p:sp>
      <p:sp>
        <p:nvSpPr>
          <p:cNvPr id="76813" name="Text Box 13"/>
          <p:cNvSpPr txBox="1">
            <a:spLocks noChangeArrowheads="1"/>
          </p:cNvSpPr>
          <p:nvPr/>
        </p:nvSpPr>
        <p:spPr bwMode="auto">
          <a:xfrm>
            <a:off x="3924300" y="2878138"/>
            <a:ext cx="719138" cy="336550"/>
          </a:xfrm>
          <a:prstGeom prst="rect">
            <a:avLst/>
          </a:prstGeom>
          <a:noFill/>
          <a:ln w="9525">
            <a:noFill/>
            <a:miter lim="800000"/>
            <a:headEnd/>
            <a:tailEnd/>
          </a:ln>
        </p:spPr>
        <p:txBody>
          <a:bodyPr>
            <a:spAutoFit/>
          </a:bodyPr>
          <a:lstStyle/>
          <a:p>
            <a:pPr algn="ctr">
              <a:spcBef>
                <a:spcPct val="50000"/>
              </a:spcBef>
            </a:pPr>
            <a:r>
              <a:rPr lang="en-US" sz="1600">
                <a:latin typeface="Arial" charset="0"/>
              </a:rPr>
              <a:t>Coke</a:t>
            </a:r>
          </a:p>
        </p:txBody>
      </p:sp>
      <p:sp>
        <p:nvSpPr>
          <p:cNvPr id="76814" name="Oval 14"/>
          <p:cNvSpPr>
            <a:spLocks noChangeArrowheads="1"/>
          </p:cNvSpPr>
          <p:nvPr/>
        </p:nvSpPr>
        <p:spPr bwMode="auto">
          <a:xfrm>
            <a:off x="3851275" y="2709863"/>
            <a:ext cx="865188" cy="647700"/>
          </a:xfrm>
          <a:prstGeom prst="ellipse">
            <a:avLst/>
          </a:prstGeom>
          <a:noFill/>
          <a:ln w="9525">
            <a:solidFill>
              <a:schemeClr val="tx1"/>
            </a:solidFill>
            <a:round/>
            <a:headEnd/>
            <a:tailEnd/>
          </a:ln>
        </p:spPr>
        <p:txBody>
          <a:bodyPr wrap="none" anchor="ctr"/>
          <a:lstStyle/>
          <a:p>
            <a:endParaRPr lang="en-US"/>
          </a:p>
        </p:txBody>
      </p:sp>
      <p:sp>
        <p:nvSpPr>
          <p:cNvPr id="76815" name="Text Box 15"/>
          <p:cNvSpPr txBox="1">
            <a:spLocks noChangeArrowheads="1"/>
          </p:cNvSpPr>
          <p:nvPr/>
        </p:nvSpPr>
        <p:spPr bwMode="auto">
          <a:xfrm>
            <a:off x="4787900" y="3286125"/>
            <a:ext cx="865188" cy="336550"/>
          </a:xfrm>
          <a:prstGeom prst="rect">
            <a:avLst/>
          </a:prstGeom>
          <a:noFill/>
          <a:ln w="9525">
            <a:noFill/>
            <a:miter lim="800000"/>
            <a:headEnd/>
            <a:tailEnd/>
          </a:ln>
        </p:spPr>
        <p:txBody>
          <a:bodyPr>
            <a:spAutoFit/>
          </a:bodyPr>
          <a:lstStyle/>
          <a:p>
            <a:pPr algn="ctr">
              <a:spcBef>
                <a:spcPct val="50000"/>
              </a:spcBef>
            </a:pPr>
            <a:r>
              <a:rPr lang="en-US" sz="1600">
                <a:latin typeface="Arial" charset="0"/>
              </a:rPr>
              <a:t>Pepsi</a:t>
            </a:r>
          </a:p>
        </p:txBody>
      </p:sp>
      <p:sp>
        <p:nvSpPr>
          <p:cNvPr id="76816" name="Text Box 16"/>
          <p:cNvSpPr txBox="1">
            <a:spLocks noChangeArrowheads="1"/>
          </p:cNvSpPr>
          <p:nvPr/>
        </p:nvSpPr>
        <p:spPr bwMode="auto">
          <a:xfrm>
            <a:off x="3348038" y="3646488"/>
            <a:ext cx="2303462" cy="304800"/>
          </a:xfrm>
          <a:prstGeom prst="rect">
            <a:avLst/>
          </a:prstGeom>
          <a:noFill/>
          <a:ln w="9525">
            <a:noFill/>
            <a:miter lim="800000"/>
            <a:headEnd/>
            <a:tailEnd/>
          </a:ln>
        </p:spPr>
        <p:txBody>
          <a:bodyPr>
            <a:spAutoFit/>
          </a:bodyPr>
          <a:lstStyle/>
          <a:p>
            <a:pPr algn="ctr">
              <a:spcBef>
                <a:spcPct val="50000"/>
              </a:spcBef>
            </a:pPr>
            <a:r>
              <a:rPr lang="en-US" sz="1400">
                <a:latin typeface="Arial" charset="0"/>
              </a:rPr>
              <a:t>Cola beverages</a:t>
            </a:r>
          </a:p>
        </p:txBody>
      </p:sp>
      <p:sp>
        <p:nvSpPr>
          <p:cNvPr id="2" name="Footer Placeholder 1"/>
          <p:cNvSpPr>
            <a:spLocks noGrp="1"/>
          </p:cNvSpPr>
          <p:nvPr>
            <p:ph type="ftr" sz="quarter" idx="10"/>
          </p:nvPr>
        </p:nvSpPr>
        <p:spPr/>
        <p:txBody>
          <a:bodyPr/>
          <a:lstStyle/>
          <a:p>
            <a:pPr>
              <a:defRPr/>
            </a:pPr>
            <a:r>
              <a:rPr lang="en-US" smtClean="0"/>
              <a:t>© Amitai Aviram.  All rights reserved.</a:t>
            </a:r>
            <a:endParaRPr lang="en-US" dirty="0"/>
          </a:p>
        </p:txBody>
      </p:sp>
      <p:sp>
        <p:nvSpPr>
          <p:cNvPr id="3" name="Slide Number Placeholder 2"/>
          <p:cNvSpPr>
            <a:spLocks noGrp="1"/>
          </p:cNvSpPr>
          <p:nvPr>
            <p:ph type="sldNum" sz="quarter" idx="11"/>
          </p:nvPr>
        </p:nvSpPr>
        <p:spPr/>
        <p:txBody>
          <a:bodyPr/>
          <a:lstStyle/>
          <a:p>
            <a:pPr>
              <a:defRPr/>
            </a:pPr>
            <a:fld id="{3DBDD619-D91F-4BC1-ACB9-7BF8A8286FE0}" type="slidenum">
              <a:rPr lang="en-US" smtClean="0"/>
              <a:pPr>
                <a:defRPr/>
              </a:pPr>
              <a:t>37</a:t>
            </a:fld>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0" y="0"/>
            <a:ext cx="9144000" cy="1301750"/>
          </a:xfrm>
        </p:spPr>
        <p:txBody>
          <a:bodyPr/>
          <a:lstStyle/>
          <a:p>
            <a:pPr eaLnBrk="1" hangingPunct="1"/>
            <a:r>
              <a:rPr lang="en-US" smtClean="0"/>
              <a:t>Cross-elasticity of demand</a:t>
            </a:r>
            <a:br>
              <a:rPr lang="en-US" smtClean="0"/>
            </a:br>
            <a:r>
              <a:rPr lang="en-US" sz="3500" smtClean="0"/>
              <a:t>Why is it useful?</a:t>
            </a:r>
          </a:p>
        </p:txBody>
      </p:sp>
      <p:sp>
        <p:nvSpPr>
          <p:cNvPr id="77827" name="Oval 3"/>
          <p:cNvSpPr>
            <a:spLocks noChangeArrowheads="1"/>
          </p:cNvSpPr>
          <p:nvPr/>
        </p:nvSpPr>
        <p:spPr bwMode="auto">
          <a:xfrm>
            <a:off x="1692275" y="1630363"/>
            <a:ext cx="5759450" cy="3455987"/>
          </a:xfrm>
          <a:prstGeom prst="ellipse">
            <a:avLst/>
          </a:prstGeom>
          <a:noFill/>
          <a:ln w="9525">
            <a:solidFill>
              <a:schemeClr val="tx1"/>
            </a:solidFill>
            <a:round/>
            <a:headEnd/>
            <a:tailEnd/>
          </a:ln>
        </p:spPr>
        <p:txBody>
          <a:bodyPr wrap="none" anchor="ctr"/>
          <a:lstStyle/>
          <a:p>
            <a:endParaRPr lang="en-US"/>
          </a:p>
        </p:txBody>
      </p:sp>
      <p:sp>
        <p:nvSpPr>
          <p:cNvPr id="77828" name="Oval 4"/>
          <p:cNvSpPr>
            <a:spLocks noChangeArrowheads="1"/>
          </p:cNvSpPr>
          <p:nvPr/>
        </p:nvSpPr>
        <p:spPr bwMode="auto">
          <a:xfrm>
            <a:off x="900113" y="1557338"/>
            <a:ext cx="7200900" cy="4032250"/>
          </a:xfrm>
          <a:prstGeom prst="ellipse">
            <a:avLst/>
          </a:prstGeom>
          <a:noFill/>
          <a:ln w="9525">
            <a:solidFill>
              <a:schemeClr val="tx1"/>
            </a:solidFill>
            <a:round/>
            <a:headEnd/>
            <a:tailEnd/>
          </a:ln>
        </p:spPr>
        <p:txBody>
          <a:bodyPr wrap="none" anchor="ctr"/>
          <a:lstStyle/>
          <a:p>
            <a:endParaRPr lang="en-US"/>
          </a:p>
        </p:txBody>
      </p:sp>
      <p:sp>
        <p:nvSpPr>
          <p:cNvPr id="77829" name="Text Box 5"/>
          <p:cNvSpPr txBox="1">
            <a:spLocks noChangeArrowheads="1"/>
          </p:cNvSpPr>
          <p:nvPr/>
        </p:nvSpPr>
        <p:spPr bwMode="auto">
          <a:xfrm>
            <a:off x="3924300" y="5284788"/>
            <a:ext cx="1295400" cy="304800"/>
          </a:xfrm>
          <a:prstGeom prst="rect">
            <a:avLst/>
          </a:prstGeom>
          <a:noFill/>
          <a:ln w="9525">
            <a:noFill/>
            <a:miter lim="800000"/>
            <a:headEnd/>
            <a:tailEnd/>
          </a:ln>
        </p:spPr>
        <p:txBody>
          <a:bodyPr>
            <a:spAutoFit/>
          </a:bodyPr>
          <a:lstStyle/>
          <a:p>
            <a:pPr algn="ctr">
              <a:spcBef>
                <a:spcPct val="50000"/>
              </a:spcBef>
            </a:pPr>
            <a:r>
              <a:rPr lang="en-US" sz="1400">
                <a:latin typeface="Arial" charset="0"/>
              </a:rPr>
              <a:t>All beverages</a:t>
            </a:r>
          </a:p>
        </p:txBody>
      </p:sp>
      <p:sp>
        <p:nvSpPr>
          <p:cNvPr id="77830" name="Text Box 6"/>
          <p:cNvSpPr txBox="1">
            <a:spLocks noChangeArrowheads="1"/>
          </p:cNvSpPr>
          <p:nvPr/>
        </p:nvSpPr>
        <p:spPr bwMode="auto">
          <a:xfrm>
            <a:off x="3059113" y="4654550"/>
            <a:ext cx="3097212" cy="304800"/>
          </a:xfrm>
          <a:prstGeom prst="rect">
            <a:avLst/>
          </a:prstGeom>
          <a:noFill/>
          <a:ln w="9525">
            <a:noFill/>
            <a:miter lim="800000"/>
            <a:headEnd/>
            <a:tailEnd/>
          </a:ln>
        </p:spPr>
        <p:txBody>
          <a:bodyPr>
            <a:spAutoFit/>
          </a:bodyPr>
          <a:lstStyle/>
          <a:p>
            <a:pPr algn="ctr">
              <a:spcBef>
                <a:spcPct val="50000"/>
              </a:spcBef>
            </a:pPr>
            <a:r>
              <a:rPr lang="en-US" sz="1400">
                <a:latin typeface="Arial" charset="0"/>
              </a:rPr>
              <a:t>Recreational (“party”) beverages</a:t>
            </a:r>
          </a:p>
        </p:txBody>
      </p:sp>
      <p:sp>
        <p:nvSpPr>
          <p:cNvPr id="77831" name="Oval 7"/>
          <p:cNvSpPr>
            <a:spLocks noChangeArrowheads="1"/>
          </p:cNvSpPr>
          <p:nvPr/>
        </p:nvSpPr>
        <p:spPr bwMode="auto">
          <a:xfrm>
            <a:off x="2268538" y="1773238"/>
            <a:ext cx="4608512" cy="2881312"/>
          </a:xfrm>
          <a:prstGeom prst="ellipse">
            <a:avLst/>
          </a:prstGeom>
          <a:noFill/>
          <a:ln w="9525">
            <a:solidFill>
              <a:schemeClr val="tx1"/>
            </a:solidFill>
            <a:round/>
            <a:headEnd/>
            <a:tailEnd/>
          </a:ln>
        </p:spPr>
        <p:txBody>
          <a:bodyPr wrap="none" anchor="ctr"/>
          <a:lstStyle/>
          <a:p>
            <a:endParaRPr lang="en-US"/>
          </a:p>
        </p:txBody>
      </p:sp>
      <p:sp>
        <p:nvSpPr>
          <p:cNvPr id="77832" name="Oval 8"/>
          <p:cNvSpPr>
            <a:spLocks noChangeArrowheads="1"/>
          </p:cNvSpPr>
          <p:nvPr/>
        </p:nvSpPr>
        <p:spPr bwMode="auto">
          <a:xfrm>
            <a:off x="3132138" y="1917700"/>
            <a:ext cx="2808287" cy="2232025"/>
          </a:xfrm>
          <a:prstGeom prst="ellipse">
            <a:avLst/>
          </a:prstGeom>
          <a:noFill/>
          <a:ln w="9525">
            <a:solidFill>
              <a:schemeClr val="tx1"/>
            </a:solidFill>
            <a:round/>
            <a:headEnd/>
            <a:tailEnd/>
          </a:ln>
        </p:spPr>
        <p:txBody>
          <a:bodyPr wrap="none" anchor="ctr"/>
          <a:lstStyle/>
          <a:p>
            <a:endParaRPr lang="en-US"/>
          </a:p>
        </p:txBody>
      </p:sp>
      <p:sp>
        <p:nvSpPr>
          <p:cNvPr id="77833" name="Text Box 9"/>
          <p:cNvSpPr txBox="1">
            <a:spLocks noChangeArrowheads="1"/>
          </p:cNvSpPr>
          <p:nvPr/>
        </p:nvSpPr>
        <p:spPr bwMode="auto">
          <a:xfrm>
            <a:off x="3492500" y="4294188"/>
            <a:ext cx="2303463" cy="304800"/>
          </a:xfrm>
          <a:prstGeom prst="rect">
            <a:avLst/>
          </a:prstGeom>
          <a:noFill/>
          <a:ln w="9525">
            <a:noFill/>
            <a:miter lim="800000"/>
            <a:headEnd/>
            <a:tailEnd/>
          </a:ln>
        </p:spPr>
        <p:txBody>
          <a:bodyPr>
            <a:spAutoFit/>
          </a:bodyPr>
          <a:lstStyle/>
          <a:p>
            <a:pPr algn="ctr">
              <a:spcBef>
                <a:spcPct val="50000"/>
              </a:spcBef>
            </a:pPr>
            <a:r>
              <a:rPr lang="en-US" sz="1400">
                <a:latin typeface="Arial" charset="0"/>
              </a:rPr>
              <a:t>Carbonated beverages</a:t>
            </a:r>
          </a:p>
        </p:txBody>
      </p:sp>
      <p:sp>
        <p:nvSpPr>
          <p:cNvPr id="77834" name="Text Box 10"/>
          <p:cNvSpPr txBox="1">
            <a:spLocks noChangeArrowheads="1"/>
          </p:cNvSpPr>
          <p:nvPr/>
        </p:nvSpPr>
        <p:spPr bwMode="auto">
          <a:xfrm>
            <a:off x="6083300" y="4173538"/>
            <a:ext cx="936625" cy="336550"/>
          </a:xfrm>
          <a:prstGeom prst="rect">
            <a:avLst/>
          </a:prstGeom>
          <a:noFill/>
          <a:ln w="9525">
            <a:noFill/>
            <a:miter lim="800000"/>
            <a:headEnd/>
            <a:tailEnd/>
          </a:ln>
        </p:spPr>
        <p:txBody>
          <a:bodyPr>
            <a:spAutoFit/>
          </a:bodyPr>
          <a:lstStyle/>
          <a:p>
            <a:pPr algn="ctr">
              <a:spcBef>
                <a:spcPct val="50000"/>
              </a:spcBef>
            </a:pPr>
            <a:r>
              <a:rPr lang="en-US" sz="1600">
                <a:latin typeface="Arial" charset="0"/>
              </a:rPr>
              <a:t>Beer</a:t>
            </a:r>
          </a:p>
        </p:txBody>
      </p:sp>
      <p:sp>
        <p:nvSpPr>
          <p:cNvPr id="77835" name="Text Box 11"/>
          <p:cNvSpPr txBox="1">
            <a:spLocks noChangeArrowheads="1"/>
          </p:cNvSpPr>
          <p:nvPr/>
        </p:nvSpPr>
        <p:spPr bwMode="auto">
          <a:xfrm>
            <a:off x="6443663" y="4654550"/>
            <a:ext cx="936625" cy="336550"/>
          </a:xfrm>
          <a:prstGeom prst="rect">
            <a:avLst/>
          </a:prstGeom>
          <a:noFill/>
          <a:ln w="9525">
            <a:noFill/>
            <a:miter lim="800000"/>
            <a:headEnd/>
            <a:tailEnd/>
          </a:ln>
        </p:spPr>
        <p:txBody>
          <a:bodyPr>
            <a:spAutoFit/>
          </a:bodyPr>
          <a:lstStyle/>
          <a:p>
            <a:pPr algn="ctr">
              <a:spcBef>
                <a:spcPct val="50000"/>
              </a:spcBef>
            </a:pPr>
            <a:r>
              <a:rPr lang="en-US" sz="1600">
                <a:latin typeface="Arial" charset="0"/>
              </a:rPr>
              <a:t>Water</a:t>
            </a:r>
          </a:p>
        </p:txBody>
      </p:sp>
      <p:sp>
        <p:nvSpPr>
          <p:cNvPr id="77836" name="Text Box 12"/>
          <p:cNvSpPr txBox="1">
            <a:spLocks noChangeArrowheads="1"/>
          </p:cNvSpPr>
          <p:nvPr/>
        </p:nvSpPr>
        <p:spPr bwMode="auto">
          <a:xfrm>
            <a:off x="5435600" y="3886200"/>
            <a:ext cx="936625" cy="336550"/>
          </a:xfrm>
          <a:prstGeom prst="rect">
            <a:avLst/>
          </a:prstGeom>
          <a:noFill/>
          <a:ln w="9525">
            <a:noFill/>
            <a:miter lim="800000"/>
            <a:headEnd/>
            <a:tailEnd/>
          </a:ln>
        </p:spPr>
        <p:txBody>
          <a:bodyPr>
            <a:spAutoFit/>
          </a:bodyPr>
          <a:lstStyle/>
          <a:p>
            <a:pPr algn="ctr">
              <a:spcBef>
                <a:spcPct val="50000"/>
              </a:spcBef>
            </a:pPr>
            <a:r>
              <a:rPr lang="en-US" sz="1600">
                <a:latin typeface="Arial" charset="0"/>
              </a:rPr>
              <a:t>Sprite</a:t>
            </a:r>
          </a:p>
        </p:txBody>
      </p:sp>
      <p:sp>
        <p:nvSpPr>
          <p:cNvPr id="77837" name="Text Box 13"/>
          <p:cNvSpPr txBox="1">
            <a:spLocks noChangeArrowheads="1"/>
          </p:cNvSpPr>
          <p:nvPr/>
        </p:nvSpPr>
        <p:spPr bwMode="auto">
          <a:xfrm>
            <a:off x="3924300" y="2878138"/>
            <a:ext cx="719138" cy="336550"/>
          </a:xfrm>
          <a:prstGeom prst="rect">
            <a:avLst/>
          </a:prstGeom>
          <a:noFill/>
          <a:ln w="9525">
            <a:noFill/>
            <a:miter lim="800000"/>
            <a:headEnd/>
            <a:tailEnd/>
          </a:ln>
        </p:spPr>
        <p:txBody>
          <a:bodyPr>
            <a:spAutoFit/>
          </a:bodyPr>
          <a:lstStyle/>
          <a:p>
            <a:pPr algn="ctr">
              <a:spcBef>
                <a:spcPct val="50000"/>
              </a:spcBef>
            </a:pPr>
            <a:r>
              <a:rPr lang="en-US" sz="1600">
                <a:latin typeface="Arial" charset="0"/>
              </a:rPr>
              <a:t>Coke</a:t>
            </a:r>
          </a:p>
        </p:txBody>
      </p:sp>
      <p:sp>
        <p:nvSpPr>
          <p:cNvPr id="77838" name="Oval 14"/>
          <p:cNvSpPr>
            <a:spLocks noChangeArrowheads="1"/>
          </p:cNvSpPr>
          <p:nvPr/>
        </p:nvSpPr>
        <p:spPr bwMode="auto">
          <a:xfrm>
            <a:off x="3851275" y="2709863"/>
            <a:ext cx="865188" cy="647700"/>
          </a:xfrm>
          <a:prstGeom prst="ellipse">
            <a:avLst/>
          </a:prstGeom>
          <a:noFill/>
          <a:ln w="9525">
            <a:solidFill>
              <a:schemeClr val="tx1"/>
            </a:solidFill>
            <a:round/>
            <a:headEnd/>
            <a:tailEnd/>
          </a:ln>
        </p:spPr>
        <p:txBody>
          <a:bodyPr wrap="none" anchor="ctr"/>
          <a:lstStyle/>
          <a:p>
            <a:endParaRPr lang="en-US"/>
          </a:p>
        </p:txBody>
      </p:sp>
      <p:sp>
        <p:nvSpPr>
          <p:cNvPr id="77839" name="Text Box 15"/>
          <p:cNvSpPr txBox="1">
            <a:spLocks noChangeArrowheads="1"/>
          </p:cNvSpPr>
          <p:nvPr/>
        </p:nvSpPr>
        <p:spPr bwMode="auto">
          <a:xfrm>
            <a:off x="4787900" y="3286125"/>
            <a:ext cx="865188" cy="336550"/>
          </a:xfrm>
          <a:prstGeom prst="rect">
            <a:avLst/>
          </a:prstGeom>
          <a:noFill/>
          <a:ln w="9525">
            <a:noFill/>
            <a:miter lim="800000"/>
            <a:headEnd/>
            <a:tailEnd/>
          </a:ln>
        </p:spPr>
        <p:txBody>
          <a:bodyPr>
            <a:spAutoFit/>
          </a:bodyPr>
          <a:lstStyle/>
          <a:p>
            <a:pPr algn="ctr">
              <a:spcBef>
                <a:spcPct val="50000"/>
              </a:spcBef>
            </a:pPr>
            <a:r>
              <a:rPr lang="en-US" sz="1600">
                <a:latin typeface="Arial" charset="0"/>
              </a:rPr>
              <a:t>Pepsi</a:t>
            </a:r>
          </a:p>
        </p:txBody>
      </p:sp>
      <p:sp>
        <p:nvSpPr>
          <p:cNvPr id="77840" name="Text Box 16"/>
          <p:cNvSpPr txBox="1">
            <a:spLocks noChangeArrowheads="1"/>
          </p:cNvSpPr>
          <p:nvPr/>
        </p:nvSpPr>
        <p:spPr bwMode="auto">
          <a:xfrm>
            <a:off x="3348038" y="3646488"/>
            <a:ext cx="2303462" cy="304800"/>
          </a:xfrm>
          <a:prstGeom prst="rect">
            <a:avLst/>
          </a:prstGeom>
          <a:noFill/>
          <a:ln w="9525">
            <a:noFill/>
            <a:miter lim="800000"/>
            <a:headEnd/>
            <a:tailEnd/>
          </a:ln>
        </p:spPr>
        <p:txBody>
          <a:bodyPr>
            <a:spAutoFit/>
          </a:bodyPr>
          <a:lstStyle/>
          <a:p>
            <a:pPr algn="ctr">
              <a:spcBef>
                <a:spcPct val="50000"/>
              </a:spcBef>
            </a:pPr>
            <a:r>
              <a:rPr lang="en-US" sz="1400">
                <a:latin typeface="Arial" charset="0"/>
              </a:rPr>
              <a:t>Cola beverages</a:t>
            </a:r>
          </a:p>
        </p:txBody>
      </p:sp>
      <p:sp>
        <p:nvSpPr>
          <p:cNvPr id="77841" name="Oval 18"/>
          <p:cNvSpPr>
            <a:spLocks noChangeArrowheads="1"/>
          </p:cNvSpPr>
          <p:nvPr/>
        </p:nvSpPr>
        <p:spPr bwMode="auto">
          <a:xfrm>
            <a:off x="5940425" y="4149725"/>
            <a:ext cx="1511300" cy="936625"/>
          </a:xfrm>
          <a:prstGeom prst="ellipse">
            <a:avLst/>
          </a:prstGeom>
          <a:noFill/>
          <a:ln w="28575">
            <a:solidFill>
              <a:srgbClr val="FF0000"/>
            </a:solidFill>
            <a:round/>
            <a:headEnd/>
            <a:tailEnd/>
          </a:ln>
        </p:spPr>
        <p:txBody>
          <a:bodyPr wrap="none" anchor="ctr"/>
          <a:lstStyle/>
          <a:p>
            <a:endParaRPr lang="en-US"/>
          </a:p>
        </p:txBody>
      </p:sp>
      <p:sp>
        <p:nvSpPr>
          <p:cNvPr id="77842" name="Oval 19"/>
          <p:cNvSpPr>
            <a:spLocks noChangeArrowheads="1"/>
          </p:cNvSpPr>
          <p:nvPr/>
        </p:nvSpPr>
        <p:spPr bwMode="auto">
          <a:xfrm>
            <a:off x="3203575" y="4581525"/>
            <a:ext cx="2736850" cy="433388"/>
          </a:xfrm>
          <a:prstGeom prst="ellipse">
            <a:avLst/>
          </a:prstGeom>
          <a:noFill/>
          <a:ln w="28575">
            <a:solidFill>
              <a:srgbClr val="FF0000"/>
            </a:solidFill>
            <a:round/>
            <a:headEnd/>
            <a:tailEnd/>
          </a:ln>
        </p:spPr>
        <p:txBody>
          <a:bodyPr wrap="none" anchor="ctr"/>
          <a:lstStyle/>
          <a:p>
            <a:endParaRPr lang="en-US"/>
          </a:p>
        </p:txBody>
      </p:sp>
      <p:sp>
        <p:nvSpPr>
          <p:cNvPr id="77843" name="TextBox 21"/>
          <p:cNvSpPr txBox="1">
            <a:spLocks noChangeArrowheads="1"/>
          </p:cNvSpPr>
          <p:nvPr/>
        </p:nvSpPr>
        <p:spPr bwMode="auto">
          <a:xfrm>
            <a:off x="0" y="5589588"/>
            <a:ext cx="9144000" cy="892175"/>
          </a:xfrm>
          <a:prstGeom prst="rect">
            <a:avLst/>
          </a:prstGeom>
          <a:noFill/>
          <a:ln w="9525">
            <a:noFill/>
            <a:miter lim="800000"/>
            <a:headEnd/>
            <a:tailEnd/>
          </a:ln>
        </p:spPr>
        <p:txBody>
          <a:bodyPr>
            <a:spAutoFit/>
          </a:bodyPr>
          <a:lstStyle/>
          <a:p>
            <a:r>
              <a:rPr lang="en-US" sz="2800" dirty="0">
                <a:solidFill>
                  <a:srgbClr val="FF0000"/>
                </a:solidFill>
                <a:latin typeface="Arial" charset="0"/>
              </a:rPr>
              <a:t> How can we determine which view is correct?</a:t>
            </a:r>
          </a:p>
          <a:p>
            <a:pPr lvl="1"/>
            <a:r>
              <a:rPr lang="en-US" sz="2400" dirty="0">
                <a:latin typeface="Arial" charset="0"/>
              </a:rPr>
              <a:t>I.e., which is the closer substitute to Coke – beer or water?</a:t>
            </a:r>
          </a:p>
        </p:txBody>
      </p:sp>
      <p:sp>
        <p:nvSpPr>
          <p:cNvPr id="2" name="Footer Placeholder 1"/>
          <p:cNvSpPr>
            <a:spLocks noGrp="1"/>
          </p:cNvSpPr>
          <p:nvPr>
            <p:ph type="ftr" sz="quarter" idx="10"/>
          </p:nvPr>
        </p:nvSpPr>
        <p:spPr/>
        <p:txBody>
          <a:bodyPr/>
          <a:lstStyle/>
          <a:p>
            <a:pPr>
              <a:defRPr/>
            </a:pPr>
            <a:r>
              <a:rPr lang="en-US" smtClean="0"/>
              <a:t>© Amitai Aviram.  All rights reserved.</a:t>
            </a:r>
            <a:endParaRPr lang="en-US" dirty="0"/>
          </a:p>
        </p:txBody>
      </p:sp>
      <p:sp>
        <p:nvSpPr>
          <p:cNvPr id="3" name="Slide Number Placeholder 2"/>
          <p:cNvSpPr>
            <a:spLocks noGrp="1"/>
          </p:cNvSpPr>
          <p:nvPr>
            <p:ph type="sldNum" sz="quarter" idx="11"/>
          </p:nvPr>
        </p:nvSpPr>
        <p:spPr/>
        <p:txBody>
          <a:bodyPr/>
          <a:lstStyle/>
          <a:p>
            <a:pPr>
              <a:defRPr/>
            </a:pPr>
            <a:fld id="{93A4AC4D-317B-4CC4-B31F-A1F908C33E1D}" type="slidenum">
              <a:rPr lang="en-US" smtClean="0"/>
              <a:pPr>
                <a:defRPr/>
              </a:pPr>
              <a:t>38</a:t>
            </a:fld>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0" y="0"/>
            <a:ext cx="9144000" cy="1301750"/>
          </a:xfrm>
        </p:spPr>
        <p:txBody>
          <a:bodyPr/>
          <a:lstStyle/>
          <a:p>
            <a:pPr eaLnBrk="1" hangingPunct="1"/>
            <a:r>
              <a:rPr lang="en-US" smtClean="0"/>
              <a:t>Cross-elasticity of demand</a:t>
            </a:r>
            <a:br>
              <a:rPr lang="en-US" smtClean="0"/>
            </a:br>
            <a:r>
              <a:rPr lang="en-US" sz="3500" smtClean="0"/>
              <a:t>Using cross-elasticity</a:t>
            </a:r>
          </a:p>
        </p:txBody>
      </p:sp>
      <p:sp>
        <p:nvSpPr>
          <p:cNvPr id="78851" name="Rectangle 3"/>
          <p:cNvSpPr>
            <a:spLocks noGrp="1" noChangeArrowheads="1"/>
          </p:cNvSpPr>
          <p:nvPr>
            <p:ph type="body" idx="1"/>
          </p:nvPr>
        </p:nvSpPr>
        <p:spPr>
          <a:xfrm>
            <a:off x="0" y="1447800"/>
            <a:ext cx="9144000" cy="5181600"/>
          </a:xfrm>
        </p:spPr>
        <p:txBody>
          <a:bodyPr/>
          <a:lstStyle/>
          <a:p>
            <a:pPr eaLnBrk="1" hangingPunct="1">
              <a:spcBef>
                <a:spcPct val="0"/>
              </a:spcBef>
            </a:pPr>
            <a:r>
              <a:rPr lang="en-US" sz="2400" dirty="0" smtClean="0"/>
              <a:t>How much X-elasticity is the threshold to be “in the market”?</a:t>
            </a:r>
          </a:p>
          <a:p>
            <a:pPr eaLnBrk="1" hangingPunct="1">
              <a:spcBef>
                <a:spcPct val="0"/>
              </a:spcBef>
            </a:pPr>
            <a:r>
              <a:rPr lang="en-US" sz="2400" dirty="0" smtClean="0"/>
              <a:t>To answer, think of the goal of market definition: to identify &amp; assess magnitude of MP</a:t>
            </a:r>
          </a:p>
          <a:p>
            <a:pPr lvl="1" eaLnBrk="1" hangingPunct="1">
              <a:spcBef>
                <a:spcPct val="0"/>
              </a:spcBef>
            </a:pPr>
            <a:r>
              <a:rPr lang="en-US" sz="2000" dirty="0" smtClean="0"/>
              <a:t>So, for Product B to be in the same market as Product A means that Product B serves as a check on the ability of a monopolist in Product A to exercise MP (i.e., to profitably raise prices)</a:t>
            </a:r>
          </a:p>
          <a:p>
            <a:pPr lvl="1" eaLnBrk="1" hangingPunct="1">
              <a:spcBef>
                <a:spcPct val="0"/>
              </a:spcBef>
            </a:pPr>
            <a:r>
              <a:rPr lang="en-US" sz="2000" dirty="0" smtClean="0"/>
              <a:t>So, we ask whether X-elasticity between A &amp; B is sufficiently large that a monopolist of A who increases the price of A (traditionally, by 5%) will lose so many sales to B that its profits would decline (i.e., can’t exercise MP without also controlling B)</a:t>
            </a:r>
          </a:p>
        </p:txBody>
      </p:sp>
      <p:sp>
        <p:nvSpPr>
          <p:cNvPr id="2" name="Footer Placeholder 1"/>
          <p:cNvSpPr>
            <a:spLocks noGrp="1"/>
          </p:cNvSpPr>
          <p:nvPr>
            <p:ph type="ftr" sz="quarter" idx="10"/>
          </p:nvPr>
        </p:nvSpPr>
        <p:spPr/>
        <p:txBody>
          <a:bodyPr/>
          <a:lstStyle/>
          <a:p>
            <a:pPr>
              <a:defRPr/>
            </a:pPr>
            <a:r>
              <a:rPr lang="en-US" smtClean="0"/>
              <a:t>© Amitai Aviram.  All rights reserved.</a:t>
            </a:r>
            <a:endParaRPr lang="en-US" dirty="0"/>
          </a:p>
        </p:txBody>
      </p:sp>
      <p:sp>
        <p:nvSpPr>
          <p:cNvPr id="3" name="Slide Number Placeholder 2"/>
          <p:cNvSpPr>
            <a:spLocks noGrp="1"/>
          </p:cNvSpPr>
          <p:nvPr>
            <p:ph type="sldNum" sz="quarter" idx="11"/>
          </p:nvPr>
        </p:nvSpPr>
        <p:spPr/>
        <p:txBody>
          <a:bodyPr/>
          <a:lstStyle/>
          <a:p>
            <a:pPr>
              <a:defRPr/>
            </a:pPr>
            <a:fld id="{DAF91C25-40DE-406D-B1D7-267CC20DF863}" type="slidenum">
              <a:rPr lang="en-US" smtClean="0"/>
              <a:pPr>
                <a:defRPr/>
              </a:pPr>
              <a:t>39</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0" y="0"/>
            <a:ext cx="9144000" cy="1301750"/>
          </a:xfrm>
        </p:spPr>
        <p:txBody>
          <a:bodyPr/>
          <a:lstStyle/>
          <a:p>
            <a:pPr eaLnBrk="1" hangingPunct="1"/>
            <a:r>
              <a:rPr lang="en-US" dirty="0" smtClean="0">
                <a:latin typeface="Calibri" pitchFamily="34" charset="0"/>
              </a:rPr>
              <a:t>Economics of competition</a:t>
            </a:r>
            <a:br>
              <a:rPr lang="en-US" dirty="0" smtClean="0">
                <a:latin typeface="Calibri" pitchFamily="34" charset="0"/>
              </a:rPr>
            </a:br>
            <a:r>
              <a:rPr lang="en-US" sz="3500" dirty="0" smtClean="0">
                <a:latin typeface="Calibri" pitchFamily="34" charset="0"/>
              </a:rPr>
              <a:t>The concept of marginal cost</a:t>
            </a:r>
          </a:p>
        </p:txBody>
      </p:sp>
      <p:sp>
        <p:nvSpPr>
          <p:cNvPr id="19459" name="Rectangle 3"/>
          <p:cNvSpPr>
            <a:spLocks noGrp="1" noChangeArrowheads="1"/>
          </p:cNvSpPr>
          <p:nvPr>
            <p:ph type="body" sz="half" idx="1"/>
          </p:nvPr>
        </p:nvSpPr>
        <p:spPr>
          <a:xfrm>
            <a:off x="0" y="1447800"/>
            <a:ext cx="9144000" cy="5181600"/>
          </a:xfrm>
        </p:spPr>
        <p:txBody>
          <a:bodyPr/>
          <a:lstStyle/>
          <a:p>
            <a:pPr eaLnBrk="1" hangingPunct="1">
              <a:spcBef>
                <a:spcPts val="0"/>
              </a:spcBef>
            </a:pPr>
            <a:r>
              <a:rPr lang="en-US" sz="2400" dirty="0" smtClean="0">
                <a:latin typeface="Calibri" pitchFamily="34" charset="0"/>
              </a:rPr>
              <a:t>Marginal cost (MC): cost of producing the next unit of the product</a:t>
            </a:r>
          </a:p>
          <a:p>
            <a:pPr eaLnBrk="1" hangingPunct="1">
              <a:spcBef>
                <a:spcPts val="0"/>
              </a:spcBef>
            </a:pPr>
            <a:r>
              <a:rPr lang="en-US" sz="2400" dirty="0" smtClean="0">
                <a:latin typeface="Calibri" pitchFamily="34" charset="0"/>
              </a:rPr>
              <a:t>Example</a:t>
            </a:r>
          </a:p>
          <a:p>
            <a:pPr lvl="1" eaLnBrk="1" hangingPunct="1">
              <a:spcBef>
                <a:spcPts val="0"/>
              </a:spcBef>
            </a:pPr>
            <a:r>
              <a:rPr lang="en-US" sz="2000" dirty="0" smtClean="0">
                <a:latin typeface="Calibri" pitchFamily="34" charset="0"/>
              </a:rPr>
              <a:t>Producing one widget requires 1 person to work for 1 hour to assemble it</a:t>
            </a:r>
          </a:p>
          <a:p>
            <a:pPr lvl="1" eaLnBrk="1" hangingPunct="1">
              <a:spcBef>
                <a:spcPts val="0"/>
              </a:spcBef>
            </a:pPr>
            <a:r>
              <a:rPr lang="en-US" sz="2000" dirty="0" smtClean="0">
                <a:latin typeface="Calibri" pitchFamily="34" charset="0"/>
              </a:rPr>
              <a:t>Wage: $4/hour</a:t>
            </a:r>
          </a:p>
          <a:p>
            <a:pPr lvl="1" eaLnBrk="1" hangingPunct="1">
              <a:spcBef>
                <a:spcPts val="0"/>
              </a:spcBef>
            </a:pPr>
            <a:r>
              <a:rPr lang="en-US" sz="2000" dirty="0" smtClean="0">
                <a:latin typeface="Calibri" pitchFamily="34" charset="0"/>
              </a:rPr>
              <a:t>Raw materials: another $1/widget</a:t>
            </a:r>
          </a:p>
          <a:p>
            <a:pPr lvl="1" eaLnBrk="1" hangingPunct="1">
              <a:spcBef>
                <a:spcPts val="0"/>
              </a:spcBef>
            </a:pPr>
            <a:r>
              <a:rPr lang="en-US" sz="2000" dirty="0" smtClean="0">
                <a:latin typeface="Calibri" pitchFamily="34" charset="0"/>
              </a:rPr>
              <a:t>Overhead cost: $3, regardless of</a:t>
            </a:r>
            <a:br>
              <a:rPr lang="en-US" sz="2000" dirty="0" smtClean="0">
                <a:latin typeface="Calibri" pitchFamily="34" charset="0"/>
              </a:rPr>
            </a:br>
            <a:r>
              <a:rPr lang="en-US" sz="2000" dirty="0" smtClean="0">
                <a:latin typeface="Calibri" pitchFamily="34" charset="0"/>
              </a:rPr>
              <a:t># of widgets produced (this could</a:t>
            </a:r>
            <a:br>
              <a:rPr lang="en-US" sz="2000" dirty="0" smtClean="0">
                <a:latin typeface="Calibri" pitchFamily="34" charset="0"/>
              </a:rPr>
            </a:br>
            <a:r>
              <a:rPr lang="en-US" sz="2000" dirty="0" smtClean="0">
                <a:latin typeface="Calibri" pitchFamily="34" charset="0"/>
              </a:rPr>
              <a:t>be rent, management costs, etc.)</a:t>
            </a:r>
          </a:p>
        </p:txBody>
      </p:sp>
      <p:graphicFrame>
        <p:nvGraphicFramePr>
          <p:cNvPr id="110783" name="Group 191"/>
          <p:cNvGraphicFramePr>
            <a:graphicFrameLocks noGrp="1"/>
          </p:cNvGraphicFramePr>
          <p:nvPr>
            <p:ph sz="quarter" idx="3"/>
          </p:nvPr>
        </p:nvGraphicFramePr>
        <p:xfrm>
          <a:off x="5076825" y="2997200"/>
          <a:ext cx="3959225" cy="3078186"/>
        </p:xfrm>
        <a:graphic>
          <a:graphicData uri="http://schemas.openxmlformats.org/drawingml/2006/table">
            <a:tbl>
              <a:tblPr/>
              <a:tblGrid>
                <a:gridCol w="1397000"/>
                <a:gridCol w="1243012"/>
                <a:gridCol w="1319213"/>
              </a:tblGrid>
              <a:tr h="700993">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Widgets Produced</a:t>
                      </a:r>
                    </a:p>
                  </a:txBody>
                  <a:tcPr marT="45699" marB="4569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Total Cost</a:t>
                      </a:r>
                    </a:p>
                  </a:txBody>
                  <a:tcPr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Marginal Cost</a:t>
                      </a:r>
                    </a:p>
                  </a:txBody>
                  <a:tcPr marT="45699" marB="4569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195">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0</a:t>
                      </a:r>
                    </a:p>
                  </a:txBody>
                  <a:tcPr marT="45699" marB="4569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$0</a:t>
                      </a:r>
                    </a:p>
                  </a:txBody>
                  <a:tcPr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$8</a:t>
                      </a:r>
                    </a:p>
                  </a:txBody>
                  <a:tcPr marT="45699" marB="4569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195">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1</a:t>
                      </a:r>
                    </a:p>
                  </a:txBody>
                  <a:tcPr marT="45699" marB="4569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$8</a:t>
                      </a:r>
                    </a:p>
                  </a:txBody>
                  <a:tcPr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$5</a:t>
                      </a:r>
                    </a:p>
                  </a:txBody>
                  <a:tcPr marT="45699" marB="4569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195">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2</a:t>
                      </a:r>
                    </a:p>
                  </a:txBody>
                  <a:tcPr marT="45699" marB="4569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$13</a:t>
                      </a:r>
                    </a:p>
                  </a:txBody>
                  <a:tcPr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$5</a:t>
                      </a:r>
                    </a:p>
                  </a:txBody>
                  <a:tcPr marT="45699" marB="4569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195">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3</a:t>
                      </a:r>
                    </a:p>
                  </a:txBody>
                  <a:tcPr marT="45699" marB="4569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$18</a:t>
                      </a:r>
                    </a:p>
                  </a:txBody>
                  <a:tcPr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$5</a:t>
                      </a:r>
                    </a:p>
                  </a:txBody>
                  <a:tcPr marT="45699" marB="4569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195">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4</a:t>
                      </a:r>
                    </a:p>
                  </a:txBody>
                  <a:tcPr marT="45699" marB="4569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$23</a:t>
                      </a:r>
                    </a:p>
                  </a:txBody>
                  <a:tcPr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$5</a:t>
                      </a:r>
                    </a:p>
                  </a:txBody>
                  <a:tcPr marT="45699" marB="4569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195">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5</a:t>
                      </a:r>
                    </a:p>
                  </a:txBody>
                  <a:tcPr marT="45699" marB="4569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$28</a:t>
                      </a:r>
                    </a:p>
                  </a:txBody>
                  <a:tcPr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2000" b="0" i="0" u="none" strike="noStrike" cap="none" normalizeH="0" baseline="0" dirty="0" smtClean="0">
                        <a:ln>
                          <a:noFill/>
                        </a:ln>
                        <a:solidFill>
                          <a:schemeClr val="tx1"/>
                        </a:solidFill>
                        <a:effectLst/>
                        <a:latin typeface="Arial" charset="0"/>
                      </a:endParaRPr>
                    </a:p>
                  </a:txBody>
                  <a:tcPr marT="45699" marB="4569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 name="Footer Placeholder 1"/>
          <p:cNvSpPr>
            <a:spLocks noGrp="1"/>
          </p:cNvSpPr>
          <p:nvPr>
            <p:ph type="ftr" sz="quarter" idx="10"/>
          </p:nvPr>
        </p:nvSpPr>
        <p:spPr/>
        <p:txBody>
          <a:bodyPr/>
          <a:lstStyle/>
          <a:p>
            <a:pPr>
              <a:defRPr/>
            </a:pPr>
            <a:r>
              <a:rPr lang="en-US" altLang="en-US"/>
              <a:t>© Amitai Aviram.  All rights reserved.</a:t>
            </a:r>
          </a:p>
        </p:txBody>
      </p:sp>
      <p:sp>
        <p:nvSpPr>
          <p:cNvPr id="3" name="Slide Number Placeholder 2"/>
          <p:cNvSpPr>
            <a:spLocks noGrp="1"/>
          </p:cNvSpPr>
          <p:nvPr>
            <p:ph type="sldNum" sz="quarter" idx="11"/>
          </p:nvPr>
        </p:nvSpPr>
        <p:spPr/>
        <p:txBody>
          <a:bodyPr/>
          <a:lstStyle/>
          <a:p>
            <a:pPr>
              <a:defRPr/>
            </a:pPr>
            <a:fld id="{DA4F3AAE-1540-4607-A508-FE72A5CB01D5}" type="slidenum">
              <a:rPr lang="en-US" altLang="en-US" smtClean="0"/>
              <a:pPr>
                <a:defRPr/>
              </a:pPr>
              <a:t>4</a:t>
            </a:fld>
            <a:endParaRPr lang="en-US" alt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0" y="0"/>
            <a:ext cx="9144000" cy="1295400"/>
          </a:xfrm>
        </p:spPr>
        <p:txBody>
          <a:bodyPr/>
          <a:lstStyle/>
          <a:p>
            <a:pPr eaLnBrk="1" hangingPunct="1"/>
            <a:r>
              <a:rPr lang="en-US" smtClean="0"/>
              <a:t>Cross-elasticity of demand</a:t>
            </a:r>
            <a:br>
              <a:rPr lang="en-US" smtClean="0"/>
            </a:br>
            <a:r>
              <a:rPr lang="en-US" sz="3500" smtClean="0"/>
              <a:t>Using cross-elasticity: example</a:t>
            </a:r>
          </a:p>
        </p:txBody>
      </p:sp>
      <p:sp>
        <p:nvSpPr>
          <p:cNvPr id="79875" name="Rectangle 3"/>
          <p:cNvSpPr>
            <a:spLocks noGrp="1" noChangeArrowheads="1"/>
          </p:cNvSpPr>
          <p:nvPr>
            <p:ph type="body" sz="half" idx="1"/>
          </p:nvPr>
        </p:nvSpPr>
        <p:spPr>
          <a:xfrm>
            <a:off x="0" y="3860800"/>
            <a:ext cx="9144000" cy="2768600"/>
          </a:xfrm>
        </p:spPr>
        <p:txBody>
          <a:bodyPr/>
          <a:lstStyle/>
          <a:p>
            <a:pPr lvl="1" eaLnBrk="1" hangingPunct="1">
              <a:spcBef>
                <a:spcPct val="0"/>
              </a:spcBef>
            </a:pPr>
            <a:r>
              <a:rPr lang="en-US" sz="2000" dirty="0" smtClean="0"/>
              <a:t>Also assume profit margins are 90% (costs=10% of revenue)</a:t>
            </a:r>
          </a:p>
          <a:p>
            <a:pPr eaLnBrk="1" hangingPunct="1">
              <a:spcBef>
                <a:spcPct val="0"/>
              </a:spcBef>
            </a:pPr>
            <a:r>
              <a:rPr lang="en-US" sz="2200" dirty="0" smtClean="0"/>
              <a:t>Round 1: Is Pepsi in the market?</a:t>
            </a:r>
          </a:p>
          <a:p>
            <a:pPr lvl="1" eaLnBrk="1" hangingPunct="1">
              <a:spcBef>
                <a:spcPct val="0"/>
              </a:spcBef>
            </a:pPr>
            <a:r>
              <a:rPr lang="en-US" sz="2000" dirty="0" smtClean="0"/>
              <a:t>Coke price up 5%; Coke’s lost sales: $20</a:t>
            </a:r>
          </a:p>
          <a:p>
            <a:pPr lvl="1" eaLnBrk="1" hangingPunct="1">
              <a:spcBef>
                <a:spcPct val="0"/>
              </a:spcBef>
            </a:pPr>
            <a:r>
              <a:rPr lang="en-US" sz="2000" dirty="0" smtClean="0"/>
              <a:t>Coke’s losses from lost sales: $18 ($20 x 90%)</a:t>
            </a:r>
          </a:p>
          <a:p>
            <a:pPr lvl="1" eaLnBrk="1" hangingPunct="1">
              <a:spcBef>
                <a:spcPct val="0"/>
              </a:spcBef>
            </a:pPr>
            <a:r>
              <a:rPr lang="en-US" sz="2000" dirty="0" smtClean="0"/>
              <a:t>Coke’s profits from price increase: $4 [(100-20) x 5%]</a:t>
            </a:r>
          </a:p>
          <a:p>
            <a:pPr lvl="1" eaLnBrk="1" hangingPunct="1">
              <a:spcBef>
                <a:spcPct val="0"/>
              </a:spcBef>
            </a:pPr>
            <a:r>
              <a:rPr lang="en-US" sz="2000" dirty="0" smtClean="0"/>
              <a:t>Coke lost $14; controlling all of Coke doesn’t give enough MP to make a 5% price hike profitable</a:t>
            </a:r>
          </a:p>
          <a:p>
            <a:pPr lvl="1" eaLnBrk="1" hangingPunct="1">
              <a:spcBef>
                <a:spcPct val="0"/>
              </a:spcBef>
            </a:pPr>
            <a:r>
              <a:rPr lang="en-US" sz="2000" dirty="0" smtClean="0"/>
              <a:t>Conclusion: Pepsi is in the market</a:t>
            </a:r>
          </a:p>
        </p:txBody>
      </p:sp>
      <p:graphicFrame>
        <p:nvGraphicFramePr>
          <p:cNvPr id="313443" name="Group 99"/>
          <p:cNvGraphicFramePr>
            <a:graphicFrameLocks noGrp="1"/>
          </p:cNvGraphicFramePr>
          <p:nvPr>
            <p:ph sz="half" idx="2"/>
          </p:nvPr>
        </p:nvGraphicFramePr>
        <p:xfrm>
          <a:off x="600075" y="1819275"/>
          <a:ext cx="7140575" cy="1828800"/>
        </p:xfrm>
        <a:graphic>
          <a:graphicData uri="http://schemas.openxmlformats.org/drawingml/2006/table">
            <a:tbl>
              <a:tblPr/>
              <a:tblGrid>
                <a:gridCol w="2305050"/>
                <a:gridCol w="863600"/>
                <a:gridCol w="1296988"/>
                <a:gridCol w="1247775"/>
                <a:gridCol w="1427162"/>
              </a:tblGrid>
              <a:tr h="185738">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200" b="0" i="0" u="none" strike="noStrike" cap="none" normalizeH="0" baseline="0" smtClean="0">
                          <a:ln>
                            <a:noFill/>
                          </a:ln>
                          <a:solidFill>
                            <a:schemeClr val="tx1"/>
                          </a:solidFill>
                          <a:effectLst/>
                          <a:latin typeface="Arial" charset="0"/>
                        </a:rPr>
                        <a:t>Assumptions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200" b="0" i="0" u="none" strike="noStrike" cap="none" normalizeH="0" baseline="0" smtClean="0">
                          <a:ln>
                            <a:noFill/>
                          </a:ln>
                          <a:solidFill>
                            <a:schemeClr val="tx1"/>
                          </a:solidFill>
                          <a:effectLst/>
                          <a:latin typeface="Arial" charset="0"/>
                        </a:rPr>
                        <a:t>Coke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200" b="0" i="0" u="none" strike="noStrike" cap="none" normalizeH="0" baseline="0" smtClean="0">
                          <a:ln>
                            <a:noFill/>
                          </a:ln>
                          <a:solidFill>
                            <a:schemeClr val="tx1"/>
                          </a:solidFill>
                          <a:effectLst/>
                          <a:latin typeface="Arial" charset="0"/>
                        </a:rPr>
                        <a:t>Pepsi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200" b="0" i="0" u="none" strike="noStrike" cap="none" normalizeH="0" baseline="0" smtClean="0">
                          <a:ln>
                            <a:noFill/>
                          </a:ln>
                          <a:solidFill>
                            <a:schemeClr val="tx1"/>
                          </a:solidFill>
                          <a:effectLst/>
                          <a:latin typeface="Arial" charset="0"/>
                        </a:rPr>
                        <a:t>Sprite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200" b="0" i="0" u="none" strike="noStrike" cap="none" normalizeH="0" baseline="0" smtClean="0">
                          <a:ln>
                            <a:noFill/>
                          </a:ln>
                          <a:solidFill>
                            <a:schemeClr val="tx1"/>
                          </a:solidFill>
                          <a:effectLst/>
                          <a:latin typeface="Arial" charset="0"/>
                        </a:rPr>
                        <a:t>Beer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7325">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200" b="0" i="0" u="none" strike="noStrike" cap="none" normalizeH="0" baseline="0" smtClean="0">
                          <a:ln>
                            <a:noFill/>
                          </a:ln>
                          <a:solidFill>
                            <a:schemeClr val="tx1"/>
                          </a:solidFill>
                          <a:effectLst/>
                          <a:latin typeface="Arial" charset="0"/>
                        </a:rPr>
                        <a:t>Sales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200" b="0" i="0" u="none" strike="noStrike" cap="none" normalizeH="0" baseline="0" smtClean="0">
                          <a:ln>
                            <a:noFill/>
                          </a:ln>
                          <a:solidFill>
                            <a:schemeClr val="tx1"/>
                          </a:solidFill>
                          <a:effectLst/>
                          <a:latin typeface="Arial" charset="0"/>
                        </a:rPr>
                        <a:t>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200" b="0" i="0" u="none" strike="noStrike" cap="none" normalizeH="0" baseline="0" smtClean="0">
                          <a:ln>
                            <a:noFill/>
                          </a:ln>
                          <a:solidFill>
                            <a:schemeClr val="tx1"/>
                          </a:solidFill>
                          <a:effectLst/>
                          <a:latin typeface="Arial" charset="0"/>
                        </a:rPr>
                        <a:t>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200" b="0" i="0" u="none" strike="noStrike" cap="none" normalizeH="0" baseline="0" smtClean="0">
                          <a:ln>
                            <a:noFill/>
                          </a:ln>
                          <a:solidFill>
                            <a:schemeClr val="tx1"/>
                          </a:solidFill>
                          <a:effectLst/>
                          <a:latin typeface="Arial" charset="0"/>
                        </a:rPr>
                        <a:t>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200" b="0" i="0" u="none" strike="noStrike" cap="none" normalizeH="0" baseline="0" smtClean="0">
                          <a:ln>
                            <a:noFill/>
                          </a:ln>
                          <a:solidFill>
                            <a:schemeClr val="tx1"/>
                          </a:solidFill>
                          <a:effectLst/>
                          <a:latin typeface="Arial" charset="0"/>
                        </a:rPr>
                        <a:t>100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6075">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200" b="0" i="0" u="none" strike="noStrike" cap="none" normalizeH="0" baseline="0" smtClean="0">
                          <a:ln>
                            <a:noFill/>
                          </a:ln>
                          <a:solidFill>
                            <a:schemeClr val="tx1"/>
                          </a:solidFill>
                          <a:effectLst/>
                          <a:latin typeface="Arial" charset="0"/>
                        </a:rPr>
                        <a:t>X-elasticity</a:t>
                      </a:r>
                      <a:br>
                        <a:rPr kumimoji="0" lang="en-US" sz="2200" b="0" i="0" u="none" strike="noStrike" cap="none" normalizeH="0" baseline="0" smtClean="0">
                          <a:ln>
                            <a:noFill/>
                          </a:ln>
                          <a:solidFill>
                            <a:schemeClr val="tx1"/>
                          </a:solidFill>
                          <a:effectLst/>
                          <a:latin typeface="Arial" charset="0"/>
                        </a:rPr>
                      </a:br>
                      <a:r>
                        <a:rPr kumimoji="0" lang="en-US" sz="1200" b="0" i="0" u="none" strike="noStrike" cap="none" normalizeH="0" baseline="0" smtClean="0">
                          <a:ln>
                            <a:noFill/>
                          </a:ln>
                          <a:solidFill>
                            <a:schemeClr val="tx1"/>
                          </a:solidFill>
                          <a:effectLst/>
                          <a:latin typeface="Arial" charset="0"/>
                        </a:rPr>
                        <a:t>($ sales increase resulting from 5% increase in price of all products to the left)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200" b="0" i="0" u="none" strike="noStrike" cap="none" normalizeH="0" baseline="0" smtClean="0">
                          <a:ln>
                            <a:noFill/>
                          </a:ln>
                          <a:solidFill>
                            <a:schemeClr val="tx1"/>
                          </a:solidFill>
                          <a:effectLst/>
                          <a:latin typeface="Arial" charset="0"/>
                        </a:rPr>
                        <a:t>N/A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200" b="0" i="0" u="none" strike="noStrike" cap="none" normalizeH="0" baseline="0" smtClean="0">
                          <a:ln>
                            <a:noFill/>
                          </a:ln>
                          <a:solidFill>
                            <a:schemeClr val="tx1"/>
                          </a:solidFill>
                          <a:effectLst/>
                          <a:latin typeface="Arial"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200" b="0" i="0" u="none" strike="noStrike" cap="none" normalizeH="0" baseline="0" smtClean="0">
                          <a:ln>
                            <a:noFill/>
                          </a:ln>
                          <a:solidFill>
                            <a:schemeClr val="tx1"/>
                          </a:solidFill>
                          <a:effectLst/>
                          <a:latin typeface="Arial"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200" b="0" i="0" u="none" strike="noStrike" cap="none" normalizeH="0" baseline="0" smtClean="0">
                          <a:ln>
                            <a:noFill/>
                          </a:ln>
                          <a:solidFill>
                            <a:schemeClr val="tx1"/>
                          </a:solidFill>
                          <a:effectLst/>
                          <a:latin typeface="Arial" charset="0"/>
                        </a:rPr>
                        <a: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9902" name="Rectangle 100"/>
          <p:cNvSpPr>
            <a:spLocks noChangeArrowheads="1"/>
          </p:cNvSpPr>
          <p:nvPr/>
        </p:nvSpPr>
        <p:spPr bwMode="auto">
          <a:xfrm>
            <a:off x="2843213" y="1771650"/>
            <a:ext cx="1008062" cy="1944688"/>
          </a:xfrm>
          <a:prstGeom prst="rect">
            <a:avLst/>
          </a:prstGeom>
          <a:noFill/>
          <a:ln w="38100">
            <a:solidFill>
              <a:srgbClr val="FF0000"/>
            </a:solidFill>
            <a:miter lim="800000"/>
            <a:headEnd/>
            <a:tailEnd/>
          </a:ln>
        </p:spPr>
        <p:txBody>
          <a:bodyPr wrap="none" anchor="ctr"/>
          <a:lstStyle/>
          <a:p>
            <a:endParaRPr lang="en-US"/>
          </a:p>
        </p:txBody>
      </p:sp>
      <p:sp>
        <p:nvSpPr>
          <p:cNvPr id="2" name="Footer Placeholder 1"/>
          <p:cNvSpPr>
            <a:spLocks noGrp="1"/>
          </p:cNvSpPr>
          <p:nvPr>
            <p:ph type="ftr" sz="quarter" idx="10"/>
          </p:nvPr>
        </p:nvSpPr>
        <p:spPr/>
        <p:txBody>
          <a:bodyPr/>
          <a:lstStyle/>
          <a:p>
            <a:pPr>
              <a:defRPr/>
            </a:pPr>
            <a:r>
              <a:rPr lang="en-US" altLang="en-US"/>
              <a:t>© Amitai Aviram.  All rights reserved.</a:t>
            </a:r>
          </a:p>
        </p:txBody>
      </p:sp>
      <p:sp>
        <p:nvSpPr>
          <p:cNvPr id="3" name="Slide Number Placeholder 2"/>
          <p:cNvSpPr>
            <a:spLocks noGrp="1"/>
          </p:cNvSpPr>
          <p:nvPr>
            <p:ph type="sldNum" sz="quarter" idx="11"/>
          </p:nvPr>
        </p:nvSpPr>
        <p:spPr/>
        <p:txBody>
          <a:bodyPr/>
          <a:lstStyle/>
          <a:p>
            <a:pPr>
              <a:defRPr/>
            </a:pPr>
            <a:fld id="{A84091CF-19E5-49BF-9EA8-DB14DCF477BB}" type="slidenum">
              <a:rPr lang="en-US" altLang="en-US" smtClean="0"/>
              <a:pPr>
                <a:defRPr/>
              </a:pPr>
              <a:t>40</a:t>
            </a:fld>
            <a:endParaRPr lang="en-US" alt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0" y="0"/>
            <a:ext cx="9144000" cy="1295400"/>
          </a:xfrm>
        </p:spPr>
        <p:txBody>
          <a:bodyPr/>
          <a:lstStyle/>
          <a:p>
            <a:pPr eaLnBrk="1" hangingPunct="1"/>
            <a:r>
              <a:rPr lang="en-US" smtClean="0"/>
              <a:t>Cross-elasticity of demand</a:t>
            </a:r>
            <a:br>
              <a:rPr lang="en-US" smtClean="0"/>
            </a:br>
            <a:r>
              <a:rPr lang="en-US" sz="3500" smtClean="0"/>
              <a:t>Using cross-elasticity: example</a:t>
            </a:r>
          </a:p>
        </p:txBody>
      </p:sp>
      <p:sp>
        <p:nvSpPr>
          <p:cNvPr id="80899" name="Rectangle 3"/>
          <p:cNvSpPr>
            <a:spLocks noGrp="1" noChangeArrowheads="1"/>
          </p:cNvSpPr>
          <p:nvPr>
            <p:ph type="body" sz="half" idx="1"/>
          </p:nvPr>
        </p:nvSpPr>
        <p:spPr>
          <a:xfrm>
            <a:off x="0" y="4149725"/>
            <a:ext cx="9144000" cy="2479675"/>
          </a:xfrm>
        </p:spPr>
        <p:txBody>
          <a:bodyPr/>
          <a:lstStyle/>
          <a:p>
            <a:pPr eaLnBrk="1" hangingPunct="1">
              <a:spcBef>
                <a:spcPct val="0"/>
              </a:spcBef>
            </a:pPr>
            <a:r>
              <a:rPr lang="en-US" sz="2200" smtClean="0"/>
              <a:t>Round 2: Is Sprite in the market?</a:t>
            </a:r>
          </a:p>
          <a:p>
            <a:pPr lvl="1" eaLnBrk="1" hangingPunct="1">
              <a:spcBef>
                <a:spcPct val="0"/>
              </a:spcBef>
            </a:pPr>
            <a:r>
              <a:rPr lang="en-US" sz="2000" smtClean="0"/>
              <a:t>Coke &amp; Pepsi price up 5%; lost sales: $15</a:t>
            </a:r>
          </a:p>
          <a:p>
            <a:pPr lvl="1" eaLnBrk="1" hangingPunct="1">
              <a:spcBef>
                <a:spcPct val="0"/>
              </a:spcBef>
            </a:pPr>
            <a:r>
              <a:rPr lang="en-US" sz="2000" smtClean="0"/>
              <a:t>Losses from lost sales: $13.50 ($15 x 90%)</a:t>
            </a:r>
          </a:p>
          <a:p>
            <a:pPr lvl="1" eaLnBrk="1" hangingPunct="1">
              <a:spcBef>
                <a:spcPct val="0"/>
              </a:spcBef>
            </a:pPr>
            <a:r>
              <a:rPr lang="en-US" sz="2000" smtClean="0"/>
              <a:t>Profits from price increase: $9.25 [(200-15) x 5%]</a:t>
            </a:r>
          </a:p>
          <a:p>
            <a:pPr lvl="1" eaLnBrk="1" hangingPunct="1">
              <a:spcBef>
                <a:spcPct val="0"/>
              </a:spcBef>
            </a:pPr>
            <a:r>
              <a:rPr lang="en-US" sz="2000" smtClean="0"/>
              <a:t>Coke-Pepsi lost $4.25; controlling all of Coke &amp; Pepsi doesn’t give enough MP to make a 5% price hike profitable</a:t>
            </a:r>
          </a:p>
          <a:p>
            <a:pPr lvl="1" eaLnBrk="1" hangingPunct="1">
              <a:spcBef>
                <a:spcPct val="0"/>
              </a:spcBef>
            </a:pPr>
            <a:r>
              <a:rPr lang="en-US" sz="2000" smtClean="0"/>
              <a:t>Conclusion: Sprite is in the market</a:t>
            </a:r>
          </a:p>
        </p:txBody>
      </p:sp>
      <p:graphicFrame>
        <p:nvGraphicFramePr>
          <p:cNvPr id="316482" name="Group 66"/>
          <p:cNvGraphicFramePr>
            <a:graphicFrameLocks noGrp="1"/>
          </p:cNvGraphicFramePr>
          <p:nvPr>
            <p:ph sz="half" idx="2"/>
          </p:nvPr>
        </p:nvGraphicFramePr>
        <p:xfrm>
          <a:off x="600075" y="1819275"/>
          <a:ext cx="7140575" cy="1828800"/>
        </p:xfrm>
        <a:graphic>
          <a:graphicData uri="http://schemas.openxmlformats.org/drawingml/2006/table">
            <a:tbl>
              <a:tblPr/>
              <a:tblGrid>
                <a:gridCol w="2305050"/>
                <a:gridCol w="863600"/>
                <a:gridCol w="1296988"/>
                <a:gridCol w="1247775"/>
                <a:gridCol w="1427162"/>
              </a:tblGrid>
              <a:tr h="185738">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200" b="0" i="0" u="none" strike="noStrike" cap="none" normalizeH="0" baseline="0" smtClean="0">
                          <a:ln>
                            <a:noFill/>
                          </a:ln>
                          <a:solidFill>
                            <a:schemeClr val="tx1"/>
                          </a:solidFill>
                          <a:effectLst/>
                          <a:latin typeface="Arial" charset="0"/>
                        </a:rPr>
                        <a:t>Assumptions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200" b="0" i="0" u="none" strike="noStrike" cap="none" normalizeH="0" baseline="0" smtClean="0">
                          <a:ln>
                            <a:noFill/>
                          </a:ln>
                          <a:solidFill>
                            <a:schemeClr val="tx1"/>
                          </a:solidFill>
                          <a:effectLst/>
                          <a:latin typeface="Arial" charset="0"/>
                        </a:rPr>
                        <a:t>Coke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200" b="0" i="0" u="none" strike="noStrike" cap="none" normalizeH="0" baseline="0" smtClean="0">
                          <a:ln>
                            <a:noFill/>
                          </a:ln>
                          <a:solidFill>
                            <a:schemeClr val="tx1"/>
                          </a:solidFill>
                          <a:effectLst/>
                          <a:latin typeface="Arial" charset="0"/>
                        </a:rPr>
                        <a:t>Pepsi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200" b="0" i="0" u="none" strike="noStrike" cap="none" normalizeH="0" baseline="0" smtClean="0">
                          <a:ln>
                            <a:noFill/>
                          </a:ln>
                          <a:solidFill>
                            <a:schemeClr val="tx1"/>
                          </a:solidFill>
                          <a:effectLst/>
                          <a:latin typeface="Arial" charset="0"/>
                        </a:rPr>
                        <a:t>Sprite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200" b="0" i="0" u="none" strike="noStrike" cap="none" normalizeH="0" baseline="0" smtClean="0">
                          <a:ln>
                            <a:noFill/>
                          </a:ln>
                          <a:solidFill>
                            <a:schemeClr val="tx1"/>
                          </a:solidFill>
                          <a:effectLst/>
                          <a:latin typeface="Arial" charset="0"/>
                        </a:rPr>
                        <a:t>Beer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7325">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200" b="0" i="0" u="none" strike="noStrike" cap="none" normalizeH="0" baseline="0" smtClean="0">
                          <a:ln>
                            <a:noFill/>
                          </a:ln>
                          <a:solidFill>
                            <a:schemeClr val="tx1"/>
                          </a:solidFill>
                          <a:effectLst/>
                          <a:latin typeface="Arial" charset="0"/>
                        </a:rPr>
                        <a:t>Sales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200" b="0" i="0" u="none" strike="noStrike" cap="none" normalizeH="0" baseline="0" smtClean="0">
                          <a:ln>
                            <a:noFill/>
                          </a:ln>
                          <a:solidFill>
                            <a:schemeClr val="tx1"/>
                          </a:solidFill>
                          <a:effectLst/>
                          <a:latin typeface="Arial" charset="0"/>
                        </a:rPr>
                        <a:t>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200" b="0" i="0" u="none" strike="noStrike" cap="none" normalizeH="0" baseline="0" smtClean="0">
                          <a:ln>
                            <a:noFill/>
                          </a:ln>
                          <a:solidFill>
                            <a:schemeClr val="tx1"/>
                          </a:solidFill>
                          <a:effectLst/>
                          <a:latin typeface="Arial" charset="0"/>
                        </a:rPr>
                        <a:t>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200" b="0" i="0" u="none" strike="noStrike" cap="none" normalizeH="0" baseline="0" smtClean="0">
                          <a:ln>
                            <a:noFill/>
                          </a:ln>
                          <a:solidFill>
                            <a:schemeClr val="tx1"/>
                          </a:solidFill>
                          <a:effectLst/>
                          <a:latin typeface="Arial" charset="0"/>
                        </a:rPr>
                        <a:t>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200" b="0" i="0" u="none" strike="noStrike" cap="none" normalizeH="0" baseline="0" smtClean="0">
                          <a:ln>
                            <a:noFill/>
                          </a:ln>
                          <a:solidFill>
                            <a:schemeClr val="tx1"/>
                          </a:solidFill>
                          <a:effectLst/>
                          <a:latin typeface="Arial" charset="0"/>
                        </a:rPr>
                        <a:t>100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6075">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200" b="0" i="0" u="none" strike="noStrike" cap="none" normalizeH="0" baseline="0" smtClean="0">
                          <a:ln>
                            <a:noFill/>
                          </a:ln>
                          <a:solidFill>
                            <a:schemeClr val="tx1"/>
                          </a:solidFill>
                          <a:effectLst/>
                          <a:latin typeface="Arial" charset="0"/>
                        </a:rPr>
                        <a:t>X-elasticity</a:t>
                      </a:r>
                      <a:br>
                        <a:rPr kumimoji="0" lang="en-US" sz="2200" b="0" i="0" u="none" strike="noStrike" cap="none" normalizeH="0" baseline="0" smtClean="0">
                          <a:ln>
                            <a:noFill/>
                          </a:ln>
                          <a:solidFill>
                            <a:schemeClr val="tx1"/>
                          </a:solidFill>
                          <a:effectLst/>
                          <a:latin typeface="Arial" charset="0"/>
                        </a:rPr>
                      </a:br>
                      <a:r>
                        <a:rPr kumimoji="0" lang="en-US" sz="1200" b="0" i="0" u="none" strike="noStrike" cap="none" normalizeH="0" baseline="0" smtClean="0">
                          <a:ln>
                            <a:noFill/>
                          </a:ln>
                          <a:solidFill>
                            <a:schemeClr val="tx1"/>
                          </a:solidFill>
                          <a:effectLst/>
                          <a:latin typeface="Arial" charset="0"/>
                        </a:rPr>
                        <a:t>($ sales increase resulting from 5% increase in price of all products to the left)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200" b="0" i="0" u="none" strike="noStrike" cap="none" normalizeH="0" baseline="0" smtClean="0">
                          <a:ln>
                            <a:noFill/>
                          </a:ln>
                          <a:solidFill>
                            <a:schemeClr val="tx1"/>
                          </a:solidFill>
                          <a:effectLst/>
                          <a:latin typeface="Arial" charset="0"/>
                        </a:rPr>
                        <a:t>N/A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200" b="0" i="0" u="none" strike="noStrike" cap="none" normalizeH="0" baseline="0" smtClean="0">
                          <a:ln>
                            <a:noFill/>
                          </a:ln>
                          <a:solidFill>
                            <a:schemeClr val="tx1"/>
                          </a:solidFill>
                          <a:effectLst/>
                          <a:latin typeface="Arial"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200" b="0" i="0" u="none" strike="noStrike" cap="none" normalizeH="0" baseline="0" smtClean="0">
                          <a:ln>
                            <a:noFill/>
                          </a:ln>
                          <a:solidFill>
                            <a:schemeClr val="tx1"/>
                          </a:solidFill>
                          <a:effectLst/>
                          <a:latin typeface="Arial"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200" b="0" i="0" u="none" strike="noStrike" cap="none" normalizeH="0" baseline="0" smtClean="0">
                          <a:ln>
                            <a:noFill/>
                          </a:ln>
                          <a:solidFill>
                            <a:schemeClr val="tx1"/>
                          </a:solidFill>
                          <a:effectLst/>
                          <a:latin typeface="Arial" charset="0"/>
                        </a:rPr>
                        <a: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0926" name="Rectangle 92"/>
          <p:cNvSpPr>
            <a:spLocks noChangeArrowheads="1"/>
          </p:cNvSpPr>
          <p:nvPr/>
        </p:nvSpPr>
        <p:spPr bwMode="auto">
          <a:xfrm>
            <a:off x="2843213" y="1771650"/>
            <a:ext cx="2305050" cy="1944688"/>
          </a:xfrm>
          <a:prstGeom prst="rect">
            <a:avLst/>
          </a:prstGeom>
          <a:noFill/>
          <a:ln w="38100">
            <a:solidFill>
              <a:srgbClr val="FF0000"/>
            </a:solidFill>
            <a:miter lim="800000"/>
            <a:headEnd/>
            <a:tailEnd/>
          </a:ln>
        </p:spPr>
        <p:txBody>
          <a:bodyPr wrap="none" anchor="ctr"/>
          <a:lstStyle/>
          <a:p>
            <a:endParaRPr lang="en-US"/>
          </a:p>
        </p:txBody>
      </p:sp>
      <p:sp>
        <p:nvSpPr>
          <p:cNvPr id="2" name="Footer Placeholder 1"/>
          <p:cNvSpPr>
            <a:spLocks noGrp="1"/>
          </p:cNvSpPr>
          <p:nvPr>
            <p:ph type="ftr" sz="quarter" idx="10"/>
          </p:nvPr>
        </p:nvSpPr>
        <p:spPr/>
        <p:txBody>
          <a:bodyPr/>
          <a:lstStyle/>
          <a:p>
            <a:pPr>
              <a:defRPr/>
            </a:pPr>
            <a:r>
              <a:rPr lang="en-US" altLang="en-US"/>
              <a:t>© Amitai Aviram.  All rights reserved.</a:t>
            </a:r>
          </a:p>
        </p:txBody>
      </p:sp>
      <p:sp>
        <p:nvSpPr>
          <p:cNvPr id="3" name="Slide Number Placeholder 2"/>
          <p:cNvSpPr>
            <a:spLocks noGrp="1"/>
          </p:cNvSpPr>
          <p:nvPr>
            <p:ph type="sldNum" sz="quarter" idx="11"/>
          </p:nvPr>
        </p:nvSpPr>
        <p:spPr/>
        <p:txBody>
          <a:bodyPr/>
          <a:lstStyle/>
          <a:p>
            <a:pPr>
              <a:defRPr/>
            </a:pPr>
            <a:fld id="{48159492-048A-4C18-8920-6FFA2BB91DFD}" type="slidenum">
              <a:rPr lang="en-US" altLang="en-US" smtClean="0"/>
              <a:pPr>
                <a:defRPr/>
              </a:pPr>
              <a:t>41</a:t>
            </a:fld>
            <a:endParaRPr lang="en-US" alt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0" y="0"/>
            <a:ext cx="9144000" cy="1295400"/>
          </a:xfrm>
        </p:spPr>
        <p:txBody>
          <a:bodyPr/>
          <a:lstStyle/>
          <a:p>
            <a:pPr eaLnBrk="1" hangingPunct="1"/>
            <a:r>
              <a:rPr lang="en-US" smtClean="0"/>
              <a:t>Cross-elasticity of demand</a:t>
            </a:r>
            <a:br>
              <a:rPr lang="en-US" smtClean="0"/>
            </a:br>
            <a:r>
              <a:rPr lang="en-US" sz="3500" smtClean="0"/>
              <a:t>Using cross-elasticity: example</a:t>
            </a:r>
          </a:p>
        </p:txBody>
      </p:sp>
      <p:sp>
        <p:nvSpPr>
          <p:cNvPr id="81923" name="Rectangle 3"/>
          <p:cNvSpPr>
            <a:spLocks noGrp="1" noChangeArrowheads="1"/>
          </p:cNvSpPr>
          <p:nvPr>
            <p:ph type="body" sz="half" idx="1"/>
          </p:nvPr>
        </p:nvSpPr>
        <p:spPr>
          <a:xfrm>
            <a:off x="0" y="4149725"/>
            <a:ext cx="9144000" cy="2479675"/>
          </a:xfrm>
        </p:spPr>
        <p:txBody>
          <a:bodyPr/>
          <a:lstStyle/>
          <a:p>
            <a:pPr eaLnBrk="1" hangingPunct="1">
              <a:spcBef>
                <a:spcPct val="0"/>
              </a:spcBef>
            </a:pPr>
            <a:r>
              <a:rPr lang="en-US" sz="2200" smtClean="0"/>
              <a:t>Round 3: Is Beer in the market?</a:t>
            </a:r>
          </a:p>
          <a:p>
            <a:pPr lvl="1" eaLnBrk="1" hangingPunct="1">
              <a:spcBef>
                <a:spcPct val="0"/>
              </a:spcBef>
            </a:pPr>
            <a:r>
              <a:rPr lang="en-US" sz="2000" smtClean="0"/>
              <a:t>Coke, Pepsi &amp; Sprite price up 5%; lost sales: $10</a:t>
            </a:r>
          </a:p>
          <a:p>
            <a:pPr lvl="1" eaLnBrk="1" hangingPunct="1">
              <a:spcBef>
                <a:spcPct val="0"/>
              </a:spcBef>
            </a:pPr>
            <a:r>
              <a:rPr lang="en-US" sz="2000" smtClean="0"/>
              <a:t>Losses from lost sales: $9 ($10 x 90%)</a:t>
            </a:r>
          </a:p>
          <a:p>
            <a:pPr lvl="1" eaLnBrk="1" hangingPunct="1">
              <a:spcBef>
                <a:spcPct val="0"/>
              </a:spcBef>
            </a:pPr>
            <a:r>
              <a:rPr lang="en-US" sz="2000" smtClean="0"/>
              <a:t>Profits from price increase: $14.50 [(300-10) x 5%]</a:t>
            </a:r>
          </a:p>
          <a:p>
            <a:pPr lvl="1" eaLnBrk="1" hangingPunct="1">
              <a:spcBef>
                <a:spcPct val="0"/>
              </a:spcBef>
            </a:pPr>
            <a:r>
              <a:rPr lang="en-US" sz="2000" smtClean="0"/>
              <a:t>Coke-Pepsi-Sprite gained $5.50; controlling all of Coke, Pepsi &amp; Sprite gives enough MP to make a 5% price hike profitable</a:t>
            </a:r>
          </a:p>
          <a:p>
            <a:pPr lvl="1" eaLnBrk="1" hangingPunct="1">
              <a:spcBef>
                <a:spcPct val="0"/>
              </a:spcBef>
            </a:pPr>
            <a:r>
              <a:rPr lang="en-US" sz="2000" smtClean="0"/>
              <a:t>Conclusion: Beer is not in the market</a:t>
            </a:r>
          </a:p>
        </p:txBody>
      </p:sp>
      <p:graphicFrame>
        <p:nvGraphicFramePr>
          <p:cNvPr id="317475" name="Group 35"/>
          <p:cNvGraphicFramePr>
            <a:graphicFrameLocks noGrp="1"/>
          </p:cNvGraphicFramePr>
          <p:nvPr>
            <p:ph sz="half" idx="2"/>
          </p:nvPr>
        </p:nvGraphicFramePr>
        <p:xfrm>
          <a:off x="600075" y="1819275"/>
          <a:ext cx="7140575" cy="1828800"/>
        </p:xfrm>
        <a:graphic>
          <a:graphicData uri="http://schemas.openxmlformats.org/drawingml/2006/table">
            <a:tbl>
              <a:tblPr/>
              <a:tblGrid>
                <a:gridCol w="2305050"/>
                <a:gridCol w="863600"/>
                <a:gridCol w="1296988"/>
                <a:gridCol w="1247775"/>
                <a:gridCol w="1427162"/>
              </a:tblGrid>
              <a:tr h="185738">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200" b="0" i="0" u="none" strike="noStrike" cap="none" normalizeH="0" baseline="0" smtClean="0">
                          <a:ln>
                            <a:noFill/>
                          </a:ln>
                          <a:solidFill>
                            <a:schemeClr val="tx1"/>
                          </a:solidFill>
                          <a:effectLst/>
                          <a:latin typeface="Arial" charset="0"/>
                        </a:rPr>
                        <a:t>Assumptions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200" b="0" i="0" u="none" strike="noStrike" cap="none" normalizeH="0" baseline="0" smtClean="0">
                          <a:ln>
                            <a:noFill/>
                          </a:ln>
                          <a:solidFill>
                            <a:schemeClr val="tx1"/>
                          </a:solidFill>
                          <a:effectLst/>
                          <a:latin typeface="Arial" charset="0"/>
                        </a:rPr>
                        <a:t>Coke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200" b="0" i="0" u="none" strike="noStrike" cap="none" normalizeH="0" baseline="0" smtClean="0">
                          <a:ln>
                            <a:noFill/>
                          </a:ln>
                          <a:solidFill>
                            <a:schemeClr val="tx1"/>
                          </a:solidFill>
                          <a:effectLst/>
                          <a:latin typeface="Arial" charset="0"/>
                        </a:rPr>
                        <a:t>Pepsi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200" b="0" i="0" u="none" strike="noStrike" cap="none" normalizeH="0" baseline="0" smtClean="0">
                          <a:ln>
                            <a:noFill/>
                          </a:ln>
                          <a:solidFill>
                            <a:schemeClr val="tx1"/>
                          </a:solidFill>
                          <a:effectLst/>
                          <a:latin typeface="Arial" charset="0"/>
                        </a:rPr>
                        <a:t>Sprite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200" b="0" i="0" u="none" strike="noStrike" cap="none" normalizeH="0" baseline="0" smtClean="0">
                          <a:ln>
                            <a:noFill/>
                          </a:ln>
                          <a:solidFill>
                            <a:schemeClr val="tx1"/>
                          </a:solidFill>
                          <a:effectLst/>
                          <a:latin typeface="Arial" charset="0"/>
                        </a:rPr>
                        <a:t>Beer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7325">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200" b="0" i="0" u="none" strike="noStrike" cap="none" normalizeH="0" baseline="0" smtClean="0">
                          <a:ln>
                            <a:noFill/>
                          </a:ln>
                          <a:solidFill>
                            <a:schemeClr val="tx1"/>
                          </a:solidFill>
                          <a:effectLst/>
                          <a:latin typeface="Arial" charset="0"/>
                        </a:rPr>
                        <a:t>Sales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200" b="0" i="0" u="none" strike="noStrike" cap="none" normalizeH="0" baseline="0" smtClean="0">
                          <a:ln>
                            <a:noFill/>
                          </a:ln>
                          <a:solidFill>
                            <a:schemeClr val="tx1"/>
                          </a:solidFill>
                          <a:effectLst/>
                          <a:latin typeface="Arial" charset="0"/>
                        </a:rPr>
                        <a:t>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200" b="0" i="0" u="none" strike="noStrike" cap="none" normalizeH="0" baseline="0" smtClean="0">
                          <a:ln>
                            <a:noFill/>
                          </a:ln>
                          <a:solidFill>
                            <a:schemeClr val="tx1"/>
                          </a:solidFill>
                          <a:effectLst/>
                          <a:latin typeface="Arial" charset="0"/>
                        </a:rPr>
                        <a:t>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200" b="0" i="0" u="none" strike="noStrike" cap="none" normalizeH="0" baseline="0" smtClean="0">
                          <a:ln>
                            <a:noFill/>
                          </a:ln>
                          <a:solidFill>
                            <a:schemeClr val="tx1"/>
                          </a:solidFill>
                          <a:effectLst/>
                          <a:latin typeface="Arial" charset="0"/>
                        </a:rPr>
                        <a:t>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200" b="0" i="0" u="none" strike="noStrike" cap="none" normalizeH="0" baseline="0" smtClean="0">
                          <a:ln>
                            <a:noFill/>
                          </a:ln>
                          <a:solidFill>
                            <a:schemeClr val="tx1"/>
                          </a:solidFill>
                          <a:effectLst/>
                          <a:latin typeface="Arial" charset="0"/>
                        </a:rPr>
                        <a:t>100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6075">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200" b="0" i="0" u="none" strike="noStrike" cap="none" normalizeH="0" baseline="0" smtClean="0">
                          <a:ln>
                            <a:noFill/>
                          </a:ln>
                          <a:solidFill>
                            <a:schemeClr val="tx1"/>
                          </a:solidFill>
                          <a:effectLst/>
                          <a:latin typeface="Arial" charset="0"/>
                        </a:rPr>
                        <a:t>X-elasticity</a:t>
                      </a:r>
                      <a:br>
                        <a:rPr kumimoji="0" lang="en-US" sz="2200" b="0" i="0" u="none" strike="noStrike" cap="none" normalizeH="0" baseline="0" smtClean="0">
                          <a:ln>
                            <a:noFill/>
                          </a:ln>
                          <a:solidFill>
                            <a:schemeClr val="tx1"/>
                          </a:solidFill>
                          <a:effectLst/>
                          <a:latin typeface="Arial" charset="0"/>
                        </a:rPr>
                      </a:br>
                      <a:r>
                        <a:rPr kumimoji="0" lang="en-US" sz="1200" b="0" i="0" u="none" strike="noStrike" cap="none" normalizeH="0" baseline="0" smtClean="0">
                          <a:ln>
                            <a:noFill/>
                          </a:ln>
                          <a:solidFill>
                            <a:schemeClr val="tx1"/>
                          </a:solidFill>
                          <a:effectLst/>
                          <a:latin typeface="Arial" charset="0"/>
                        </a:rPr>
                        <a:t>($ sales increase resulting from 5% increase in price of all products to the left)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200" b="0" i="0" u="none" strike="noStrike" cap="none" normalizeH="0" baseline="0" smtClean="0">
                          <a:ln>
                            <a:noFill/>
                          </a:ln>
                          <a:solidFill>
                            <a:schemeClr val="tx1"/>
                          </a:solidFill>
                          <a:effectLst/>
                          <a:latin typeface="Arial" charset="0"/>
                        </a:rPr>
                        <a:t>N/A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200" b="0" i="0" u="none" strike="noStrike" cap="none" normalizeH="0" baseline="0" smtClean="0">
                          <a:ln>
                            <a:noFill/>
                          </a:ln>
                          <a:solidFill>
                            <a:schemeClr val="tx1"/>
                          </a:solidFill>
                          <a:effectLst/>
                          <a:latin typeface="Arial"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200" b="0" i="0" u="none" strike="noStrike" cap="none" normalizeH="0" baseline="0" smtClean="0">
                          <a:ln>
                            <a:noFill/>
                          </a:ln>
                          <a:solidFill>
                            <a:schemeClr val="tx1"/>
                          </a:solidFill>
                          <a:effectLst/>
                          <a:latin typeface="Arial"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200" b="0" i="0" u="none" strike="noStrike" cap="none" normalizeH="0" baseline="0" dirty="0" smtClean="0">
                          <a:ln>
                            <a:noFill/>
                          </a:ln>
                          <a:solidFill>
                            <a:schemeClr val="tx1"/>
                          </a:solidFill>
                          <a:effectLst/>
                          <a:latin typeface="Arial" charset="0"/>
                        </a:rPr>
                        <a: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1950" name="Rectangle 61"/>
          <p:cNvSpPr>
            <a:spLocks noChangeArrowheads="1"/>
          </p:cNvSpPr>
          <p:nvPr/>
        </p:nvSpPr>
        <p:spPr bwMode="auto">
          <a:xfrm>
            <a:off x="2843213" y="1771650"/>
            <a:ext cx="3529012" cy="1944688"/>
          </a:xfrm>
          <a:prstGeom prst="rect">
            <a:avLst/>
          </a:prstGeom>
          <a:noFill/>
          <a:ln w="38100">
            <a:solidFill>
              <a:srgbClr val="FF0000"/>
            </a:solidFill>
            <a:miter lim="800000"/>
            <a:headEnd/>
            <a:tailEnd/>
          </a:ln>
        </p:spPr>
        <p:txBody>
          <a:bodyPr wrap="none" anchor="ctr"/>
          <a:lstStyle/>
          <a:p>
            <a:endParaRPr lang="en-US"/>
          </a:p>
        </p:txBody>
      </p:sp>
      <p:sp>
        <p:nvSpPr>
          <p:cNvPr id="2" name="Footer Placeholder 1"/>
          <p:cNvSpPr>
            <a:spLocks noGrp="1"/>
          </p:cNvSpPr>
          <p:nvPr>
            <p:ph type="ftr" sz="quarter" idx="10"/>
          </p:nvPr>
        </p:nvSpPr>
        <p:spPr/>
        <p:txBody>
          <a:bodyPr/>
          <a:lstStyle/>
          <a:p>
            <a:pPr>
              <a:defRPr/>
            </a:pPr>
            <a:r>
              <a:rPr lang="en-US" altLang="en-US"/>
              <a:t>© Amitai Aviram.  All rights reserved.</a:t>
            </a:r>
          </a:p>
        </p:txBody>
      </p:sp>
      <p:sp>
        <p:nvSpPr>
          <p:cNvPr id="3" name="Slide Number Placeholder 2"/>
          <p:cNvSpPr>
            <a:spLocks noGrp="1"/>
          </p:cNvSpPr>
          <p:nvPr>
            <p:ph type="sldNum" sz="quarter" idx="11"/>
          </p:nvPr>
        </p:nvSpPr>
        <p:spPr/>
        <p:txBody>
          <a:bodyPr/>
          <a:lstStyle/>
          <a:p>
            <a:pPr>
              <a:defRPr/>
            </a:pPr>
            <a:fld id="{E1B32060-A090-4D4D-AFF3-8DEEDFE16F70}" type="slidenum">
              <a:rPr lang="en-US" altLang="en-US" smtClean="0"/>
              <a:pPr>
                <a:defRPr/>
              </a:pPr>
              <a:t>42</a:t>
            </a:fld>
            <a:endParaRPr lang="en-US" alt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0" y="0"/>
            <a:ext cx="9144000" cy="1301750"/>
          </a:xfrm>
        </p:spPr>
        <p:txBody>
          <a:bodyPr/>
          <a:lstStyle/>
          <a:p>
            <a:pPr eaLnBrk="1" hangingPunct="1"/>
            <a:r>
              <a:rPr lang="en-US" smtClean="0"/>
              <a:t>Cross-elasticity of demand</a:t>
            </a:r>
            <a:br>
              <a:rPr lang="en-US" smtClean="0"/>
            </a:br>
            <a:r>
              <a:rPr lang="en-US" sz="3500" smtClean="0"/>
              <a:t>Why use a 5% price increase?</a:t>
            </a:r>
          </a:p>
        </p:txBody>
      </p:sp>
      <p:sp>
        <p:nvSpPr>
          <p:cNvPr id="82947" name="Rectangle 3"/>
          <p:cNvSpPr>
            <a:spLocks noGrp="1" noChangeArrowheads="1"/>
          </p:cNvSpPr>
          <p:nvPr>
            <p:ph type="body" idx="1"/>
          </p:nvPr>
        </p:nvSpPr>
        <p:spPr>
          <a:xfrm>
            <a:off x="0" y="1447800"/>
            <a:ext cx="9144000" cy="5181600"/>
          </a:xfrm>
        </p:spPr>
        <p:txBody>
          <a:bodyPr/>
          <a:lstStyle/>
          <a:p>
            <a:pPr eaLnBrk="1" hangingPunct="1">
              <a:spcBef>
                <a:spcPct val="0"/>
              </a:spcBef>
            </a:pPr>
            <a:r>
              <a:rPr lang="en-US" sz="2600" dirty="0" smtClean="0"/>
              <a:t>Antitrust regulators are concerned if MP allows firm to profitably sustain a “small but significant, non-transitory increase in price” (SSNIP)</a:t>
            </a:r>
          </a:p>
          <a:p>
            <a:pPr lvl="1" eaLnBrk="1" hangingPunct="1">
              <a:spcBef>
                <a:spcPct val="0"/>
              </a:spcBef>
            </a:pPr>
            <a:r>
              <a:rPr lang="en-US" sz="2400" dirty="0" smtClean="0"/>
              <a:t>They consider 5% to be SSNIP</a:t>
            </a:r>
          </a:p>
          <a:p>
            <a:pPr eaLnBrk="1" hangingPunct="1">
              <a:spcBef>
                <a:spcPct val="0"/>
              </a:spcBef>
            </a:pPr>
            <a:r>
              <a:rPr lang="en-US" sz="2600" dirty="0" smtClean="0"/>
              <a:t>You can replace that figure with whatever level of MP</a:t>
            </a:r>
            <a:br>
              <a:rPr lang="en-US" sz="2600" dirty="0" smtClean="0"/>
            </a:br>
            <a:r>
              <a:rPr lang="en-US" sz="2600" dirty="0" smtClean="0"/>
              <a:t>you are interested/concerned about</a:t>
            </a:r>
          </a:p>
          <a:p>
            <a:pPr lvl="1" eaLnBrk="1" hangingPunct="1">
              <a:spcBef>
                <a:spcPct val="0"/>
              </a:spcBef>
            </a:pPr>
            <a:r>
              <a:rPr lang="en-US" sz="2400" dirty="0" smtClean="0"/>
              <a:t>E.g., if you want to check what market needs to be</a:t>
            </a:r>
            <a:br>
              <a:rPr lang="en-US" sz="2400" dirty="0" smtClean="0"/>
            </a:br>
            <a:r>
              <a:rPr lang="en-US" sz="2400" dirty="0" smtClean="0"/>
              <a:t>controlled to allow firm to raise prices by 50%, calculate</a:t>
            </a:r>
            <a:br>
              <a:rPr lang="en-US" sz="2400" dirty="0" smtClean="0"/>
            </a:br>
            <a:r>
              <a:rPr lang="en-US" sz="2400" dirty="0" smtClean="0"/>
              <a:t>X-elasticity for a 50% price increase</a:t>
            </a:r>
          </a:p>
        </p:txBody>
      </p:sp>
      <p:sp>
        <p:nvSpPr>
          <p:cNvPr id="2" name="Footer Placeholder 1"/>
          <p:cNvSpPr>
            <a:spLocks noGrp="1"/>
          </p:cNvSpPr>
          <p:nvPr>
            <p:ph type="ftr" sz="quarter" idx="10"/>
          </p:nvPr>
        </p:nvSpPr>
        <p:spPr/>
        <p:txBody>
          <a:bodyPr/>
          <a:lstStyle/>
          <a:p>
            <a:pPr>
              <a:defRPr/>
            </a:pPr>
            <a:r>
              <a:rPr lang="en-US" smtClean="0"/>
              <a:t>© Amitai Aviram.  All rights reserved.</a:t>
            </a:r>
            <a:endParaRPr lang="en-US" dirty="0"/>
          </a:p>
        </p:txBody>
      </p:sp>
      <p:sp>
        <p:nvSpPr>
          <p:cNvPr id="3" name="Slide Number Placeholder 2"/>
          <p:cNvSpPr>
            <a:spLocks noGrp="1"/>
          </p:cNvSpPr>
          <p:nvPr>
            <p:ph type="sldNum" sz="quarter" idx="11"/>
          </p:nvPr>
        </p:nvSpPr>
        <p:spPr/>
        <p:txBody>
          <a:bodyPr/>
          <a:lstStyle/>
          <a:p>
            <a:pPr>
              <a:defRPr/>
            </a:pPr>
            <a:fld id="{170C40BC-FFED-4674-B080-F5CDF95469CB}" type="slidenum">
              <a:rPr lang="en-US" smtClean="0"/>
              <a:pPr>
                <a:defRPr/>
              </a:pPr>
              <a:t>43</a:t>
            </a:fld>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0" y="0"/>
            <a:ext cx="9144000" cy="1304925"/>
          </a:xfrm>
        </p:spPr>
        <p:txBody>
          <a:bodyPr/>
          <a:lstStyle/>
          <a:p>
            <a:pPr eaLnBrk="1" hangingPunct="1"/>
            <a:r>
              <a:rPr lang="en-US" smtClean="0"/>
              <a:t>Cross-elasticity of demand</a:t>
            </a:r>
            <a:br>
              <a:rPr lang="en-US" smtClean="0"/>
            </a:br>
            <a:r>
              <a:rPr lang="en-US" sz="3500" smtClean="0"/>
              <a:t>The cellophane fallacy</a:t>
            </a:r>
          </a:p>
        </p:txBody>
      </p:sp>
      <p:sp>
        <p:nvSpPr>
          <p:cNvPr id="83971" name="Rectangle 3"/>
          <p:cNvSpPr>
            <a:spLocks noGrp="1" noChangeArrowheads="1"/>
          </p:cNvSpPr>
          <p:nvPr>
            <p:ph type="body" idx="1"/>
          </p:nvPr>
        </p:nvSpPr>
        <p:spPr>
          <a:xfrm>
            <a:off x="0" y="1447800"/>
            <a:ext cx="9144000" cy="5181600"/>
          </a:xfrm>
        </p:spPr>
        <p:txBody>
          <a:bodyPr/>
          <a:lstStyle/>
          <a:p>
            <a:pPr eaLnBrk="1" hangingPunct="1">
              <a:spcBef>
                <a:spcPct val="0"/>
              </a:spcBef>
            </a:pPr>
            <a:r>
              <a:rPr lang="en-US" sz="2400" dirty="0" smtClean="0"/>
              <a:t>We found that a firm controlling Coke, Pepsi &amp; Sprite has MP to raise prices by 5%</a:t>
            </a:r>
          </a:p>
          <a:p>
            <a:pPr lvl="1" eaLnBrk="1" hangingPunct="1">
              <a:spcBef>
                <a:spcPct val="0"/>
              </a:spcBef>
            </a:pPr>
            <a:r>
              <a:rPr lang="en-US" sz="2000" dirty="0" smtClean="0"/>
              <a:t>Suppose that Acme is the only producer of all three beverages.  Naturally, it chooses to raise prices by 5%.</a:t>
            </a:r>
          </a:p>
          <a:p>
            <a:pPr eaLnBrk="1" hangingPunct="1">
              <a:spcBef>
                <a:spcPct val="0"/>
              </a:spcBef>
            </a:pPr>
            <a:r>
              <a:rPr lang="en-US" sz="2400" dirty="0" smtClean="0"/>
              <a:t>Acme then examines what would happen if it raised prices by another 5%</a:t>
            </a:r>
          </a:p>
          <a:p>
            <a:pPr lvl="1" eaLnBrk="1" hangingPunct="1">
              <a:spcBef>
                <a:spcPct val="0"/>
              </a:spcBef>
            </a:pPr>
            <a:r>
              <a:rPr lang="en-US" sz="2000" dirty="0" smtClean="0"/>
              <a:t>If it finds that it makes a profit from an additional price increase, it will increase prices further</a:t>
            </a:r>
          </a:p>
          <a:p>
            <a:pPr lvl="1" eaLnBrk="1" hangingPunct="1">
              <a:spcBef>
                <a:spcPct val="0"/>
              </a:spcBef>
            </a:pPr>
            <a:r>
              <a:rPr lang="en-US" sz="2000" dirty="0" smtClean="0"/>
              <a:t>If it finds that it loses money from an additional price increase, it will keep prices where they are</a:t>
            </a:r>
          </a:p>
          <a:p>
            <a:pPr eaLnBrk="1" hangingPunct="1">
              <a:spcBef>
                <a:spcPct val="0"/>
              </a:spcBef>
            </a:pPr>
            <a:r>
              <a:rPr lang="en-US" sz="2400" dirty="0" smtClean="0"/>
              <a:t>Result: Acme raises prices until x-elasticity with Beer is sufficiently high to make a future price increase unprofitable</a:t>
            </a:r>
          </a:p>
          <a:p>
            <a:pPr eaLnBrk="1" hangingPunct="1">
              <a:spcBef>
                <a:spcPct val="0"/>
              </a:spcBef>
            </a:pPr>
            <a:r>
              <a:rPr lang="en-US" sz="2400" dirty="0" smtClean="0">
                <a:solidFill>
                  <a:srgbClr val="FF0000"/>
                </a:solidFill>
              </a:rPr>
              <a:t>If we look at x-elasticity at this point, would we say that Beer is in the same market as Coke, Pepsi &amp; Sprite?</a:t>
            </a:r>
          </a:p>
        </p:txBody>
      </p:sp>
      <p:sp>
        <p:nvSpPr>
          <p:cNvPr id="2" name="Footer Placeholder 1"/>
          <p:cNvSpPr>
            <a:spLocks noGrp="1"/>
          </p:cNvSpPr>
          <p:nvPr>
            <p:ph type="ftr" sz="quarter" idx="10"/>
          </p:nvPr>
        </p:nvSpPr>
        <p:spPr/>
        <p:txBody>
          <a:bodyPr/>
          <a:lstStyle/>
          <a:p>
            <a:pPr>
              <a:defRPr/>
            </a:pPr>
            <a:r>
              <a:rPr lang="en-US" smtClean="0"/>
              <a:t>© Amitai Aviram.  All rights reserved.</a:t>
            </a:r>
            <a:endParaRPr lang="en-US" dirty="0"/>
          </a:p>
        </p:txBody>
      </p:sp>
      <p:sp>
        <p:nvSpPr>
          <p:cNvPr id="3" name="Slide Number Placeholder 2"/>
          <p:cNvSpPr>
            <a:spLocks noGrp="1"/>
          </p:cNvSpPr>
          <p:nvPr>
            <p:ph type="sldNum" sz="quarter" idx="11"/>
          </p:nvPr>
        </p:nvSpPr>
        <p:spPr/>
        <p:txBody>
          <a:bodyPr/>
          <a:lstStyle/>
          <a:p>
            <a:pPr>
              <a:defRPr/>
            </a:pPr>
            <a:fld id="{456E2D7A-ADE2-4C30-94FB-190AE869539A}" type="slidenum">
              <a:rPr lang="en-US" smtClean="0"/>
              <a:pPr>
                <a:defRPr/>
              </a:pPr>
              <a:t>44</a:t>
            </a:fld>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0" y="0"/>
            <a:ext cx="9144000" cy="1304925"/>
          </a:xfrm>
        </p:spPr>
        <p:txBody>
          <a:bodyPr/>
          <a:lstStyle/>
          <a:p>
            <a:pPr eaLnBrk="1" hangingPunct="1"/>
            <a:r>
              <a:rPr lang="en-US" smtClean="0"/>
              <a:t>Cross-elasticity of demand</a:t>
            </a:r>
            <a:br>
              <a:rPr lang="en-US" smtClean="0"/>
            </a:br>
            <a:r>
              <a:rPr lang="en-US" sz="3500" smtClean="0"/>
              <a:t>The cellophane fallacy</a:t>
            </a:r>
          </a:p>
        </p:txBody>
      </p:sp>
      <p:sp>
        <p:nvSpPr>
          <p:cNvPr id="84995" name="Rectangle 3"/>
          <p:cNvSpPr>
            <a:spLocks noGrp="1" noChangeArrowheads="1"/>
          </p:cNvSpPr>
          <p:nvPr>
            <p:ph type="body" idx="1"/>
          </p:nvPr>
        </p:nvSpPr>
        <p:spPr>
          <a:xfrm>
            <a:off x="0" y="1447800"/>
            <a:ext cx="9144000" cy="5181600"/>
          </a:xfrm>
        </p:spPr>
        <p:txBody>
          <a:bodyPr/>
          <a:lstStyle/>
          <a:p>
            <a:pPr eaLnBrk="1" hangingPunct="1">
              <a:spcBef>
                <a:spcPts val="0"/>
              </a:spcBef>
            </a:pPr>
            <a:r>
              <a:rPr lang="en-US" sz="2400" dirty="0" smtClean="0"/>
              <a:t>Called “cellophane fallacy” because it came up in an antitrust case (</a:t>
            </a:r>
            <a:r>
              <a:rPr lang="en-US" sz="2400" i="1" dirty="0" smtClean="0"/>
              <a:t>U.S. v. </a:t>
            </a:r>
            <a:r>
              <a:rPr lang="en-US" sz="2400" i="1" dirty="0" err="1" smtClean="0"/>
              <a:t>duPont</a:t>
            </a:r>
            <a:r>
              <a:rPr lang="en-US" sz="2400" dirty="0" smtClean="0"/>
              <a:t>), that dealt with cellophane</a:t>
            </a:r>
          </a:p>
          <a:p>
            <a:pPr eaLnBrk="1" hangingPunct="1">
              <a:spcBef>
                <a:spcPts val="0"/>
              </a:spcBef>
            </a:pPr>
            <a:r>
              <a:rPr lang="en-US" sz="2400" dirty="0" smtClean="0"/>
              <a:t>Solution to the cellophane fallacy:</a:t>
            </a:r>
          </a:p>
          <a:p>
            <a:pPr lvl="1" eaLnBrk="1" hangingPunct="1">
              <a:spcBef>
                <a:spcPts val="0"/>
              </a:spcBef>
            </a:pPr>
            <a:r>
              <a:rPr lang="en-US" sz="2200" dirty="0" smtClean="0"/>
              <a:t>X-elasticity must be calculated not at the existing price level, but at the price that would provide only normal profits</a:t>
            </a:r>
          </a:p>
          <a:p>
            <a:pPr lvl="2" eaLnBrk="1" hangingPunct="1">
              <a:spcBef>
                <a:spcPts val="0"/>
              </a:spcBef>
            </a:pPr>
            <a:r>
              <a:rPr lang="en-US" sz="2000" dirty="0" smtClean="0"/>
              <a:t>But it is hard to calculate X-elasticity at fictitious prices</a:t>
            </a:r>
          </a:p>
          <a:p>
            <a:pPr lvl="1" eaLnBrk="1" hangingPunct="1">
              <a:spcBef>
                <a:spcPts val="0"/>
              </a:spcBef>
            </a:pPr>
            <a:r>
              <a:rPr lang="en-US" sz="2200" dirty="0" smtClean="0"/>
              <a:t>Evidence on X-elasticity should be treated with greater skepticism a firm has significant MP in the defined market</a:t>
            </a:r>
          </a:p>
          <a:p>
            <a:pPr lvl="2" eaLnBrk="1" hangingPunct="1">
              <a:spcBef>
                <a:spcPts val="0"/>
              </a:spcBef>
            </a:pPr>
            <a:r>
              <a:rPr lang="en-US" sz="2000" dirty="0" smtClean="0"/>
              <a:t>If a firm is earning supra-competitive profits, the X-elasticity figures are likely to be overstated (and thus other products will seem to be better substitutes than they actually are)</a:t>
            </a:r>
          </a:p>
        </p:txBody>
      </p:sp>
      <p:sp>
        <p:nvSpPr>
          <p:cNvPr id="2" name="Footer Placeholder 1"/>
          <p:cNvSpPr>
            <a:spLocks noGrp="1"/>
          </p:cNvSpPr>
          <p:nvPr>
            <p:ph type="ftr" sz="quarter" idx="10"/>
          </p:nvPr>
        </p:nvSpPr>
        <p:spPr/>
        <p:txBody>
          <a:bodyPr/>
          <a:lstStyle/>
          <a:p>
            <a:pPr>
              <a:defRPr/>
            </a:pPr>
            <a:r>
              <a:rPr lang="en-US" smtClean="0"/>
              <a:t>© Amitai Aviram.  All rights reserved.</a:t>
            </a:r>
            <a:endParaRPr lang="en-US" dirty="0"/>
          </a:p>
        </p:txBody>
      </p:sp>
      <p:sp>
        <p:nvSpPr>
          <p:cNvPr id="3" name="Slide Number Placeholder 2"/>
          <p:cNvSpPr>
            <a:spLocks noGrp="1"/>
          </p:cNvSpPr>
          <p:nvPr>
            <p:ph type="sldNum" sz="quarter" idx="11"/>
          </p:nvPr>
        </p:nvSpPr>
        <p:spPr/>
        <p:txBody>
          <a:bodyPr/>
          <a:lstStyle/>
          <a:p>
            <a:pPr>
              <a:defRPr/>
            </a:pPr>
            <a:fld id="{F828BC6A-2E8C-4AE2-839C-4F25E5B5D478}" type="slidenum">
              <a:rPr lang="en-US" smtClean="0"/>
              <a:pPr>
                <a:defRPr/>
              </a:pPr>
              <a:t>45</a:t>
            </a:fld>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9" name="Rectangle 3"/>
          <p:cNvSpPr>
            <a:spLocks noGrp="1" noChangeArrowheads="1"/>
          </p:cNvSpPr>
          <p:nvPr>
            <p:ph type="body" idx="1"/>
          </p:nvPr>
        </p:nvSpPr>
        <p:spPr>
          <a:xfrm>
            <a:off x="0" y="1447800"/>
            <a:ext cx="9144000" cy="5181600"/>
          </a:xfrm>
        </p:spPr>
        <p:txBody>
          <a:bodyPr/>
          <a:lstStyle/>
          <a:p>
            <a:pPr marL="514350" indent="-514350" eaLnBrk="1" hangingPunct="1">
              <a:spcBef>
                <a:spcPct val="0"/>
              </a:spcBef>
              <a:buFont typeface="+mj-lt"/>
              <a:buAutoNum type="alphaLcParenR"/>
            </a:pPr>
            <a:r>
              <a:rPr lang="en-US" sz="2800" dirty="0" smtClean="0"/>
              <a:t>Economics of competition</a:t>
            </a:r>
          </a:p>
          <a:p>
            <a:pPr marL="514350" indent="-514350" eaLnBrk="1" hangingPunct="1">
              <a:spcBef>
                <a:spcPct val="0"/>
              </a:spcBef>
              <a:buFont typeface="+mj-lt"/>
              <a:buAutoNum type="alphaLcParenR"/>
            </a:pPr>
            <a:r>
              <a:rPr lang="en-US" sz="2800" dirty="0" smtClean="0">
                <a:solidFill>
                  <a:srgbClr val="00B0F0"/>
                </a:solidFill>
              </a:rPr>
              <a:t>Substitution</a:t>
            </a:r>
          </a:p>
          <a:p>
            <a:pPr lvl="1" eaLnBrk="1" hangingPunct="1">
              <a:spcBef>
                <a:spcPct val="0"/>
              </a:spcBef>
            </a:pPr>
            <a:r>
              <a:rPr lang="en-US" sz="2400" dirty="0" smtClean="0"/>
              <a:t>Cross elasticity of demand</a:t>
            </a:r>
          </a:p>
          <a:p>
            <a:pPr lvl="1" eaLnBrk="1" hangingPunct="1">
              <a:spcBef>
                <a:spcPct val="0"/>
              </a:spcBef>
            </a:pPr>
            <a:r>
              <a:rPr lang="en-US" sz="2400" dirty="0" smtClean="0">
                <a:solidFill>
                  <a:srgbClr val="00B0F0"/>
                </a:solidFill>
              </a:rPr>
              <a:t>Proxies for measuring substitution</a:t>
            </a:r>
          </a:p>
          <a:p>
            <a:pPr lvl="1" eaLnBrk="1" hangingPunct="1">
              <a:spcBef>
                <a:spcPct val="0"/>
              </a:spcBef>
            </a:pPr>
            <a:r>
              <a:rPr lang="en-US" sz="2400" dirty="0" smtClean="0"/>
              <a:t>Refining the substitution analysis</a:t>
            </a:r>
          </a:p>
          <a:p>
            <a:pPr marL="514350" indent="-514350" eaLnBrk="1" hangingPunct="1">
              <a:spcBef>
                <a:spcPct val="0"/>
              </a:spcBef>
              <a:buFont typeface="+mj-lt"/>
              <a:buAutoNum type="alphaLcParenR"/>
            </a:pPr>
            <a:r>
              <a:rPr lang="en-US" sz="2800" dirty="0" smtClean="0"/>
              <a:t>Entry</a:t>
            </a:r>
          </a:p>
          <a:p>
            <a:pPr marL="514350" indent="-514350" eaLnBrk="1" hangingPunct="1">
              <a:spcBef>
                <a:spcPct val="0"/>
              </a:spcBef>
              <a:buFont typeface="+mj-lt"/>
              <a:buAutoNum type="alphaLcParenR"/>
            </a:pPr>
            <a:r>
              <a:rPr lang="en-US" sz="2800" dirty="0" smtClean="0"/>
              <a:t>Rivalry</a:t>
            </a:r>
          </a:p>
          <a:p>
            <a:pPr marL="514350" indent="-514350" eaLnBrk="1" hangingPunct="1">
              <a:spcBef>
                <a:spcPct val="0"/>
              </a:spcBef>
              <a:buFont typeface="+mj-lt"/>
              <a:buAutoNum type="alphaLcParenR"/>
            </a:pPr>
            <a:r>
              <a:rPr lang="en-US" sz="2800" dirty="0" smtClean="0"/>
              <a:t>Supply chain</a:t>
            </a:r>
          </a:p>
        </p:txBody>
      </p:sp>
      <p:sp>
        <p:nvSpPr>
          <p:cNvPr id="2" name="Footer Placeholder 1"/>
          <p:cNvSpPr>
            <a:spLocks noGrp="1"/>
          </p:cNvSpPr>
          <p:nvPr>
            <p:ph type="ftr" sz="quarter" idx="10"/>
          </p:nvPr>
        </p:nvSpPr>
        <p:spPr/>
        <p:txBody>
          <a:bodyPr/>
          <a:lstStyle/>
          <a:p>
            <a:pPr>
              <a:defRPr/>
            </a:pPr>
            <a:r>
              <a:rPr lang="en-US" smtClean="0"/>
              <a:t>© Amitai Aviram.  All rights reserved.</a:t>
            </a:r>
            <a:endParaRPr lang="en-US" dirty="0"/>
          </a:p>
        </p:txBody>
      </p:sp>
      <p:sp>
        <p:nvSpPr>
          <p:cNvPr id="3" name="Slide Number Placeholder 2"/>
          <p:cNvSpPr>
            <a:spLocks noGrp="1"/>
          </p:cNvSpPr>
          <p:nvPr>
            <p:ph type="sldNum" sz="quarter" idx="11"/>
          </p:nvPr>
        </p:nvSpPr>
        <p:spPr/>
        <p:txBody>
          <a:bodyPr/>
          <a:lstStyle/>
          <a:p>
            <a:pPr>
              <a:defRPr/>
            </a:pPr>
            <a:fld id="{FEFEB9F4-A325-4F7D-B20D-2804FDB034B5}" type="slidenum">
              <a:rPr lang="en-US" smtClean="0"/>
              <a:pPr>
                <a:defRPr/>
              </a:pPr>
              <a:t>46</a:t>
            </a:fld>
            <a:endParaRPr lang="en-US" dirty="0"/>
          </a:p>
        </p:txBody>
      </p:sp>
      <p:sp>
        <p:nvSpPr>
          <p:cNvPr id="7" name="Rectangle 2"/>
          <p:cNvSpPr>
            <a:spLocks noGrp="1" noChangeArrowheads="1"/>
          </p:cNvSpPr>
          <p:nvPr>
            <p:ph type="title"/>
          </p:nvPr>
        </p:nvSpPr>
        <p:spPr>
          <a:xfrm>
            <a:off x="0" y="0"/>
            <a:ext cx="9144000" cy="1295400"/>
          </a:xfrm>
        </p:spPr>
        <p:txBody>
          <a:bodyPr/>
          <a:lstStyle/>
          <a:p>
            <a:pPr eaLnBrk="1" hangingPunct="1"/>
            <a:r>
              <a:rPr lang="en-US" dirty="0" smtClean="0">
                <a:latin typeface="Calibri" pitchFamily="34" charset="0"/>
              </a:rPr>
              <a:t>The strategic environment (competition)</a:t>
            </a:r>
            <a:br>
              <a:rPr lang="en-US" dirty="0" smtClean="0">
                <a:latin typeface="Calibri" pitchFamily="34" charset="0"/>
              </a:rPr>
            </a:br>
            <a:r>
              <a:rPr lang="en-US" sz="3500" dirty="0" smtClean="0">
                <a:latin typeface="Calibri" pitchFamily="34" charset="0"/>
              </a:rPr>
              <a:t>Overview of Chapter 2</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0" y="0"/>
            <a:ext cx="9144000" cy="1304925"/>
          </a:xfrm>
        </p:spPr>
        <p:txBody>
          <a:bodyPr/>
          <a:lstStyle/>
          <a:p>
            <a:pPr eaLnBrk="1" hangingPunct="1"/>
            <a:r>
              <a:rPr lang="en-US" dirty="0" smtClean="0"/>
              <a:t>Proxies for substitution</a:t>
            </a:r>
            <a:br>
              <a:rPr lang="en-US" dirty="0" smtClean="0"/>
            </a:br>
            <a:r>
              <a:rPr lang="en-US" sz="3500" dirty="0" smtClean="0"/>
              <a:t>Tools other than cross-elasticity?</a:t>
            </a:r>
          </a:p>
        </p:txBody>
      </p:sp>
      <p:sp>
        <p:nvSpPr>
          <p:cNvPr id="87043" name="Rectangle 3"/>
          <p:cNvSpPr>
            <a:spLocks noGrp="1" noChangeArrowheads="1"/>
          </p:cNvSpPr>
          <p:nvPr>
            <p:ph type="body" idx="1"/>
          </p:nvPr>
        </p:nvSpPr>
        <p:spPr>
          <a:xfrm>
            <a:off x="0" y="1447800"/>
            <a:ext cx="9144000" cy="5181600"/>
          </a:xfrm>
        </p:spPr>
        <p:txBody>
          <a:bodyPr/>
          <a:lstStyle/>
          <a:p>
            <a:pPr eaLnBrk="1" hangingPunct="1">
              <a:spcBef>
                <a:spcPts val="0"/>
              </a:spcBef>
            </a:pPr>
            <a:r>
              <a:rPr lang="en-US" sz="2400" dirty="0" smtClean="0"/>
              <a:t>The advantage of X-elasticity as a market definition tool is that it can be empirically measured</a:t>
            </a:r>
          </a:p>
          <a:p>
            <a:pPr lvl="1" eaLnBrk="1" hangingPunct="1">
              <a:spcBef>
                <a:spcPts val="0"/>
              </a:spcBef>
            </a:pPr>
            <a:r>
              <a:rPr lang="en-US" sz="2000" dirty="0" smtClean="0">
                <a:solidFill>
                  <a:srgbClr val="FF0000"/>
                </a:solidFill>
              </a:rPr>
              <a:t>Disadvantages of using X-elasticity to define markets?</a:t>
            </a:r>
            <a:endParaRPr lang="en-US" sz="2400" dirty="0" smtClean="0"/>
          </a:p>
          <a:p>
            <a:pPr eaLnBrk="1" hangingPunct="1">
              <a:spcBef>
                <a:spcPts val="0"/>
              </a:spcBef>
            </a:pPr>
            <a:r>
              <a:rPr lang="en-US" sz="2400" dirty="0" smtClean="0"/>
              <a:t>To overcome X-elasticity’s shortcomings, we need proxies for X-elasticity that can be used to:</a:t>
            </a:r>
          </a:p>
          <a:p>
            <a:pPr lvl="1" eaLnBrk="1" hangingPunct="1">
              <a:spcBef>
                <a:spcPts val="0"/>
              </a:spcBef>
            </a:pPr>
            <a:r>
              <a:rPr lang="en-US" sz="2000" dirty="0" smtClean="0"/>
              <a:t>Narrow the list of products that are likely to be part of the same market (so we can focus the X-elasticity analysis)</a:t>
            </a:r>
          </a:p>
          <a:p>
            <a:pPr lvl="1" eaLnBrk="1" hangingPunct="1">
              <a:spcBef>
                <a:spcPts val="0"/>
              </a:spcBef>
            </a:pPr>
            <a:r>
              <a:rPr lang="en-US" sz="2000" dirty="0" smtClean="0"/>
              <a:t>Replace X-elasticity where data is unavailable or expensive to acquire</a:t>
            </a:r>
          </a:p>
        </p:txBody>
      </p:sp>
      <p:sp>
        <p:nvSpPr>
          <p:cNvPr id="2" name="Footer Placeholder 1"/>
          <p:cNvSpPr>
            <a:spLocks noGrp="1"/>
          </p:cNvSpPr>
          <p:nvPr>
            <p:ph type="ftr" sz="quarter" idx="10"/>
          </p:nvPr>
        </p:nvSpPr>
        <p:spPr/>
        <p:txBody>
          <a:bodyPr/>
          <a:lstStyle/>
          <a:p>
            <a:pPr>
              <a:defRPr/>
            </a:pPr>
            <a:r>
              <a:rPr lang="en-US" smtClean="0"/>
              <a:t>© Amitai Aviram.  All rights reserved.</a:t>
            </a:r>
            <a:endParaRPr lang="en-US" dirty="0"/>
          </a:p>
        </p:txBody>
      </p:sp>
      <p:sp>
        <p:nvSpPr>
          <p:cNvPr id="3" name="Slide Number Placeholder 2"/>
          <p:cNvSpPr>
            <a:spLocks noGrp="1"/>
          </p:cNvSpPr>
          <p:nvPr>
            <p:ph type="sldNum" sz="quarter" idx="11"/>
          </p:nvPr>
        </p:nvSpPr>
        <p:spPr/>
        <p:txBody>
          <a:bodyPr/>
          <a:lstStyle/>
          <a:p>
            <a:pPr>
              <a:defRPr/>
            </a:pPr>
            <a:fld id="{6BF754FE-5AC4-4E76-A2A8-5D5AE5816413}" type="slidenum">
              <a:rPr lang="en-US" smtClean="0"/>
              <a:pPr>
                <a:defRPr/>
              </a:pPr>
              <a:t>47</a:t>
            </a:fld>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0" y="0"/>
            <a:ext cx="9144000" cy="1273175"/>
          </a:xfrm>
        </p:spPr>
        <p:txBody>
          <a:bodyPr/>
          <a:lstStyle/>
          <a:p>
            <a:pPr eaLnBrk="1" hangingPunct="1"/>
            <a:r>
              <a:rPr lang="en-US" dirty="0" smtClean="0"/>
              <a:t>Proxies for substitution</a:t>
            </a:r>
            <a:br>
              <a:rPr lang="en-US" dirty="0" smtClean="0"/>
            </a:br>
            <a:r>
              <a:rPr lang="en-US" sz="3300" dirty="0" smtClean="0"/>
              <a:t>Baker, </a:t>
            </a:r>
            <a:r>
              <a:rPr lang="en-US" sz="3300" i="1" dirty="0" smtClean="0"/>
              <a:t>Market definition: an analytical overview</a:t>
            </a:r>
          </a:p>
        </p:txBody>
      </p:sp>
      <p:sp>
        <p:nvSpPr>
          <p:cNvPr id="88067" name="Rectangle 3"/>
          <p:cNvSpPr>
            <a:spLocks noGrp="1" noChangeArrowheads="1"/>
          </p:cNvSpPr>
          <p:nvPr>
            <p:ph type="body" idx="1"/>
          </p:nvPr>
        </p:nvSpPr>
        <p:spPr>
          <a:xfrm>
            <a:off x="0" y="1447800"/>
            <a:ext cx="9144000" cy="5181600"/>
          </a:xfrm>
        </p:spPr>
        <p:txBody>
          <a:bodyPr/>
          <a:lstStyle/>
          <a:p>
            <a:pPr marL="571500" indent="-571500" eaLnBrk="1" hangingPunct="1">
              <a:spcBef>
                <a:spcPct val="0"/>
              </a:spcBef>
              <a:buFont typeface="Wingdings" pitchFamily="2" charset="2"/>
              <a:buAutoNum type="arabicPeriod"/>
            </a:pPr>
            <a:r>
              <a:rPr lang="en-US" sz="2400" dirty="0" smtClean="0"/>
              <a:t>Evidence of past buyer response to price change</a:t>
            </a:r>
          </a:p>
          <a:p>
            <a:pPr marL="571500" indent="-571500" eaLnBrk="1" hangingPunct="1">
              <a:spcBef>
                <a:spcPct val="0"/>
              </a:spcBef>
              <a:buFont typeface="Wingdings" pitchFamily="2" charset="2"/>
              <a:buAutoNum type="arabicPeriod"/>
            </a:pPr>
            <a:r>
              <a:rPr lang="en-US" sz="2400" dirty="0" smtClean="0"/>
              <a:t>Buyer surveys (of their expected response to price change)</a:t>
            </a:r>
          </a:p>
          <a:p>
            <a:pPr marL="571500" indent="-571500" eaLnBrk="1" hangingPunct="1">
              <a:spcBef>
                <a:spcPct val="0"/>
              </a:spcBef>
              <a:buFont typeface="Wingdings" pitchFamily="2" charset="2"/>
              <a:buAutoNum type="arabicPeriod"/>
            </a:pPr>
            <a:r>
              <a:rPr lang="en-US" sz="2400" dirty="0" smtClean="0"/>
              <a:t>Product/geography characteristics that matter to buyers</a:t>
            </a:r>
          </a:p>
          <a:p>
            <a:pPr marL="839788" lvl="1" indent="-495300" eaLnBrk="1" hangingPunct="1">
              <a:spcBef>
                <a:spcPct val="0"/>
              </a:spcBef>
            </a:pPr>
            <a:r>
              <a:rPr lang="en-US" sz="2000" dirty="0" smtClean="0"/>
              <a:t>E.g., shipping costs &amp; geographical distribution of buyers</a:t>
            </a:r>
          </a:p>
          <a:p>
            <a:pPr marL="839788" lvl="1" indent="-495300" eaLnBrk="1" hangingPunct="1">
              <a:spcBef>
                <a:spcPct val="0"/>
              </a:spcBef>
            </a:pPr>
            <a:r>
              <a:rPr lang="en-US" sz="2000" dirty="0" smtClean="0"/>
              <a:t>This is similar to our concept of customer benchmarks</a:t>
            </a:r>
          </a:p>
          <a:p>
            <a:pPr marL="571500" indent="-571500" eaLnBrk="1" hangingPunct="1">
              <a:spcBef>
                <a:spcPct val="0"/>
              </a:spcBef>
              <a:buFont typeface="Wingdings" pitchFamily="2" charset="2"/>
              <a:buAutoNum type="arabicPeriod"/>
            </a:pPr>
            <a:r>
              <a:rPr lang="en-US" sz="2400" dirty="0" smtClean="0"/>
              <a:t>Conduct of (supply-side) market participants</a:t>
            </a:r>
          </a:p>
          <a:p>
            <a:pPr marL="839788" lvl="1" indent="-495300" eaLnBrk="1" hangingPunct="1">
              <a:spcBef>
                <a:spcPct val="0"/>
              </a:spcBef>
            </a:pPr>
            <a:r>
              <a:rPr lang="en-US" sz="2000" dirty="0" smtClean="0"/>
              <a:t>E.g., extent to which firms track &amp; respond to price changes or product introductions of rivals</a:t>
            </a:r>
          </a:p>
          <a:p>
            <a:pPr marL="571500" indent="-571500" eaLnBrk="1" hangingPunct="1">
              <a:spcBef>
                <a:spcPct val="0"/>
              </a:spcBef>
              <a:buFont typeface="Wingdings" pitchFamily="2" charset="2"/>
              <a:buAutoNum type="arabicPeriod"/>
            </a:pPr>
            <a:r>
              <a:rPr lang="en-US" sz="2400" dirty="0" smtClean="0"/>
              <a:t>Views of market experts</a:t>
            </a:r>
          </a:p>
          <a:p>
            <a:pPr marL="839788" lvl="1" indent="-495300" eaLnBrk="1" hangingPunct="1">
              <a:spcBef>
                <a:spcPct val="0"/>
              </a:spcBef>
            </a:pPr>
            <a:r>
              <a:rPr lang="en-US" sz="2000" dirty="0" smtClean="0"/>
              <a:t>More valuable if experts have access to primary information &amp; if they base costly business decisions on that information</a:t>
            </a:r>
          </a:p>
        </p:txBody>
      </p:sp>
      <p:sp>
        <p:nvSpPr>
          <p:cNvPr id="2" name="Footer Placeholder 1"/>
          <p:cNvSpPr>
            <a:spLocks noGrp="1"/>
          </p:cNvSpPr>
          <p:nvPr>
            <p:ph type="ftr" sz="quarter" idx="10"/>
          </p:nvPr>
        </p:nvSpPr>
        <p:spPr/>
        <p:txBody>
          <a:bodyPr/>
          <a:lstStyle/>
          <a:p>
            <a:pPr>
              <a:defRPr/>
            </a:pPr>
            <a:r>
              <a:rPr lang="en-US" smtClean="0"/>
              <a:t>© Amitai Aviram.  All rights reserved.</a:t>
            </a:r>
            <a:endParaRPr lang="en-US" dirty="0"/>
          </a:p>
        </p:txBody>
      </p:sp>
      <p:sp>
        <p:nvSpPr>
          <p:cNvPr id="3" name="Slide Number Placeholder 2"/>
          <p:cNvSpPr>
            <a:spLocks noGrp="1"/>
          </p:cNvSpPr>
          <p:nvPr>
            <p:ph type="sldNum" sz="quarter" idx="11"/>
          </p:nvPr>
        </p:nvSpPr>
        <p:spPr/>
        <p:txBody>
          <a:bodyPr/>
          <a:lstStyle/>
          <a:p>
            <a:pPr>
              <a:defRPr/>
            </a:pPr>
            <a:fld id="{860596E3-F37E-489E-8DE9-F40841C733B2}" type="slidenum">
              <a:rPr lang="en-US" smtClean="0"/>
              <a:pPr>
                <a:defRPr/>
              </a:pPr>
              <a:t>48</a:t>
            </a:fld>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0" y="0"/>
            <a:ext cx="9144000" cy="1304925"/>
          </a:xfrm>
        </p:spPr>
        <p:txBody>
          <a:bodyPr/>
          <a:lstStyle/>
          <a:p>
            <a:pPr eaLnBrk="1" hangingPunct="1"/>
            <a:r>
              <a:rPr lang="en-US" smtClean="0"/>
              <a:t>Proxies for substitution</a:t>
            </a:r>
            <a:br>
              <a:rPr lang="en-US" smtClean="0"/>
            </a:br>
            <a:r>
              <a:rPr lang="en-US" sz="3500" i="1" smtClean="0"/>
              <a:t>Brown Shoe Co. v. U.S.</a:t>
            </a:r>
          </a:p>
        </p:txBody>
      </p:sp>
      <p:sp>
        <p:nvSpPr>
          <p:cNvPr id="89091" name="Rectangle 3"/>
          <p:cNvSpPr>
            <a:spLocks noGrp="1" noChangeArrowheads="1"/>
          </p:cNvSpPr>
          <p:nvPr>
            <p:ph type="body" idx="1"/>
          </p:nvPr>
        </p:nvSpPr>
        <p:spPr>
          <a:xfrm>
            <a:off x="0" y="1447800"/>
            <a:ext cx="9144000" cy="5181600"/>
          </a:xfrm>
        </p:spPr>
        <p:txBody>
          <a:bodyPr/>
          <a:lstStyle/>
          <a:p>
            <a:pPr marL="495300" indent="-495300" eaLnBrk="1" hangingPunct="1">
              <a:spcBef>
                <a:spcPct val="0"/>
              </a:spcBef>
            </a:pPr>
            <a:r>
              <a:rPr lang="en-US" sz="2400" dirty="0" smtClean="0"/>
              <a:t>Intended to detect a sub-market in a larger market</a:t>
            </a:r>
          </a:p>
          <a:p>
            <a:pPr marL="495300" indent="-495300" eaLnBrk="1" hangingPunct="1">
              <a:spcBef>
                <a:spcPct val="0"/>
              </a:spcBef>
              <a:buFont typeface="Wingdings" pitchFamily="2" charset="2"/>
              <a:buAutoNum type="arabicPeriod"/>
            </a:pPr>
            <a:r>
              <a:rPr lang="en-US" sz="2400" dirty="0" smtClean="0"/>
              <a:t>Industry recognition</a:t>
            </a:r>
          </a:p>
          <a:p>
            <a:pPr marL="763588" lvl="1" indent="-419100" eaLnBrk="1" hangingPunct="1">
              <a:spcBef>
                <a:spcPct val="0"/>
              </a:spcBef>
            </a:pPr>
            <a:r>
              <a:rPr lang="en-US" sz="2000" dirty="0" smtClean="0"/>
              <a:t>Similar to Baker’s points 4 &amp; 5</a:t>
            </a:r>
          </a:p>
          <a:p>
            <a:pPr marL="495300" indent="-495300" eaLnBrk="1" hangingPunct="1">
              <a:spcBef>
                <a:spcPct val="0"/>
              </a:spcBef>
              <a:buFont typeface="Wingdings" pitchFamily="2" charset="2"/>
              <a:buAutoNum type="arabicPeriod"/>
            </a:pPr>
            <a:r>
              <a:rPr lang="en-US" sz="2400" dirty="0" smtClean="0"/>
              <a:t>Product’s characteristics &amp; uses</a:t>
            </a:r>
          </a:p>
          <a:p>
            <a:pPr marL="763588" lvl="1" indent="-419100" eaLnBrk="1" hangingPunct="1">
              <a:spcBef>
                <a:spcPct val="0"/>
              </a:spcBef>
            </a:pPr>
            <a:r>
              <a:rPr lang="en-US" sz="2000" dirty="0" smtClean="0"/>
              <a:t>Similar to Baker’s point 3</a:t>
            </a:r>
          </a:p>
          <a:p>
            <a:pPr marL="495300" indent="-495300" eaLnBrk="1" hangingPunct="1">
              <a:spcBef>
                <a:spcPct val="0"/>
              </a:spcBef>
              <a:buFont typeface="Wingdings" pitchFamily="2" charset="2"/>
              <a:buAutoNum type="arabicPeriod"/>
            </a:pPr>
            <a:r>
              <a:rPr lang="en-US" sz="2400" dirty="0" smtClean="0"/>
              <a:t>Unique production facilities</a:t>
            </a:r>
          </a:p>
          <a:p>
            <a:pPr marL="763588" lvl="1" indent="-419100" eaLnBrk="1" hangingPunct="1">
              <a:spcBef>
                <a:spcPct val="0"/>
              </a:spcBef>
            </a:pPr>
            <a:r>
              <a:rPr lang="en-US" sz="2000" dirty="0" smtClean="0"/>
              <a:t>What prevents manufacturer of product A from producing B?</a:t>
            </a:r>
          </a:p>
          <a:p>
            <a:pPr marL="763588" lvl="1" indent="-419100" eaLnBrk="1" hangingPunct="1">
              <a:spcBef>
                <a:spcPct val="0"/>
              </a:spcBef>
            </a:pPr>
            <a:r>
              <a:rPr lang="en-US" sz="2000" dirty="0" smtClean="0"/>
              <a:t>Essentially tracks supply substitution (entry)</a:t>
            </a:r>
          </a:p>
          <a:p>
            <a:pPr marL="495300" indent="-495300" eaLnBrk="1" hangingPunct="1">
              <a:spcBef>
                <a:spcPct val="0"/>
              </a:spcBef>
              <a:buFont typeface="Wingdings" pitchFamily="2" charset="2"/>
              <a:buAutoNum type="arabicPeriod"/>
            </a:pPr>
            <a:r>
              <a:rPr lang="en-US" sz="2400" dirty="0" smtClean="0"/>
              <a:t>Distinct customers</a:t>
            </a:r>
          </a:p>
          <a:p>
            <a:pPr marL="495300" indent="-495300" eaLnBrk="1" hangingPunct="1">
              <a:spcBef>
                <a:spcPct val="0"/>
              </a:spcBef>
              <a:buFont typeface="Wingdings" pitchFamily="2" charset="2"/>
              <a:buAutoNum type="arabicPeriod"/>
            </a:pPr>
            <a:r>
              <a:rPr lang="en-US" sz="2400" dirty="0" smtClean="0"/>
              <a:t>Sensitivity to price changes</a:t>
            </a:r>
          </a:p>
          <a:p>
            <a:pPr marL="763588" lvl="1" indent="-419100" eaLnBrk="1" hangingPunct="1">
              <a:spcBef>
                <a:spcPct val="0"/>
              </a:spcBef>
            </a:pPr>
            <a:r>
              <a:rPr lang="en-US" sz="2000" dirty="0" smtClean="0"/>
              <a:t>Similar to Baker’s points 1&amp;2</a:t>
            </a:r>
          </a:p>
          <a:p>
            <a:pPr marL="495300" indent="-495300" eaLnBrk="1" hangingPunct="1">
              <a:spcBef>
                <a:spcPct val="0"/>
              </a:spcBef>
              <a:buFont typeface="Wingdings" pitchFamily="2" charset="2"/>
              <a:buAutoNum type="arabicPeriod"/>
            </a:pPr>
            <a:r>
              <a:rPr lang="en-US" sz="2400" dirty="0" smtClean="0"/>
              <a:t>Specialized vendors</a:t>
            </a:r>
          </a:p>
        </p:txBody>
      </p:sp>
      <p:sp>
        <p:nvSpPr>
          <p:cNvPr id="2" name="Footer Placeholder 1"/>
          <p:cNvSpPr>
            <a:spLocks noGrp="1"/>
          </p:cNvSpPr>
          <p:nvPr>
            <p:ph type="ftr" sz="quarter" idx="10"/>
          </p:nvPr>
        </p:nvSpPr>
        <p:spPr/>
        <p:txBody>
          <a:bodyPr/>
          <a:lstStyle/>
          <a:p>
            <a:pPr>
              <a:defRPr/>
            </a:pPr>
            <a:r>
              <a:rPr lang="en-US" smtClean="0"/>
              <a:t>© Amitai Aviram.  All rights reserved.</a:t>
            </a:r>
            <a:endParaRPr lang="en-US" dirty="0"/>
          </a:p>
        </p:txBody>
      </p:sp>
      <p:sp>
        <p:nvSpPr>
          <p:cNvPr id="3" name="Slide Number Placeholder 2"/>
          <p:cNvSpPr>
            <a:spLocks noGrp="1"/>
          </p:cNvSpPr>
          <p:nvPr>
            <p:ph type="sldNum" sz="quarter" idx="11"/>
          </p:nvPr>
        </p:nvSpPr>
        <p:spPr/>
        <p:txBody>
          <a:bodyPr/>
          <a:lstStyle/>
          <a:p>
            <a:pPr>
              <a:defRPr/>
            </a:pPr>
            <a:fld id="{A4D3C0F5-9BDB-420B-A05E-4E92FC936653}" type="slidenum">
              <a:rPr lang="en-US" smtClean="0"/>
              <a:pPr>
                <a:defRPr/>
              </a:pPr>
              <a:t>49</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0" y="0"/>
            <a:ext cx="9144000" cy="1301750"/>
          </a:xfrm>
        </p:spPr>
        <p:txBody>
          <a:bodyPr/>
          <a:lstStyle/>
          <a:p>
            <a:pPr eaLnBrk="1" hangingPunct="1"/>
            <a:r>
              <a:rPr lang="en-US" smtClean="0"/>
              <a:t>Economics of competition</a:t>
            </a:r>
            <a:br>
              <a:rPr lang="en-US" smtClean="0"/>
            </a:br>
            <a:r>
              <a:rPr lang="en-US" sz="3500" smtClean="0"/>
              <a:t>How low can you price?</a:t>
            </a:r>
          </a:p>
        </p:txBody>
      </p:sp>
      <p:sp>
        <p:nvSpPr>
          <p:cNvPr id="20483" name="Rectangle 3"/>
          <p:cNvSpPr>
            <a:spLocks noGrp="1" noChangeArrowheads="1"/>
          </p:cNvSpPr>
          <p:nvPr>
            <p:ph type="body" sz="half" idx="1"/>
          </p:nvPr>
        </p:nvSpPr>
        <p:spPr>
          <a:xfrm>
            <a:off x="0" y="1447800"/>
            <a:ext cx="9144000" cy="5181600"/>
          </a:xfrm>
        </p:spPr>
        <p:txBody>
          <a:bodyPr/>
          <a:lstStyle/>
          <a:p>
            <a:pPr eaLnBrk="1" hangingPunct="1">
              <a:spcBef>
                <a:spcPts val="0"/>
              </a:spcBef>
            </a:pPr>
            <a:r>
              <a:rPr lang="en-US" sz="2400" dirty="0" smtClean="0"/>
              <a:t>You are a widget producer in a competitive market</a:t>
            </a:r>
          </a:p>
          <a:p>
            <a:pPr eaLnBrk="1" hangingPunct="1">
              <a:spcBef>
                <a:spcPts val="0"/>
              </a:spcBef>
            </a:pPr>
            <a:r>
              <a:rPr lang="en-US" sz="2400" dirty="0" smtClean="0"/>
              <a:t>To get customers to buy your widgets, you must offer them the lowest price possible</a:t>
            </a:r>
          </a:p>
          <a:p>
            <a:pPr eaLnBrk="1" hangingPunct="1">
              <a:spcBef>
                <a:spcPts val="0"/>
              </a:spcBef>
            </a:pPr>
            <a:r>
              <a:rPr lang="en-US" sz="2400" dirty="0" smtClean="0"/>
              <a:t>Of course, you can’t offer a price</a:t>
            </a:r>
            <a:br>
              <a:rPr lang="en-US" sz="2400" dirty="0" smtClean="0"/>
            </a:br>
            <a:r>
              <a:rPr lang="en-US" sz="2400" dirty="0" smtClean="0"/>
              <a:t>so low that you’ll be better off not</a:t>
            </a:r>
            <a:br>
              <a:rPr lang="en-US" sz="2400" dirty="0" smtClean="0"/>
            </a:br>
            <a:r>
              <a:rPr lang="en-US" sz="2400" dirty="0" smtClean="0"/>
              <a:t>producing the widget</a:t>
            </a:r>
          </a:p>
          <a:p>
            <a:pPr eaLnBrk="1" hangingPunct="1">
              <a:spcBef>
                <a:spcPts val="0"/>
              </a:spcBef>
            </a:pPr>
            <a:r>
              <a:rPr lang="en-US" sz="2400" dirty="0" smtClean="0">
                <a:solidFill>
                  <a:srgbClr val="FF0000"/>
                </a:solidFill>
              </a:rPr>
              <a:t>So, how low can you price?</a:t>
            </a:r>
          </a:p>
        </p:txBody>
      </p:sp>
      <p:graphicFrame>
        <p:nvGraphicFramePr>
          <p:cNvPr id="8" name="Group 191"/>
          <p:cNvGraphicFramePr>
            <a:graphicFrameLocks noGrp="1"/>
          </p:cNvGraphicFramePr>
          <p:nvPr>
            <p:ph sz="quarter" idx="3"/>
          </p:nvPr>
        </p:nvGraphicFramePr>
        <p:xfrm>
          <a:off x="5076825" y="2997200"/>
          <a:ext cx="3959225" cy="3078186"/>
        </p:xfrm>
        <a:graphic>
          <a:graphicData uri="http://schemas.openxmlformats.org/drawingml/2006/table">
            <a:tbl>
              <a:tblPr/>
              <a:tblGrid>
                <a:gridCol w="1397000"/>
                <a:gridCol w="1243012"/>
                <a:gridCol w="1319213"/>
              </a:tblGrid>
              <a:tr h="700993">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Widgets Produced</a:t>
                      </a:r>
                    </a:p>
                  </a:txBody>
                  <a:tcPr marT="45699" marB="4569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Total Cost</a:t>
                      </a:r>
                    </a:p>
                  </a:txBody>
                  <a:tcPr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Marginal Cost</a:t>
                      </a:r>
                    </a:p>
                  </a:txBody>
                  <a:tcPr marT="45699" marB="4569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195">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0</a:t>
                      </a:r>
                    </a:p>
                  </a:txBody>
                  <a:tcPr marT="45699" marB="4569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$0</a:t>
                      </a:r>
                    </a:p>
                  </a:txBody>
                  <a:tcPr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$8</a:t>
                      </a:r>
                    </a:p>
                  </a:txBody>
                  <a:tcPr marT="45699" marB="4569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195">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1</a:t>
                      </a:r>
                    </a:p>
                  </a:txBody>
                  <a:tcPr marT="45699" marB="4569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$8</a:t>
                      </a:r>
                    </a:p>
                  </a:txBody>
                  <a:tcPr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$5</a:t>
                      </a:r>
                    </a:p>
                  </a:txBody>
                  <a:tcPr marT="45699" marB="4569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195">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2</a:t>
                      </a:r>
                    </a:p>
                  </a:txBody>
                  <a:tcPr marT="45699" marB="4569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$13</a:t>
                      </a:r>
                    </a:p>
                  </a:txBody>
                  <a:tcPr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$5</a:t>
                      </a:r>
                    </a:p>
                  </a:txBody>
                  <a:tcPr marT="45699" marB="4569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195">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3</a:t>
                      </a:r>
                    </a:p>
                  </a:txBody>
                  <a:tcPr marT="45699" marB="4569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$18</a:t>
                      </a:r>
                    </a:p>
                  </a:txBody>
                  <a:tcPr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$5</a:t>
                      </a:r>
                    </a:p>
                  </a:txBody>
                  <a:tcPr marT="45699" marB="4569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195">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4</a:t>
                      </a:r>
                    </a:p>
                  </a:txBody>
                  <a:tcPr marT="45699" marB="4569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$23</a:t>
                      </a:r>
                    </a:p>
                  </a:txBody>
                  <a:tcPr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$5</a:t>
                      </a:r>
                    </a:p>
                  </a:txBody>
                  <a:tcPr marT="45699" marB="4569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195">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5</a:t>
                      </a:r>
                    </a:p>
                  </a:txBody>
                  <a:tcPr marT="45699" marB="4569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$28</a:t>
                      </a:r>
                    </a:p>
                  </a:txBody>
                  <a:tcPr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2000" b="0" i="0" u="none" strike="noStrike" cap="none" normalizeH="0" baseline="0" dirty="0" smtClean="0">
                        <a:ln>
                          <a:noFill/>
                        </a:ln>
                        <a:solidFill>
                          <a:schemeClr val="tx1"/>
                        </a:solidFill>
                        <a:effectLst/>
                        <a:latin typeface="Arial" charset="0"/>
                      </a:endParaRPr>
                    </a:p>
                  </a:txBody>
                  <a:tcPr marT="45699" marB="4569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 name="Footer Placeholder 1"/>
          <p:cNvSpPr>
            <a:spLocks noGrp="1"/>
          </p:cNvSpPr>
          <p:nvPr>
            <p:ph type="ftr" sz="quarter" idx="10"/>
          </p:nvPr>
        </p:nvSpPr>
        <p:spPr/>
        <p:txBody>
          <a:bodyPr/>
          <a:lstStyle/>
          <a:p>
            <a:pPr>
              <a:defRPr/>
            </a:pPr>
            <a:r>
              <a:rPr lang="en-US" altLang="en-US"/>
              <a:t>© Amitai Aviram.  All rights reserved.</a:t>
            </a:r>
          </a:p>
        </p:txBody>
      </p:sp>
      <p:sp>
        <p:nvSpPr>
          <p:cNvPr id="3" name="Slide Number Placeholder 2"/>
          <p:cNvSpPr>
            <a:spLocks noGrp="1"/>
          </p:cNvSpPr>
          <p:nvPr>
            <p:ph type="sldNum" sz="quarter" idx="11"/>
          </p:nvPr>
        </p:nvSpPr>
        <p:spPr/>
        <p:txBody>
          <a:bodyPr/>
          <a:lstStyle/>
          <a:p>
            <a:pPr>
              <a:defRPr/>
            </a:pPr>
            <a:fld id="{CD3C3B12-82BF-49C7-90D3-4EFBA1309946}" type="slidenum">
              <a:rPr lang="en-US" altLang="en-US" smtClean="0"/>
              <a:pPr>
                <a:defRPr/>
              </a:pPr>
              <a:t>5</a:t>
            </a:fld>
            <a:endParaRPr lang="en-US" alt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pPr eaLnBrk="1" hangingPunct="1"/>
            <a:r>
              <a:rPr lang="en-US" smtClean="0"/>
              <a:t>Proxies for substitution</a:t>
            </a:r>
            <a:br>
              <a:rPr lang="en-US" smtClean="0"/>
            </a:br>
            <a:r>
              <a:rPr lang="en-US" sz="3500" smtClean="0"/>
              <a:t>Geroski &amp; Porter </a:t>
            </a:r>
            <a:endParaRPr lang="en-US" sz="3500" i="1" smtClean="0"/>
          </a:p>
        </p:txBody>
      </p:sp>
      <p:sp>
        <p:nvSpPr>
          <p:cNvPr id="39941" name="Rectangle 3"/>
          <p:cNvSpPr>
            <a:spLocks noGrp="1" noChangeArrowheads="1"/>
          </p:cNvSpPr>
          <p:nvPr>
            <p:ph type="body" idx="1"/>
          </p:nvPr>
        </p:nvSpPr>
        <p:spPr>
          <a:xfrm>
            <a:off x="0" y="1447800"/>
            <a:ext cx="9144000" cy="5181600"/>
          </a:xfrm>
        </p:spPr>
        <p:txBody>
          <a:bodyPr/>
          <a:lstStyle/>
          <a:p>
            <a:pPr marL="571500" indent="-571500" eaLnBrk="1" hangingPunct="1">
              <a:lnSpc>
                <a:spcPct val="90000"/>
              </a:lnSpc>
              <a:spcBef>
                <a:spcPts val="0"/>
              </a:spcBef>
              <a:defRPr/>
            </a:pPr>
            <a:r>
              <a:rPr lang="en-US" sz="2400" dirty="0" err="1" smtClean="0"/>
              <a:t>Geroski</a:t>
            </a:r>
            <a:r>
              <a:rPr lang="en-US" sz="2400" dirty="0" smtClean="0"/>
              <a:t>, </a:t>
            </a:r>
            <a:r>
              <a:rPr lang="en-US" sz="2400" i="1" dirty="0" smtClean="0"/>
              <a:t>Thinking creatively about your market</a:t>
            </a:r>
            <a:endParaRPr lang="en-US" sz="2400" dirty="0" smtClean="0"/>
          </a:p>
          <a:p>
            <a:pPr marL="839788" lvl="1" indent="-495300" eaLnBrk="1" hangingPunct="1">
              <a:lnSpc>
                <a:spcPct val="90000"/>
              </a:lnSpc>
              <a:spcBef>
                <a:spcPts val="0"/>
              </a:spcBef>
              <a:defRPr/>
            </a:pPr>
            <a:r>
              <a:rPr lang="en-US" sz="2000" dirty="0" smtClean="0"/>
              <a:t>Defines market as viable ways to satisfy a need</a:t>
            </a:r>
          </a:p>
          <a:p>
            <a:pPr marL="839788" lvl="1" indent="-495300" eaLnBrk="1" hangingPunct="1">
              <a:lnSpc>
                <a:spcPct val="90000"/>
              </a:lnSpc>
              <a:spcBef>
                <a:spcPts val="0"/>
              </a:spcBef>
              <a:defRPr/>
            </a:pPr>
            <a:r>
              <a:rPr lang="en-US" sz="2000" dirty="0" smtClean="0"/>
              <a:t>Need + economic viability replace direct proxies for buyer substitution</a:t>
            </a:r>
          </a:p>
          <a:p>
            <a:pPr marL="920750" lvl="1" indent="-571500" eaLnBrk="1" hangingPunct="1">
              <a:lnSpc>
                <a:spcPct val="90000"/>
              </a:lnSpc>
              <a:spcBef>
                <a:spcPts val="0"/>
              </a:spcBef>
              <a:buFont typeface="Wingdings" pitchFamily="2" charset="2"/>
              <a:buAutoNum type="arabicPeriod"/>
              <a:defRPr/>
            </a:pPr>
            <a:r>
              <a:rPr lang="en-US" sz="2000" dirty="0" smtClean="0"/>
              <a:t>Identify a need</a:t>
            </a:r>
          </a:p>
          <a:p>
            <a:pPr marL="1135063" lvl="2" indent="-495300" eaLnBrk="1" hangingPunct="1">
              <a:lnSpc>
                <a:spcPct val="90000"/>
              </a:lnSpc>
              <a:spcBef>
                <a:spcPts val="0"/>
              </a:spcBef>
              <a:defRPr/>
            </a:pPr>
            <a:r>
              <a:rPr lang="en-US" sz="1900" dirty="0" smtClean="0"/>
              <a:t>Figure out how the need can be supplied (i.e., how a product can satisfy customer benchmarks)</a:t>
            </a:r>
          </a:p>
          <a:p>
            <a:pPr marL="920750" lvl="1" indent="-571500" eaLnBrk="1" hangingPunct="1">
              <a:lnSpc>
                <a:spcPct val="90000"/>
              </a:lnSpc>
              <a:spcBef>
                <a:spcPts val="0"/>
              </a:spcBef>
              <a:buFont typeface="Wingdings" pitchFamily="2" charset="2"/>
              <a:buAutoNum type="arabicPeriod"/>
              <a:defRPr/>
            </a:pPr>
            <a:r>
              <a:rPr lang="en-US" sz="2000" dirty="0" smtClean="0"/>
              <a:t>Is this a viable activity?</a:t>
            </a:r>
          </a:p>
          <a:p>
            <a:pPr marL="1135063" lvl="2" indent="-495300" eaLnBrk="1" hangingPunct="1">
              <a:lnSpc>
                <a:spcPct val="90000"/>
              </a:lnSpc>
              <a:spcBef>
                <a:spcPts val="0"/>
              </a:spcBef>
              <a:defRPr/>
            </a:pPr>
            <a:r>
              <a:rPr lang="en-US" sz="1900" dirty="0" smtClean="0"/>
              <a:t>Consider demand, rivals, substitutes, etc.</a:t>
            </a:r>
          </a:p>
          <a:p>
            <a:pPr marL="1135063" lvl="2" indent="-495300" eaLnBrk="1" hangingPunct="1">
              <a:lnSpc>
                <a:spcPct val="90000"/>
              </a:lnSpc>
              <a:spcBef>
                <a:spcPts val="0"/>
              </a:spcBef>
              <a:defRPr/>
            </a:pPr>
            <a:r>
              <a:rPr lang="en-US" sz="1900" dirty="0" smtClean="0"/>
              <a:t>Identify strategic necessity (minimum viable scale/scope)</a:t>
            </a:r>
          </a:p>
          <a:p>
            <a:pPr marL="920750" lvl="1" indent="-571500" eaLnBrk="1" hangingPunct="1">
              <a:lnSpc>
                <a:spcPct val="90000"/>
              </a:lnSpc>
              <a:spcBef>
                <a:spcPts val="0"/>
              </a:spcBef>
              <a:buFont typeface="Wingdings" pitchFamily="2" charset="2"/>
              <a:buAutoNum type="arabicPeriod"/>
              <a:defRPr/>
            </a:pPr>
            <a:r>
              <a:rPr lang="en-US" sz="2000" dirty="0" smtClean="0"/>
              <a:t>Identify strategic options</a:t>
            </a:r>
          </a:p>
          <a:p>
            <a:pPr marL="1135063" lvl="2" indent="-495300" eaLnBrk="1" hangingPunct="1">
              <a:lnSpc>
                <a:spcPct val="90000"/>
              </a:lnSpc>
              <a:spcBef>
                <a:spcPts val="0"/>
              </a:spcBef>
              <a:defRPr/>
            </a:pPr>
            <a:r>
              <a:rPr lang="en-US" sz="1900" dirty="0" smtClean="0"/>
              <a:t>To differentiate your product from rivals’ products</a:t>
            </a:r>
          </a:p>
          <a:p>
            <a:pPr marL="571500" indent="-571500" eaLnBrk="1" hangingPunct="1">
              <a:lnSpc>
                <a:spcPct val="90000"/>
              </a:lnSpc>
              <a:spcBef>
                <a:spcPts val="0"/>
              </a:spcBef>
              <a:defRPr/>
            </a:pPr>
            <a:r>
              <a:rPr lang="en-US" sz="2400" dirty="0" smtClean="0"/>
              <a:t>Porter, </a:t>
            </a:r>
            <a:r>
              <a:rPr lang="en-US" sz="2400" i="1" dirty="0" smtClean="0"/>
              <a:t>The five competitive forces</a:t>
            </a:r>
          </a:p>
          <a:p>
            <a:pPr marL="920750" lvl="1" indent="-571500" eaLnBrk="1" hangingPunct="1">
              <a:lnSpc>
                <a:spcPct val="90000"/>
              </a:lnSpc>
              <a:spcBef>
                <a:spcPts val="0"/>
              </a:spcBef>
              <a:defRPr/>
            </a:pPr>
            <a:r>
              <a:rPr lang="en-US" sz="2000" dirty="0" smtClean="0"/>
              <a:t>Products are in same market if their market structure is similar</a:t>
            </a:r>
          </a:p>
          <a:p>
            <a:pPr marL="1135063" lvl="2" indent="-495300" eaLnBrk="1" hangingPunct="1">
              <a:lnSpc>
                <a:spcPct val="90000"/>
              </a:lnSpc>
              <a:spcBef>
                <a:spcPts val="0"/>
              </a:spcBef>
              <a:defRPr/>
            </a:pPr>
            <a:r>
              <a:rPr lang="en-US" sz="1900" dirty="0" smtClean="0"/>
              <a:t>I.e., if the five forces operate on them in similar ways (similar buyers, suppliers, barriers to entry, etc.)</a:t>
            </a:r>
          </a:p>
          <a:p>
            <a:pPr marL="1135063" lvl="2" indent="-495300" eaLnBrk="1" hangingPunct="1">
              <a:lnSpc>
                <a:spcPct val="90000"/>
              </a:lnSpc>
              <a:spcBef>
                <a:spcPts val="0"/>
              </a:spcBef>
              <a:defRPr/>
            </a:pPr>
            <a:r>
              <a:rPr lang="en-US" sz="1900" dirty="0" smtClean="0"/>
              <a:t>Buyers, suppliers, entry, rivalry &amp; substitution replace only substitution (conflicts with Baker’s views)</a:t>
            </a:r>
          </a:p>
          <a:p>
            <a:pPr marL="920750" lvl="1" indent="-571500" eaLnBrk="1" hangingPunct="1">
              <a:lnSpc>
                <a:spcPct val="90000"/>
              </a:lnSpc>
              <a:spcBef>
                <a:spcPts val="0"/>
              </a:spcBef>
              <a:defRPr/>
            </a:pPr>
            <a:r>
              <a:rPr lang="en-US" sz="2000" dirty="0" smtClean="0"/>
              <a:t>Porter’s rule of thumb: Separate markets if activities differ in multiple forces or differ significantly in any one force</a:t>
            </a:r>
            <a:endParaRPr lang="en-US" sz="2400" dirty="0" smtClean="0"/>
          </a:p>
        </p:txBody>
      </p:sp>
      <p:sp>
        <p:nvSpPr>
          <p:cNvPr id="2" name="Footer Placeholder 1"/>
          <p:cNvSpPr>
            <a:spLocks noGrp="1"/>
          </p:cNvSpPr>
          <p:nvPr>
            <p:ph type="ftr" sz="quarter" idx="10"/>
          </p:nvPr>
        </p:nvSpPr>
        <p:spPr/>
        <p:txBody>
          <a:bodyPr/>
          <a:lstStyle/>
          <a:p>
            <a:pPr>
              <a:defRPr/>
            </a:pPr>
            <a:r>
              <a:rPr lang="en-US" smtClean="0"/>
              <a:t>© Amitai Aviram.  All rights reserved.</a:t>
            </a:r>
            <a:endParaRPr lang="en-US" dirty="0"/>
          </a:p>
        </p:txBody>
      </p:sp>
      <p:sp>
        <p:nvSpPr>
          <p:cNvPr id="3" name="Slide Number Placeholder 2"/>
          <p:cNvSpPr>
            <a:spLocks noGrp="1"/>
          </p:cNvSpPr>
          <p:nvPr>
            <p:ph type="sldNum" sz="quarter" idx="11"/>
          </p:nvPr>
        </p:nvSpPr>
        <p:spPr/>
        <p:txBody>
          <a:bodyPr/>
          <a:lstStyle/>
          <a:p>
            <a:pPr>
              <a:defRPr/>
            </a:pPr>
            <a:fld id="{C2E984DE-FB55-4FDD-AFF4-31DB27847324}" type="slidenum">
              <a:rPr lang="en-US" smtClean="0"/>
              <a:pPr>
                <a:defRPr/>
              </a:pPr>
              <a:t>50</a:t>
            </a:fld>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0" y="0"/>
            <a:ext cx="9144000" cy="1304925"/>
          </a:xfrm>
        </p:spPr>
        <p:txBody>
          <a:bodyPr/>
          <a:lstStyle/>
          <a:p>
            <a:pPr eaLnBrk="1" hangingPunct="1"/>
            <a:r>
              <a:rPr lang="en-US" dirty="0" smtClean="0"/>
              <a:t>Proxies for substitution</a:t>
            </a:r>
            <a:r>
              <a:rPr lang="en-US" sz="4300" dirty="0" smtClean="0"/>
              <a:t/>
            </a:r>
            <a:br>
              <a:rPr lang="en-US" sz="4300" dirty="0" smtClean="0"/>
            </a:br>
            <a:r>
              <a:rPr lang="en-US" sz="3500" dirty="0" smtClean="0"/>
              <a:t>Summary</a:t>
            </a:r>
            <a:endParaRPr lang="en-US" sz="3500" i="1" dirty="0" smtClean="0"/>
          </a:p>
        </p:txBody>
      </p:sp>
      <p:sp>
        <p:nvSpPr>
          <p:cNvPr id="91139" name="Rectangle 3"/>
          <p:cNvSpPr>
            <a:spLocks noGrp="1" noChangeArrowheads="1"/>
          </p:cNvSpPr>
          <p:nvPr>
            <p:ph type="body" idx="1"/>
          </p:nvPr>
        </p:nvSpPr>
        <p:spPr>
          <a:xfrm>
            <a:off x="0" y="1447800"/>
            <a:ext cx="9144000" cy="5181600"/>
          </a:xfrm>
        </p:spPr>
        <p:txBody>
          <a:bodyPr/>
          <a:lstStyle/>
          <a:p>
            <a:pPr marL="571500" indent="-571500" eaLnBrk="1" hangingPunct="1">
              <a:spcBef>
                <a:spcPct val="0"/>
              </a:spcBef>
            </a:pPr>
            <a:r>
              <a:rPr lang="en-US" sz="2400" dirty="0" smtClean="0"/>
              <a:t>Direct evidence of buyer response to price change is the closest proxy to X-elasticity, if future is expected to be similar to past &amp; if data is of good quality</a:t>
            </a:r>
          </a:p>
          <a:p>
            <a:pPr marL="571500" indent="-571500" eaLnBrk="1" hangingPunct="1">
              <a:spcBef>
                <a:spcPct val="0"/>
              </a:spcBef>
            </a:pPr>
            <a:r>
              <a:rPr lang="en-US" sz="2400" dirty="0" smtClean="0"/>
              <a:t>Customer benchmarks (from basis of competition analysis)</a:t>
            </a:r>
          </a:p>
          <a:p>
            <a:pPr marL="571500" indent="-571500" eaLnBrk="1" hangingPunct="1">
              <a:spcBef>
                <a:spcPct val="0"/>
              </a:spcBef>
            </a:pPr>
            <a:r>
              <a:rPr lang="en-US" sz="2400" dirty="0" smtClean="0"/>
              <a:t>Producer behavior (who do they track &amp; respond to?)</a:t>
            </a:r>
          </a:p>
          <a:p>
            <a:pPr marL="920750" lvl="1" indent="-571500" eaLnBrk="1" hangingPunct="1">
              <a:spcBef>
                <a:spcPct val="0"/>
              </a:spcBef>
            </a:pPr>
            <a:r>
              <a:rPr lang="en-US" sz="2000" dirty="0" smtClean="0"/>
              <a:t>But filter for producers’ PR incentives</a:t>
            </a:r>
          </a:p>
          <a:p>
            <a:pPr marL="571500" indent="-571500" eaLnBrk="1" hangingPunct="1">
              <a:spcBef>
                <a:spcPct val="0"/>
              </a:spcBef>
            </a:pPr>
            <a:r>
              <a:rPr lang="en-US" sz="2400" dirty="0" smtClean="0"/>
              <a:t>Views of industry experts</a:t>
            </a:r>
          </a:p>
          <a:p>
            <a:pPr marL="920750" lvl="1" indent="-571500" eaLnBrk="1" hangingPunct="1">
              <a:spcBef>
                <a:spcPct val="0"/>
              </a:spcBef>
            </a:pPr>
            <a:r>
              <a:rPr lang="en-US" sz="2000" dirty="0" smtClean="0"/>
              <a:t>If they have access to primary information &amp; if they base costly business decisions on that information</a:t>
            </a:r>
          </a:p>
        </p:txBody>
      </p:sp>
      <p:sp>
        <p:nvSpPr>
          <p:cNvPr id="2" name="Footer Placeholder 1"/>
          <p:cNvSpPr>
            <a:spLocks noGrp="1"/>
          </p:cNvSpPr>
          <p:nvPr>
            <p:ph type="ftr" sz="quarter" idx="10"/>
          </p:nvPr>
        </p:nvSpPr>
        <p:spPr/>
        <p:txBody>
          <a:bodyPr/>
          <a:lstStyle/>
          <a:p>
            <a:pPr>
              <a:defRPr/>
            </a:pPr>
            <a:r>
              <a:rPr lang="en-US" smtClean="0"/>
              <a:t>© Amitai Aviram.  All rights reserved.</a:t>
            </a:r>
            <a:endParaRPr lang="en-US" dirty="0"/>
          </a:p>
        </p:txBody>
      </p:sp>
      <p:sp>
        <p:nvSpPr>
          <p:cNvPr id="3" name="Slide Number Placeholder 2"/>
          <p:cNvSpPr>
            <a:spLocks noGrp="1"/>
          </p:cNvSpPr>
          <p:nvPr>
            <p:ph type="sldNum" sz="quarter" idx="11"/>
          </p:nvPr>
        </p:nvSpPr>
        <p:spPr/>
        <p:txBody>
          <a:bodyPr/>
          <a:lstStyle/>
          <a:p>
            <a:pPr>
              <a:defRPr/>
            </a:pPr>
            <a:fld id="{CD7FD10D-A09E-44DE-BFA3-5FDC15D8C0D4}" type="slidenum">
              <a:rPr lang="en-US" smtClean="0"/>
              <a:pPr>
                <a:defRPr/>
              </a:pPr>
              <a:t>51</a:t>
            </a:fld>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3" name="Rectangle 3"/>
          <p:cNvSpPr>
            <a:spLocks noGrp="1" noChangeArrowheads="1"/>
          </p:cNvSpPr>
          <p:nvPr>
            <p:ph type="body" idx="1"/>
          </p:nvPr>
        </p:nvSpPr>
        <p:spPr>
          <a:xfrm>
            <a:off x="0" y="1447800"/>
            <a:ext cx="9144000" cy="5181600"/>
          </a:xfrm>
        </p:spPr>
        <p:txBody>
          <a:bodyPr/>
          <a:lstStyle/>
          <a:p>
            <a:pPr marL="514350" indent="-514350" eaLnBrk="1" hangingPunct="1">
              <a:spcBef>
                <a:spcPct val="0"/>
              </a:spcBef>
              <a:buFont typeface="+mj-lt"/>
              <a:buAutoNum type="alphaLcParenR"/>
            </a:pPr>
            <a:r>
              <a:rPr lang="en-US" sz="2800" dirty="0" smtClean="0"/>
              <a:t>Economics of competition</a:t>
            </a:r>
          </a:p>
          <a:p>
            <a:pPr marL="514350" indent="-514350" eaLnBrk="1" hangingPunct="1">
              <a:spcBef>
                <a:spcPct val="0"/>
              </a:spcBef>
              <a:buFont typeface="+mj-lt"/>
              <a:buAutoNum type="alphaLcParenR"/>
            </a:pPr>
            <a:r>
              <a:rPr lang="en-US" sz="2800" dirty="0" smtClean="0">
                <a:solidFill>
                  <a:srgbClr val="00B0F0"/>
                </a:solidFill>
              </a:rPr>
              <a:t>Substitution</a:t>
            </a:r>
          </a:p>
          <a:p>
            <a:pPr lvl="1" eaLnBrk="1" hangingPunct="1">
              <a:spcBef>
                <a:spcPct val="0"/>
              </a:spcBef>
            </a:pPr>
            <a:r>
              <a:rPr lang="en-US" sz="2400" dirty="0" smtClean="0"/>
              <a:t>Cross elasticity of demand</a:t>
            </a:r>
          </a:p>
          <a:p>
            <a:pPr lvl="1" eaLnBrk="1" hangingPunct="1">
              <a:spcBef>
                <a:spcPct val="0"/>
              </a:spcBef>
            </a:pPr>
            <a:r>
              <a:rPr lang="en-US" sz="2400" dirty="0" smtClean="0"/>
              <a:t>Proxies for measuring substitution</a:t>
            </a:r>
          </a:p>
          <a:p>
            <a:pPr lvl="1" eaLnBrk="1" hangingPunct="1">
              <a:spcBef>
                <a:spcPct val="0"/>
              </a:spcBef>
            </a:pPr>
            <a:r>
              <a:rPr lang="en-US" sz="2400" dirty="0" smtClean="0">
                <a:solidFill>
                  <a:srgbClr val="00B0F0"/>
                </a:solidFill>
              </a:rPr>
              <a:t>Refining the substitution analysis</a:t>
            </a:r>
          </a:p>
          <a:p>
            <a:pPr lvl="2" eaLnBrk="1" hangingPunct="1">
              <a:spcBef>
                <a:spcPct val="0"/>
              </a:spcBef>
            </a:pPr>
            <a:r>
              <a:rPr lang="en-US" sz="2000" dirty="0" smtClean="0"/>
              <a:t>Cluster markets</a:t>
            </a:r>
          </a:p>
          <a:p>
            <a:pPr lvl="2" eaLnBrk="1" hangingPunct="1">
              <a:spcBef>
                <a:spcPct val="0"/>
              </a:spcBef>
            </a:pPr>
            <a:r>
              <a:rPr lang="en-US" sz="2000" dirty="0" smtClean="0"/>
              <a:t>Switching costs</a:t>
            </a:r>
          </a:p>
          <a:p>
            <a:pPr lvl="2" eaLnBrk="1" hangingPunct="1">
              <a:spcBef>
                <a:spcPct val="0"/>
              </a:spcBef>
            </a:pPr>
            <a:r>
              <a:rPr lang="en-US" sz="2000" dirty="0" smtClean="0"/>
              <a:t>Current substitution threat</a:t>
            </a:r>
          </a:p>
          <a:p>
            <a:pPr marL="514350" indent="-514350" eaLnBrk="1" hangingPunct="1">
              <a:spcBef>
                <a:spcPct val="0"/>
              </a:spcBef>
              <a:buFont typeface="+mj-lt"/>
              <a:buAutoNum type="alphaLcParenR"/>
            </a:pPr>
            <a:r>
              <a:rPr lang="en-US" sz="2800" dirty="0" smtClean="0"/>
              <a:t>Entry</a:t>
            </a:r>
          </a:p>
          <a:p>
            <a:pPr marL="514350" indent="-514350" eaLnBrk="1" hangingPunct="1">
              <a:spcBef>
                <a:spcPct val="0"/>
              </a:spcBef>
              <a:buFont typeface="+mj-lt"/>
              <a:buAutoNum type="alphaLcParenR"/>
            </a:pPr>
            <a:r>
              <a:rPr lang="en-US" sz="2800" dirty="0" smtClean="0"/>
              <a:t>Rivalry</a:t>
            </a:r>
          </a:p>
          <a:p>
            <a:pPr marL="514350" indent="-514350" eaLnBrk="1" hangingPunct="1">
              <a:spcBef>
                <a:spcPct val="0"/>
              </a:spcBef>
              <a:buFont typeface="+mj-lt"/>
              <a:buAutoNum type="alphaLcParenR"/>
            </a:pPr>
            <a:r>
              <a:rPr lang="en-US" sz="2800" dirty="0" smtClean="0"/>
              <a:t>Supply chain</a:t>
            </a:r>
          </a:p>
        </p:txBody>
      </p:sp>
      <p:sp>
        <p:nvSpPr>
          <p:cNvPr id="2" name="Footer Placeholder 1"/>
          <p:cNvSpPr>
            <a:spLocks noGrp="1"/>
          </p:cNvSpPr>
          <p:nvPr>
            <p:ph type="ftr" sz="quarter" idx="10"/>
          </p:nvPr>
        </p:nvSpPr>
        <p:spPr/>
        <p:txBody>
          <a:bodyPr/>
          <a:lstStyle/>
          <a:p>
            <a:pPr>
              <a:defRPr/>
            </a:pPr>
            <a:r>
              <a:rPr lang="en-US" smtClean="0"/>
              <a:t>© Amitai Aviram.  All rights reserved.</a:t>
            </a:r>
            <a:endParaRPr lang="en-US" dirty="0"/>
          </a:p>
        </p:txBody>
      </p:sp>
      <p:sp>
        <p:nvSpPr>
          <p:cNvPr id="3" name="Slide Number Placeholder 2"/>
          <p:cNvSpPr>
            <a:spLocks noGrp="1"/>
          </p:cNvSpPr>
          <p:nvPr>
            <p:ph type="sldNum" sz="quarter" idx="11"/>
          </p:nvPr>
        </p:nvSpPr>
        <p:spPr/>
        <p:txBody>
          <a:bodyPr/>
          <a:lstStyle/>
          <a:p>
            <a:pPr>
              <a:defRPr/>
            </a:pPr>
            <a:fld id="{5FF6BD8C-2C4C-420C-970F-825BEEB31A20}" type="slidenum">
              <a:rPr lang="en-US" smtClean="0"/>
              <a:pPr>
                <a:defRPr/>
              </a:pPr>
              <a:t>52</a:t>
            </a:fld>
            <a:endParaRPr lang="en-US" dirty="0"/>
          </a:p>
        </p:txBody>
      </p:sp>
      <p:sp>
        <p:nvSpPr>
          <p:cNvPr id="7" name="Rectangle 2"/>
          <p:cNvSpPr>
            <a:spLocks noGrp="1" noChangeArrowheads="1"/>
          </p:cNvSpPr>
          <p:nvPr>
            <p:ph type="title"/>
          </p:nvPr>
        </p:nvSpPr>
        <p:spPr>
          <a:xfrm>
            <a:off x="0" y="0"/>
            <a:ext cx="9144000" cy="1295400"/>
          </a:xfrm>
        </p:spPr>
        <p:txBody>
          <a:bodyPr/>
          <a:lstStyle/>
          <a:p>
            <a:pPr eaLnBrk="1" hangingPunct="1"/>
            <a:r>
              <a:rPr lang="en-US" dirty="0" smtClean="0">
                <a:latin typeface="Calibri" pitchFamily="34" charset="0"/>
              </a:rPr>
              <a:t>The strategic environment (competition)</a:t>
            </a:r>
            <a:br>
              <a:rPr lang="en-US" dirty="0" smtClean="0">
                <a:latin typeface="Calibri" pitchFamily="34" charset="0"/>
              </a:rPr>
            </a:br>
            <a:r>
              <a:rPr lang="en-US" sz="3500" dirty="0" smtClean="0">
                <a:latin typeface="Calibri" pitchFamily="34" charset="0"/>
              </a:rPr>
              <a:t>Overview of Chapter 2</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0" y="0"/>
            <a:ext cx="9144000" cy="1304925"/>
          </a:xfrm>
        </p:spPr>
        <p:txBody>
          <a:bodyPr/>
          <a:lstStyle/>
          <a:p>
            <a:pPr eaLnBrk="1" hangingPunct="1"/>
            <a:r>
              <a:rPr lang="en-US" dirty="0" smtClean="0"/>
              <a:t>Refining substitution analysis</a:t>
            </a:r>
            <a:r>
              <a:rPr lang="en-US" sz="3500" dirty="0" smtClean="0"/>
              <a:t/>
            </a:r>
            <a:br>
              <a:rPr lang="en-US" sz="3500" dirty="0" smtClean="0"/>
            </a:br>
            <a:r>
              <a:rPr lang="en-US" sz="3500" dirty="0" smtClean="0"/>
              <a:t>Cluster markets</a:t>
            </a:r>
          </a:p>
        </p:txBody>
      </p:sp>
      <p:sp>
        <p:nvSpPr>
          <p:cNvPr id="95235" name="Rectangle 3"/>
          <p:cNvSpPr>
            <a:spLocks noGrp="1" noChangeArrowheads="1"/>
          </p:cNvSpPr>
          <p:nvPr>
            <p:ph type="body" idx="1"/>
          </p:nvPr>
        </p:nvSpPr>
        <p:spPr>
          <a:xfrm>
            <a:off x="0" y="1447800"/>
            <a:ext cx="9144000" cy="5181600"/>
          </a:xfrm>
        </p:spPr>
        <p:txBody>
          <a:bodyPr/>
          <a:lstStyle/>
          <a:p>
            <a:pPr eaLnBrk="1" hangingPunct="1">
              <a:spcBef>
                <a:spcPct val="0"/>
              </a:spcBef>
            </a:pPr>
            <a:r>
              <a:rPr lang="en-US" sz="2400" dirty="0" smtClean="0">
                <a:solidFill>
                  <a:srgbClr val="FF0000"/>
                </a:solidFill>
              </a:rPr>
              <a:t>Are left shoes &amp; right shoes good substitutes?</a:t>
            </a:r>
          </a:p>
          <a:p>
            <a:pPr lvl="1" eaLnBrk="1" hangingPunct="1">
              <a:spcBef>
                <a:spcPct val="0"/>
              </a:spcBef>
            </a:pPr>
            <a:r>
              <a:rPr lang="en-US" sz="2000" dirty="0" smtClean="0"/>
              <a:t>X-elasticity: If price of left shoes rises, do people buy more or less right shoes?</a:t>
            </a:r>
          </a:p>
          <a:p>
            <a:pPr eaLnBrk="1" hangingPunct="1">
              <a:spcBef>
                <a:spcPct val="0"/>
              </a:spcBef>
            </a:pPr>
            <a:r>
              <a:rPr lang="en-US" sz="2400" dirty="0" smtClean="0">
                <a:solidFill>
                  <a:srgbClr val="FF0000"/>
                </a:solidFill>
              </a:rPr>
              <a:t>Why do we have a shoe market (as opposed to left &amp; right shoe markets)?</a:t>
            </a:r>
          </a:p>
          <a:p>
            <a:pPr eaLnBrk="1" hangingPunct="1">
              <a:spcBef>
                <a:spcPct val="0"/>
              </a:spcBef>
            </a:pPr>
            <a:r>
              <a:rPr lang="en-US" sz="2400" dirty="0" smtClean="0"/>
              <a:t>This issue comes up for many complementary products that are sold as bundles</a:t>
            </a:r>
          </a:p>
          <a:p>
            <a:pPr lvl="1" eaLnBrk="1" hangingPunct="1">
              <a:spcBef>
                <a:spcPct val="0"/>
              </a:spcBef>
            </a:pPr>
            <a:r>
              <a:rPr lang="en-US" sz="2000" dirty="0" smtClean="0"/>
              <a:t>E.g., Car market vs. markets for car engines, car bodies, steering wheels, etc.</a:t>
            </a:r>
          </a:p>
          <a:p>
            <a:pPr lvl="1" eaLnBrk="1" hangingPunct="1">
              <a:spcBef>
                <a:spcPct val="0"/>
              </a:spcBef>
            </a:pPr>
            <a:r>
              <a:rPr lang="en-US" sz="2000" dirty="0" smtClean="0">
                <a:solidFill>
                  <a:srgbClr val="FF0000"/>
                </a:solidFill>
              </a:rPr>
              <a:t>Why are these components always sold in a bundle?</a:t>
            </a:r>
          </a:p>
          <a:p>
            <a:pPr lvl="1" eaLnBrk="1" hangingPunct="1">
              <a:spcBef>
                <a:spcPct val="0"/>
              </a:spcBef>
            </a:pPr>
            <a:r>
              <a:rPr lang="en-US" sz="2000" dirty="0" smtClean="0"/>
              <a:t>It gets more complicated when same customers buy both bundled &amp; unbundled products (e.g., wheels)</a:t>
            </a:r>
          </a:p>
        </p:txBody>
      </p:sp>
      <p:sp>
        <p:nvSpPr>
          <p:cNvPr id="2" name="Footer Placeholder 1"/>
          <p:cNvSpPr>
            <a:spLocks noGrp="1"/>
          </p:cNvSpPr>
          <p:nvPr>
            <p:ph type="ftr" sz="quarter" idx="10"/>
          </p:nvPr>
        </p:nvSpPr>
        <p:spPr/>
        <p:txBody>
          <a:bodyPr/>
          <a:lstStyle/>
          <a:p>
            <a:pPr>
              <a:defRPr/>
            </a:pPr>
            <a:r>
              <a:rPr lang="en-US" smtClean="0"/>
              <a:t>© Amitai Aviram.  All rights reserved.</a:t>
            </a:r>
            <a:endParaRPr lang="en-US" dirty="0"/>
          </a:p>
        </p:txBody>
      </p:sp>
      <p:sp>
        <p:nvSpPr>
          <p:cNvPr id="3" name="Slide Number Placeholder 2"/>
          <p:cNvSpPr>
            <a:spLocks noGrp="1"/>
          </p:cNvSpPr>
          <p:nvPr>
            <p:ph type="sldNum" sz="quarter" idx="11"/>
          </p:nvPr>
        </p:nvSpPr>
        <p:spPr/>
        <p:txBody>
          <a:bodyPr/>
          <a:lstStyle/>
          <a:p>
            <a:pPr>
              <a:defRPr/>
            </a:pPr>
            <a:fld id="{64D321E6-48F6-4818-BA99-A1C88EB0B84F}" type="slidenum">
              <a:rPr lang="en-US" smtClean="0"/>
              <a:pPr>
                <a:defRPr/>
              </a:pPr>
              <a:t>53</a:t>
            </a:fld>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0" y="0"/>
            <a:ext cx="9144000" cy="1304925"/>
          </a:xfrm>
        </p:spPr>
        <p:txBody>
          <a:bodyPr/>
          <a:lstStyle/>
          <a:p>
            <a:pPr eaLnBrk="1" hangingPunct="1"/>
            <a:r>
              <a:rPr lang="en-US" smtClean="0"/>
              <a:t>Refining substitution analysis</a:t>
            </a:r>
            <a:r>
              <a:rPr lang="en-US" sz="3500" smtClean="0"/>
              <a:t/>
            </a:r>
            <a:br>
              <a:rPr lang="en-US" sz="3500" smtClean="0"/>
            </a:br>
            <a:r>
              <a:rPr lang="en-US" sz="3500" smtClean="0"/>
              <a:t>Cluster markets</a:t>
            </a:r>
          </a:p>
        </p:txBody>
      </p:sp>
      <p:sp>
        <p:nvSpPr>
          <p:cNvPr id="96259" name="Rectangle 3"/>
          <p:cNvSpPr>
            <a:spLocks noGrp="1" noChangeArrowheads="1"/>
          </p:cNvSpPr>
          <p:nvPr>
            <p:ph type="body" idx="1"/>
          </p:nvPr>
        </p:nvSpPr>
        <p:spPr>
          <a:xfrm>
            <a:off x="0" y="1447800"/>
            <a:ext cx="9144000" cy="5181600"/>
          </a:xfrm>
        </p:spPr>
        <p:txBody>
          <a:bodyPr/>
          <a:lstStyle/>
          <a:p>
            <a:pPr eaLnBrk="1" hangingPunct="1">
              <a:spcBef>
                <a:spcPct val="0"/>
              </a:spcBef>
            </a:pPr>
            <a:r>
              <a:rPr lang="en-US" sz="2400" dirty="0" smtClean="0"/>
              <a:t>Advantage of using cluster market</a:t>
            </a:r>
          </a:p>
          <a:p>
            <a:pPr lvl="1" eaLnBrk="1" hangingPunct="1">
              <a:spcBef>
                <a:spcPct val="0"/>
              </a:spcBef>
            </a:pPr>
            <a:r>
              <a:rPr lang="en-US" sz="2000" dirty="0" smtClean="0"/>
              <a:t>Simplicity – if products almost always sold in a bundle, all products respond in same way, so we treat them as one</a:t>
            </a:r>
          </a:p>
          <a:p>
            <a:pPr eaLnBrk="1" hangingPunct="1">
              <a:spcBef>
                <a:spcPct val="0"/>
              </a:spcBef>
            </a:pPr>
            <a:r>
              <a:rPr lang="en-US" sz="2400" dirty="0" smtClean="0"/>
              <a:t>Problem with using cluster market</a:t>
            </a:r>
          </a:p>
          <a:p>
            <a:pPr lvl="1" eaLnBrk="1" hangingPunct="1">
              <a:spcBef>
                <a:spcPct val="0"/>
              </a:spcBef>
            </a:pPr>
            <a:r>
              <a:rPr lang="en-US" sz="2000" dirty="0" smtClean="0"/>
              <a:t>Suppose dogs &amp; hot dogs are considered one cluster market</a:t>
            </a:r>
          </a:p>
          <a:p>
            <a:pPr lvl="1" eaLnBrk="1" hangingPunct="1">
              <a:spcBef>
                <a:spcPct val="0"/>
              </a:spcBef>
            </a:pPr>
            <a:r>
              <a:rPr lang="en-US" sz="2000" dirty="0" smtClean="0"/>
              <a:t>Acme has a 0 share of the $95 M dog market (sells no pets), but has an 80% share of the $5M hot dog market</a:t>
            </a:r>
          </a:p>
          <a:p>
            <a:pPr lvl="2" eaLnBrk="1" hangingPunct="1">
              <a:spcBef>
                <a:spcPct val="0"/>
              </a:spcBef>
            </a:pPr>
            <a:r>
              <a:rPr lang="en-US" sz="1900" dirty="0" smtClean="0"/>
              <a:t>In total, it has a 4% share of the dog &amp; hot dog market</a:t>
            </a:r>
          </a:p>
          <a:p>
            <a:pPr lvl="1" eaLnBrk="1" hangingPunct="1">
              <a:spcBef>
                <a:spcPct val="0"/>
              </a:spcBef>
            </a:pPr>
            <a:r>
              <a:rPr lang="en-US" sz="2000" dirty="0" smtClean="0">
                <a:solidFill>
                  <a:srgbClr val="FF0000"/>
                </a:solidFill>
              </a:rPr>
              <a:t>Does Acme have MP under the cluster market definition?</a:t>
            </a:r>
          </a:p>
          <a:p>
            <a:pPr lvl="1" eaLnBrk="1" hangingPunct="1">
              <a:spcBef>
                <a:spcPct val="0"/>
              </a:spcBef>
            </a:pPr>
            <a:r>
              <a:rPr lang="en-US" sz="2000" dirty="0" smtClean="0">
                <a:solidFill>
                  <a:srgbClr val="FF0000"/>
                </a:solidFill>
              </a:rPr>
              <a:t>Does Acme have MP in reality?</a:t>
            </a:r>
          </a:p>
        </p:txBody>
      </p:sp>
      <p:sp>
        <p:nvSpPr>
          <p:cNvPr id="2" name="Footer Placeholder 1"/>
          <p:cNvSpPr>
            <a:spLocks noGrp="1"/>
          </p:cNvSpPr>
          <p:nvPr>
            <p:ph type="ftr" sz="quarter" idx="10"/>
          </p:nvPr>
        </p:nvSpPr>
        <p:spPr/>
        <p:txBody>
          <a:bodyPr/>
          <a:lstStyle/>
          <a:p>
            <a:pPr>
              <a:defRPr/>
            </a:pPr>
            <a:r>
              <a:rPr lang="en-US" smtClean="0"/>
              <a:t>© Amitai Aviram.  All rights reserved.</a:t>
            </a:r>
            <a:endParaRPr lang="en-US" dirty="0"/>
          </a:p>
        </p:txBody>
      </p:sp>
      <p:sp>
        <p:nvSpPr>
          <p:cNvPr id="3" name="Slide Number Placeholder 2"/>
          <p:cNvSpPr>
            <a:spLocks noGrp="1"/>
          </p:cNvSpPr>
          <p:nvPr>
            <p:ph type="sldNum" sz="quarter" idx="11"/>
          </p:nvPr>
        </p:nvSpPr>
        <p:spPr/>
        <p:txBody>
          <a:bodyPr/>
          <a:lstStyle/>
          <a:p>
            <a:pPr>
              <a:defRPr/>
            </a:pPr>
            <a:fld id="{593D3E48-D77A-4401-9610-BE23B45055B6}" type="slidenum">
              <a:rPr lang="en-US" smtClean="0"/>
              <a:pPr>
                <a:defRPr/>
              </a:pPr>
              <a:t>54</a:t>
            </a:fld>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a:xfrm>
            <a:off x="0" y="0"/>
            <a:ext cx="9144000" cy="1295400"/>
          </a:xfrm>
        </p:spPr>
        <p:txBody>
          <a:bodyPr/>
          <a:lstStyle/>
          <a:p>
            <a:pPr eaLnBrk="1" hangingPunct="1"/>
            <a:r>
              <a:rPr lang="en-US" dirty="0" smtClean="0"/>
              <a:t>Refining substitution analysis</a:t>
            </a:r>
            <a:br>
              <a:rPr lang="en-US" dirty="0" smtClean="0"/>
            </a:br>
            <a:r>
              <a:rPr lang="en-US" sz="3500" dirty="0" smtClean="0"/>
              <a:t>Switching costs</a:t>
            </a:r>
          </a:p>
        </p:txBody>
      </p:sp>
      <p:sp>
        <p:nvSpPr>
          <p:cNvPr id="142339" name="Rectangle 3"/>
          <p:cNvSpPr>
            <a:spLocks noGrp="1" noChangeArrowheads="1"/>
          </p:cNvSpPr>
          <p:nvPr>
            <p:ph type="body" sz="half" idx="2"/>
          </p:nvPr>
        </p:nvSpPr>
        <p:spPr>
          <a:xfrm>
            <a:off x="0" y="1447800"/>
            <a:ext cx="9144000" cy="5181600"/>
          </a:xfrm>
        </p:spPr>
        <p:txBody>
          <a:bodyPr/>
          <a:lstStyle/>
          <a:p>
            <a:pPr eaLnBrk="1" hangingPunct="1">
              <a:spcBef>
                <a:spcPct val="0"/>
              </a:spcBef>
            </a:pPr>
            <a:r>
              <a:rPr lang="en-US" sz="2400" dirty="0" smtClean="0"/>
              <a:t>Examples</a:t>
            </a:r>
          </a:p>
          <a:p>
            <a:pPr lvl="1" eaLnBrk="1" hangingPunct="1">
              <a:spcBef>
                <a:spcPct val="0"/>
              </a:spcBef>
            </a:pPr>
            <a:r>
              <a:rPr lang="en-US" sz="2000" dirty="0" smtClean="0"/>
              <a:t>Gyms with childcare: Children get used to particular childcare service; insulates gym from competitive pressures</a:t>
            </a:r>
          </a:p>
          <a:p>
            <a:pPr lvl="1" eaLnBrk="1" hangingPunct="1">
              <a:spcBef>
                <a:spcPct val="0"/>
              </a:spcBef>
            </a:pPr>
            <a:r>
              <a:rPr lang="en-US" sz="2000" dirty="0" err="1" smtClean="0"/>
              <a:t>Cellphone</a:t>
            </a:r>
            <a:r>
              <a:rPr lang="en-US" sz="2000" dirty="0" smtClean="0"/>
              <a:t> exclusivity: If mobile phone service uses exclusive phones, switching phone service requires buying a new phone</a:t>
            </a:r>
          </a:p>
          <a:p>
            <a:pPr eaLnBrk="1" hangingPunct="1">
              <a:spcBef>
                <a:spcPct val="0"/>
              </a:spcBef>
            </a:pPr>
            <a:r>
              <a:rPr lang="en-US" sz="2400" dirty="0" smtClean="0"/>
              <a:t>Effect on the strategic environment</a:t>
            </a:r>
          </a:p>
          <a:p>
            <a:pPr lvl="1" eaLnBrk="1" hangingPunct="1">
              <a:spcBef>
                <a:spcPct val="0"/>
              </a:spcBef>
            </a:pPr>
            <a:r>
              <a:rPr lang="en-US" sz="2000" b="1" dirty="0" smtClean="0"/>
              <a:t>Substitution</a:t>
            </a:r>
            <a:r>
              <a:rPr lang="en-US" sz="2000" dirty="0" smtClean="0"/>
              <a:t>: high switching costs reduce/eliminate substitution after customer selects a particular product</a:t>
            </a:r>
          </a:p>
          <a:p>
            <a:pPr lvl="1" eaLnBrk="1" hangingPunct="1">
              <a:spcBef>
                <a:spcPct val="0"/>
              </a:spcBef>
            </a:pPr>
            <a:r>
              <a:rPr lang="en-US" sz="2000" dirty="0" smtClean="0"/>
              <a:t>Entry: switching costs increase entrant’s costs to capture new customers, so they reduce potential profits &amp; require more time to reach MES (if economies of scale are a BTE)</a:t>
            </a:r>
          </a:p>
          <a:p>
            <a:pPr lvl="1" eaLnBrk="1" hangingPunct="1">
              <a:spcBef>
                <a:spcPct val="0"/>
              </a:spcBef>
            </a:pPr>
            <a:r>
              <a:rPr lang="en-US" sz="2000" dirty="0" smtClean="0"/>
              <a:t>Rivalry: reduces competition over existing customers </a:t>
            </a:r>
            <a:r>
              <a:rPr lang="en-US" sz="1500" dirty="0" smtClean="0"/>
              <a:t>(firms compete on new customers)</a:t>
            </a:r>
          </a:p>
          <a:p>
            <a:pPr lvl="2" eaLnBrk="1" hangingPunct="1">
              <a:spcBef>
                <a:spcPct val="0"/>
              </a:spcBef>
            </a:pPr>
            <a:r>
              <a:rPr lang="en-US" sz="1900" dirty="0" smtClean="0"/>
              <a:t>Switching costs reduce rivalry more in mature markets (because mature markets have fewer new customers)</a:t>
            </a:r>
          </a:p>
          <a:p>
            <a:pPr lvl="2" eaLnBrk="1" hangingPunct="1">
              <a:spcBef>
                <a:spcPct val="0"/>
              </a:spcBef>
            </a:pPr>
            <a:r>
              <a:rPr lang="en-US" sz="1900" dirty="0" smtClean="0"/>
              <a:t>Increases impact of information asymmetries/marketing</a:t>
            </a:r>
          </a:p>
        </p:txBody>
      </p:sp>
      <p:sp>
        <p:nvSpPr>
          <p:cNvPr id="2" name="Footer Placeholder 1"/>
          <p:cNvSpPr>
            <a:spLocks noGrp="1"/>
          </p:cNvSpPr>
          <p:nvPr>
            <p:ph type="ftr" sz="quarter" idx="10"/>
          </p:nvPr>
        </p:nvSpPr>
        <p:spPr/>
        <p:txBody>
          <a:bodyPr/>
          <a:lstStyle/>
          <a:p>
            <a:pPr>
              <a:defRPr/>
            </a:pPr>
            <a:r>
              <a:rPr lang="en-US" altLang="en-US"/>
              <a:t>© Amitai Aviram.  All rights reserved.</a:t>
            </a:r>
          </a:p>
        </p:txBody>
      </p:sp>
      <p:sp>
        <p:nvSpPr>
          <p:cNvPr id="3" name="Slide Number Placeholder 2"/>
          <p:cNvSpPr>
            <a:spLocks noGrp="1"/>
          </p:cNvSpPr>
          <p:nvPr>
            <p:ph type="sldNum" sz="quarter" idx="11"/>
          </p:nvPr>
        </p:nvSpPr>
        <p:spPr/>
        <p:txBody>
          <a:bodyPr/>
          <a:lstStyle/>
          <a:p>
            <a:pPr>
              <a:defRPr/>
            </a:pPr>
            <a:fld id="{3C9ABEEF-F752-4F10-9EBE-128D62B859E4}" type="slidenum">
              <a:rPr lang="en-US" altLang="en-US" smtClean="0"/>
              <a:pPr>
                <a:defRPr/>
              </a:pPr>
              <a:t>55</a:t>
            </a:fld>
            <a:endParaRPr lang="en-US" altLang="en-US"/>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0" y="0"/>
            <a:ext cx="9144000" cy="1304925"/>
          </a:xfrm>
        </p:spPr>
        <p:txBody>
          <a:bodyPr/>
          <a:lstStyle/>
          <a:p>
            <a:pPr eaLnBrk="1" hangingPunct="1"/>
            <a:r>
              <a:rPr lang="en-US" smtClean="0"/>
              <a:t>Refining substitution analysis</a:t>
            </a:r>
            <a:r>
              <a:rPr lang="en-US" sz="3500" smtClean="0"/>
              <a:t/>
            </a:r>
            <a:br>
              <a:rPr lang="en-US" sz="3500" smtClean="0"/>
            </a:br>
            <a:r>
              <a:rPr lang="en-US" sz="3500" smtClean="0"/>
              <a:t>Current substitution threat</a:t>
            </a:r>
          </a:p>
        </p:txBody>
      </p:sp>
      <p:sp>
        <p:nvSpPr>
          <p:cNvPr id="44037" name="Rectangle 3"/>
          <p:cNvSpPr>
            <a:spLocks noGrp="1" noChangeArrowheads="1"/>
          </p:cNvSpPr>
          <p:nvPr>
            <p:ph type="body" idx="1"/>
          </p:nvPr>
        </p:nvSpPr>
        <p:spPr>
          <a:xfrm>
            <a:off x="0" y="1447800"/>
            <a:ext cx="9144000" cy="5181600"/>
          </a:xfrm>
        </p:spPr>
        <p:txBody>
          <a:bodyPr/>
          <a:lstStyle/>
          <a:p>
            <a:pPr marL="571500" indent="-571500" eaLnBrk="1" hangingPunct="1">
              <a:spcBef>
                <a:spcPts val="0"/>
              </a:spcBef>
              <a:defRPr/>
            </a:pPr>
            <a:r>
              <a:rPr lang="en-US" sz="2400" dirty="0" smtClean="0"/>
              <a:t>Once market is defined, identify the closest substitutes to your “starting point” product</a:t>
            </a:r>
          </a:p>
          <a:p>
            <a:pPr marL="839788" lvl="1" indent="-495300" eaLnBrk="1" hangingPunct="1">
              <a:spcBef>
                <a:spcPts val="0"/>
              </a:spcBef>
              <a:defRPr/>
            </a:pPr>
            <a:r>
              <a:rPr lang="en-US" sz="2000" dirty="0" smtClean="0"/>
              <a:t>Some products in market are greater substitution threat than others</a:t>
            </a:r>
          </a:p>
          <a:p>
            <a:pPr marL="839788" lvl="1" indent="-495300" eaLnBrk="1" hangingPunct="1">
              <a:spcBef>
                <a:spcPts val="0"/>
              </a:spcBef>
              <a:defRPr/>
            </a:pPr>
            <a:r>
              <a:rPr lang="en-US" sz="2000" dirty="0" smtClean="0"/>
              <a:t>Same measurements used to define markets are used to identify closest substitutes (X-elasticity &amp; its proxies)</a:t>
            </a:r>
          </a:p>
          <a:p>
            <a:pPr marL="571500" indent="-571500" eaLnBrk="1" hangingPunct="1">
              <a:spcBef>
                <a:spcPts val="0"/>
              </a:spcBef>
              <a:defRPr/>
            </a:pPr>
            <a:endParaRPr lang="en-US" sz="2400" dirty="0" smtClean="0"/>
          </a:p>
          <a:p>
            <a:pPr marL="571500" indent="-571500" eaLnBrk="1" hangingPunct="1">
              <a:spcBef>
                <a:spcPts val="0"/>
              </a:spcBef>
              <a:defRPr/>
            </a:pPr>
            <a:r>
              <a:rPr lang="en-US" sz="2400" dirty="0" smtClean="0"/>
              <a:t>Degree of substitution with the closest rivals is:</a:t>
            </a:r>
          </a:p>
          <a:p>
            <a:pPr marL="920750" lvl="1" indent="-571500" eaLnBrk="1" hangingPunct="1">
              <a:spcBef>
                <a:spcPts val="0"/>
              </a:spcBef>
              <a:defRPr/>
            </a:pPr>
            <a:r>
              <a:rPr lang="en-US" sz="2000" dirty="0" smtClean="0"/>
              <a:t>An indicator of the current substitution threat</a:t>
            </a:r>
          </a:p>
          <a:p>
            <a:pPr marL="920750" lvl="1" indent="-571500" eaLnBrk="1" hangingPunct="1">
              <a:spcBef>
                <a:spcPts val="0"/>
              </a:spcBef>
              <a:defRPr/>
            </a:pPr>
            <a:r>
              <a:rPr lang="en-US" sz="2000" dirty="0" smtClean="0"/>
              <a:t>Identifies firms to focus on in rivalry &amp; firm-level analysis</a:t>
            </a:r>
          </a:p>
        </p:txBody>
      </p:sp>
      <p:sp>
        <p:nvSpPr>
          <p:cNvPr id="2" name="Footer Placeholder 1"/>
          <p:cNvSpPr>
            <a:spLocks noGrp="1"/>
          </p:cNvSpPr>
          <p:nvPr>
            <p:ph type="ftr" sz="quarter" idx="10"/>
          </p:nvPr>
        </p:nvSpPr>
        <p:spPr/>
        <p:txBody>
          <a:bodyPr/>
          <a:lstStyle/>
          <a:p>
            <a:pPr>
              <a:defRPr/>
            </a:pPr>
            <a:r>
              <a:rPr lang="en-US" smtClean="0"/>
              <a:t>© Amitai Aviram.  All rights reserved.</a:t>
            </a:r>
            <a:endParaRPr lang="en-US" dirty="0"/>
          </a:p>
        </p:txBody>
      </p:sp>
      <p:sp>
        <p:nvSpPr>
          <p:cNvPr id="3" name="Slide Number Placeholder 2"/>
          <p:cNvSpPr>
            <a:spLocks noGrp="1"/>
          </p:cNvSpPr>
          <p:nvPr>
            <p:ph type="sldNum" sz="quarter" idx="11"/>
          </p:nvPr>
        </p:nvSpPr>
        <p:spPr/>
        <p:txBody>
          <a:bodyPr/>
          <a:lstStyle/>
          <a:p>
            <a:pPr>
              <a:defRPr/>
            </a:pPr>
            <a:fld id="{0ECE1619-2EAC-4C4D-B08A-18AB4766F6BC}" type="slidenum">
              <a:rPr lang="en-US" smtClean="0"/>
              <a:pPr>
                <a:defRPr/>
              </a:pPr>
              <a:t>56</a:t>
            </a:fld>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0" y="0"/>
            <a:ext cx="9144000" cy="1300163"/>
          </a:xfrm>
        </p:spPr>
        <p:txBody>
          <a:bodyPr/>
          <a:lstStyle/>
          <a:p>
            <a:pPr eaLnBrk="1" hangingPunct="1"/>
            <a:r>
              <a:rPr lang="en-US" smtClean="0"/>
              <a:t>Refining substitution analysis</a:t>
            </a:r>
            <a:br>
              <a:rPr lang="en-US" smtClean="0"/>
            </a:br>
            <a:r>
              <a:rPr lang="en-US" sz="3500" smtClean="0"/>
              <a:t>Market definition: review</a:t>
            </a:r>
            <a:endParaRPr lang="en-US" sz="3500" i="1" smtClean="0"/>
          </a:p>
        </p:txBody>
      </p:sp>
      <p:sp>
        <p:nvSpPr>
          <p:cNvPr id="98307" name="Rectangle 3"/>
          <p:cNvSpPr>
            <a:spLocks noGrp="1" noChangeArrowheads="1"/>
          </p:cNvSpPr>
          <p:nvPr>
            <p:ph type="body" idx="1"/>
          </p:nvPr>
        </p:nvSpPr>
        <p:spPr>
          <a:xfrm>
            <a:off x="0" y="4076700"/>
            <a:ext cx="9144000" cy="2552700"/>
          </a:xfrm>
        </p:spPr>
        <p:txBody>
          <a:bodyPr/>
          <a:lstStyle/>
          <a:p>
            <a:pPr marL="571500" indent="-571500" eaLnBrk="1" hangingPunct="1">
              <a:spcBef>
                <a:spcPts val="0"/>
              </a:spcBef>
            </a:pPr>
            <a:r>
              <a:rPr lang="en-US" sz="2400" i="1" dirty="0" err="1" smtClean="0"/>
              <a:t>Pepsico</a:t>
            </a:r>
            <a:r>
              <a:rPr lang="en-US" sz="2400" i="1" dirty="0" smtClean="0"/>
              <a:t> v. The Coca-Cola Co.:</a:t>
            </a:r>
            <a:r>
              <a:rPr lang="en-US" sz="2400" dirty="0" smtClean="0"/>
              <a:t> Pepsi’s market definition: fountain soda distributed by independent foodservice distributors (IFDs)</a:t>
            </a:r>
          </a:p>
          <a:p>
            <a:pPr marL="839788" lvl="1" indent="-495300" eaLnBrk="1" hangingPunct="1">
              <a:spcBef>
                <a:spcPts val="0"/>
              </a:spcBef>
              <a:buFont typeface="Wingdings" pitchFamily="2" charset="2"/>
              <a:buAutoNum type="arabicPeriod"/>
            </a:pPr>
            <a:r>
              <a:rPr lang="en-US" sz="2200" dirty="0" smtClean="0">
                <a:solidFill>
                  <a:srgbClr val="FF0000"/>
                </a:solidFill>
              </a:rPr>
              <a:t>Is fountain soda a separate market from other soda?</a:t>
            </a:r>
          </a:p>
          <a:p>
            <a:pPr marL="839788" lvl="1" indent="-495300" eaLnBrk="1" hangingPunct="1">
              <a:spcBef>
                <a:spcPts val="0"/>
              </a:spcBef>
              <a:buFont typeface="Wingdings" pitchFamily="2" charset="2"/>
              <a:buAutoNum type="arabicPeriod"/>
            </a:pPr>
            <a:r>
              <a:rPr lang="en-US" sz="2200" dirty="0" smtClean="0"/>
              <a:t>Is soda distributed by IFDs a separate market from soda distributed via bottlers?</a:t>
            </a:r>
          </a:p>
        </p:txBody>
      </p:sp>
      <p:pic>
        <p:nvPicPr>
          <p:cNvPr id="98308" name="Picture 5" descr="Coca-Cola_logo5"/>
          <p:cNvPicPr>
            <a:picLocks noChangeAspect="1" noChangeArrowheads="1"/>
          </p:cNvPicPr>
          <p:nvPr/>
        </p:nvPicPr>
        <p:blipFill>
          <a:blip r:embed="rId2" cstate="print"/>
          <a:srcRect/>
          <a:stretch>
            <a:fillRect/>
          </a:stretch>
        </p:blipFill>
        <p:spPr bwMode="auto">
          <a:xfrm>
            <a:off x="5357813" y="1484313"/>
            <a:ext cx="2341562" cy="2520950"/>
          </a:xfrm>
          <a:prstGeom prst="rect">
            <a:avLst/>
          </a:prstGeom>
          <a:noFill/>
          <a:ln w="9525">
            <a:noFill/>
            <a:miter lim="800000"/>
            <a:headEnd/>
            <a:tailEnd/>
          </a:ln>
        </p:spPr>
      </p:pic>
      <p:pic>
        <p:nvPicPr>
          <p:cNvPr id="98309" name="Picture 7" descr="_pepsi-logo"/>
          <p:cNvPicPr>
            <a:picLocks noChangeAspect="1" noChangeArrowheads="1"/>
          </p:cNvPicPr>
          <p:nvPr/>
        </p:nvPicPr>
        <p:blipFill>
          <a:blip r:embed="rId3" cstate="print"/>
          <a:srcRect/>
          <a:stretch>
            <a:fillRect/>
          </a:stretch>
        </p:blipFill>
        <p:spPr bwMode="auto">
          <a:xfrm>
            <a:off x="539750" y="1620838"/>
            <a:ext cx="2879725" cy="2189162"/>
          </a:xfrm>
          <a:prstGeom prst="rect">
            <a:avLst/>
          </a:prstGeom>
          <a:noFill/>
          <a:ln w="9525">
            <a:noFill/>
            <a:miter lim="800000"/>
            <a:headEnd/>
            <a:tailEnd/>
          </a:ln>
        </p:spPr>
      </p:pic>
      <p:sp>
        <p:nvSpPr>
          <p:cNvPr id="2" name="Footer Placeholder 1"/>
          <p:cNvSpPr>
            <a:spLocks noGrp="1"/>
          </p:cNvSpPr>
          <p:nvPr>
            <p:ph type="ftr" sz="quarter" idx="10"/>
          </p:nvPr>
        </p:nvSpPr>
        <p:spPr/>
        <p:txBody>
          <a:bodyPr/>
          <a:lstStyle/>
          <a:p>
            <a:pPr>
              <a:defRPr/>
            </a:pPr>
            <a:r>
              <a:rPr lang="en-US" smtClean="0"/>
              <a:t>© Amitai Aviram.  All rights reserved.</a:t>
            </a:r>
            <a:endParaRPr lang="en-US" dirty="0"/>
          </a:p>
        </p:txBody>
      </p:sp>
      <p:sp>
        <p:nvSpPr>
          <p:cNvPr id="3" name="Slide Number Placeholder 2"/>
          <p:cNvSpPr>
            <a:spLocks noGrp="1"/>
          </p:cNvSpPr>
          <p:nvPr>
            <p:ph type="sldNum" sz="quarter" idx="11"/>
          </p:nvPr>
        </p:nvSpPr>
        <p:spPr/>
        <p:txBody>
          <a:bodyPr/>
          <a:lstStyle/>
          <a:p>
            <a:pPr>
              <a:defRPr/>
            </a:pPr>
            <a:fld id="{4A0594A7-4B93-4442-A043-7C4A34735A48}" type="slidenum">
              <a:rPr lang="en-US" smtClean="0"/>
              <a:pPr>
                <a:defRPr/>
              </a:pPr>
              <a:t>57</a:t>
            </a:fld>
            <a:endParaRPr 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0" y="0"/>
            <a:ext cx="9144000" cy="1300163"/>
          </a:xfrm>
        </p:spPr>
        <p:txBody>
          <a:bodyPr/>
          <a:lstStyle/>
          <a:p>
            <a:pPr eaLnBrk="1" hangingPunct="1"/>
            <a:r>
              <a:rPr lang="en-US" smtClean="0"/>
              <a:t>Refining substitution analysis</a:t>
            </a:r>
            <a:br>
              <a:rPr lang="en-US" smtClean="0"/>
            </a:br>
            <a:r>
              <a:rPr lang="en-US" sz="3500" smtClean="0"/>
              <a:t>Market definition: review</a:t>
            </a:r>
          </a:p>
        </p:txBody>
      </p:sp>
      <p:sp>
        <p:nvSpPr>
          <p:cNvPr id="99331" name="Rectangle 3"/>
          <p:cNvSpPr>
            <a:spLocks noGrp="1" noChangeArrowheads="1"/>
          </p:cNvSpPr>
          <p:nvPr>
            <p:ph type="body" idx="1"/>
          </p:nvPr>
        </p:nvSpPr>
        <p:spPr>
          <a:xfrm>
            <a:off x="0" y="1447800"/>
            <a:ext cx="9144000" cy="5181600"/>
          </a:xfrm>
        </p:spPr>
        <p:txBody>
          <a:bodyPr/>
          <a:lstStyle/>
          <a:p>
            <a:pPr eaLnBrk="1" hangingPunct="1">
              <a:spcBef>
                <a:spcPct val="0"/>
              </a:spcBef>
            </a:pPr>
            <a:r>
              <a:rPr lang="en-US" sz="2800" dirty="0" smtClean="0"/>
              <a:t>Is soda distributed by IFDs a separate market from soda distributed via bottlers?  </a:t>
            </a:r>
            <a:r>
              <a:rPr lang="en-US" sz="2800" b="1" u="sng" dirty="0" smtClean="0"/>
              <a:t>Court: no</a:t>
            </a:r>
          </a:p>
          <a:p>
            <a:pPr lvl="1" eaLnBrk="1" hangingPunct="1">
              <a:spcBef>
                <a:spcPct val="0"/>
              </a:spcBef>
            </a:pPr>
            <a:r>
              <a:rPr lang="en-US" sz="2300" dirty="0" smtClean="0"/>
              <a:t>IFDs provide more value, but bottlers can compete by price</a:t>
            </a:r>
          </a:p>
          <a:p>
            <a:pPr lvl="2" eaLnBrk="1" hangingPunct="1">
              <a:spcBef>
                <a:spcPct val="0"/>
              </a:spcBef>
            </a:pPr>
            <a:r>
              <a:rPr lang="en-US" sz="2000" dirty="0" smtClean="0"/>
              <a:t>Are premium &amp; value products in the same market?</a:t>
            </a:r>
          </a:p>
          <a:p>
            <a:pPr lvl="1" eaLnBrk="1" hangingPunct="1">
              <a:spcBef>
                <a:spcPct val="0"/>
              </a:spcBef>
            </a:pPr>
            <a:r>
              <a:rPr lang="en-US" sz="2400" dirty="0" smtClean="0"/>
              <a:t>Coke does not have MP in distributing soda</a:t>
            </a:r>
          </a:p>
          <a:p>
            <a:pPr lvl="2" eaLnBrk="1" hangingPunct="1">
              <a:spcBef>
                <a:spcPct val="0"/>
              </a:spcBef>
            </a:pPr>
            <a:r>
              <a:rPr lang="en-US" sz="2000" dirty="0" smtClean="0"/>
              <a:t>Of the cola syrup distributed to Coke’s top 50 restaurant accounts, Coke’s company-owned outlets accounted for only 27.5%</a:t>
            </a:r>
          </a:p>
          <a:p>
            <a:pPr lvl="1" eaLnBrk="1" hangingPunct="1">
              <a:spcBef>
                <a:spcPct val="0"/>
              </a:spcBef>
            </a:pPr>
            <a:r>
              <a:rPr lang="en-US" sz="2400" dirty="0" smtClean="0"/>
              <a:t>If soda via IFDs is a separate market from soda via bottlers, then Pepsi &amp; Coke aren’t rivals (at least regarding customers who use IFDs)</a:t>
            </a:r>
          </a:p>
          <a:p>
            <a:pPr lvl="2" eaLnBrk="1" hangingPunct="1">
              <a:spcBef>
                <a:spcPct val="0"/>
              </a:spcBef>
            </a:pPr>
            <a:r>
              <a:rPr lang="en-US" sz="2000" dirty="0" smtClean="0"/>
              <a:t>Since Pepsi used bottlers &amp; Coke uses IFDs</a:t>
            </a:r>
          </a:p>
        </p:txBody>
      </p:sp>
      <p:sp>
        <p:nvSpPr>
          <p:cNvPr id="2" name="Footer Placeholder 1"/>
          <p:cNvSpPr>
            <a:spLocks noGrp="1"/>
          </p:cNvSpPr>
          <p:nvPr>
            <p:ph type="ftr" sz="quarter" idx="10"/>
          </p:nvPr>
        </p:nvSpPr>
        <p:spPr/>
        <p:txBody>
          <a:bodyPr/>
          <a:lstStyle/>
          <a:p>
            <a:pPr>
              <a:defRPr/>
            </a:pPr>
            <a:r>
              <a:rPr lang="en-US" smtClean="0"/>
              <a:t>© Amitai Aviram.  All rights reserved.</a:t>
            </a:r>
            <a:endParaRPr lang="en-US" dirty="0"/>
          </a:p>
        </p:txBody>
      </p:sp>
      <p:sp>
        <p:nvSpPr>
          <p:cNvPr id="3" name="Slide Number Placeholder 2"/>
          <p:cNvSpPr>
            <a:spLocks noGrp="1"/>
          </p:cNvSpPr>
          <p:nvPr>
            <p:ph type="sldNum" sz="quarter" idx="11"/>
          </p:nvPr>
        </p:nvSpPr>
        <p:spPr/>
        <p:txBody>
          <a:bodyPr/>
          <a:lstStyle/>
          <a:p>
            <a:pPr>
              <a:defRPr/>
            </a:pPr>
            <a:fld id="{CEDF1A75-5038-42E4-8C6E-F9ABFF4E9A8C}" type="slidenum">
              <a:rPr lang="en-US" smtClean="0"/>
              <a:pPr>
                <a:defRPr/>
              </a:pPr>
              <a:t>58</a:t>
            </a:fld>
            <a:endParaRPr 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0" y="0"/>
            <a:ext cx="9144000" cy="1304925"/>
          </a:xfrm>
        </p:spPr>
        <p:txBody>
          <a:bodyPr/>
          <a:lstStyle/>
          <a:p>
            <a:pPr eaLnBrk="1" hangingPunct="1"/>
            <a:r>
              <a:rPr lang="en-US" dirty="0" smtClean="0"/>
              <a:t>Substitution</a:t>
            </a:r>
            <a:br>
              <a:rPr lang="en-US" dirty="0" smtClean="0"/>
            </a:br>
            <a:r>
              <a:rPr lang="en-US" sz="3500" dirty="0" smtClean="0"/>
              <a:t>Team project: market definition</a:t>
            </a:r>
            <a:endParaRPr lang="en-US" dirty="0" smtClean="0"/>
          </a:p>
        </p:txBody>
      </p:sp>
      <p:sp>
        <p:nvSpPr>
          <p:cNvPr id="100355" name="Rectangle 3"/>
          <p:cNvSpPr>
            <a:spLocks noGrp="1" noChangeArrowheads="1"/>
          </p:cNvSpPr>
          <p:nvPr>
            <p:ph type="body" idx="1"/>
          </p:nvPr>
        </p:nvSpPr>
        <p:spPr>
          <a:xfrm>
            <a:off x="0" y="1447800"/>
            <a:ext cx="9144000" cy="5181600"/>
          </a:xfrm>
        </p:spPr>
        <p:txBody>
          <a:bodyPr/>
          <a:lstStyle/>
          <a:p>
            <a:pPr eaLnBrk="1" hangingPunct="1">
              <a:spcBef>
                <a:spcPct val="0"/>
              </a:spcBef>
            </a:pPr>
            <a:r>
              <a:rPr lang="en-US" sz="2400" dirty="0" smtClean="0"/>
              <a:t>Each team should pick one establishment on campus that offers food</a:t>
            </a:r>
          </a:p>
          <a:p>
            <a:pPr lvl="1" eaLnBrk="1" hangingPunct="1">
              <a:spcBef>
                <a:spcPct val="0"/>
              </a:spcBef>
            </a:pPr>
            <a:r>
              <a:rPr lang="en-US" sz="2000" dirty="0" smtClean="0"/>
              <a:t>Conduct research to define the market that centers on this establishment</a:t>
            </a:r>
          </a:p>
          <a:p>
            <a:pPr lvl="1" eaLnBrk="1" hangingPunct="1">
              <a:spcBef>
                <a:spcPct val="0"/>
              </a:spcBef>
            </a:pPr>
            <a:r>
              <a:rPr lang="en-US" sz="2000" dirty="0" smtClean="0"/>
              <a:t>E-mail your team report to me (1 e-mail per team)</a:t>
            </a:r>
          </a:p>
          <a:p>
            <a:pPr eaLnBrk="1" hangingPunct="1">
              <a:spcBef>
                <a:spcPct val="0"/>
              </a:spcBef>
            </a:pPr>
            <a:r>
              <a:rPr lang="en-US" sz="2400" dirty="0" smtClean="0"/>
              <a:t>Process of the project</a:t>
            </a:r>
          </a:p>
          <a:p>
            <a:pPr marL="857250" lvl="1" indent="-457200">
              <a:spcBef>
                <a:spcPct val="0"/>
              </a:spcBef>
              <a:buFont typeface="+mj-lt"/>
              <a:buAutoNum type="arabicPeriod"/>
            </a:pPr>
            <a:r>
              <a:rPr lang="en-US" sz="2000" dirty="0" smtClean="0"/>
              <a:t>Select a starting point (very narrow – one specific establishment)</a:t>
            </a:r>
          </a:p>
          <a:p>
            <a:pPr marL="857250" lvl="1" indent="-457200">
              <a:spcBef>
                <a:spcPct val="0"/>
              </a:spcBef>
              <a:buFont typeface="+mj-lt"/>
              <a:buAutoNum type="arabicPeriod"/>
            </a:pPr>
            <a:r>
              <a:rPr lang="en-US" sz="2000" dirty="0" smtClean="0"/>
              <a:t>Identify (based on evidence) the bases of competition</a:t>
            </a:r>
          </a:p>
          <a:p>
            <a:pPr lvl="2">
              <a:spcBef>
                <a:spcPct val="0"/>
              </a:spcBef>
            </a:pPr>
            <a:r>
              <a:rPr lang="en-US" sz="1900" dirty="0" smtClean="0"/>
              <a:t>Customer needs &amp; customer benchmarks</a:t>
            </a:r>
          </a:p>
          <a:p>
            <a:pPr marL="857250" lvl="1" indent="-457200">
              <a:spcBef>
                <a:spcPct val="0"/>
              </a:spcBef>
              <a:buFont typeface="+mj-lt"/>
              <a:buAutoNum type="arabicPeriod"/>
            </a:pPr>
            <a:r>
              <a:rPr lang="en-US" sz="2000" dirty="0" smtClean="0"/>
              <a:t>Substitutes</a:t>
            </a:r>
          </a:p>
          <a:p>
            <a:pPr marL="1257300" lvl="2" indent="-457200">
              <a:spcBef>
                <a:spcPct val="0"/>
              </a:spcBef>
            </a:pPr>
            <a:r>
              <a:rPr lang="en-US" sz="1900" dirty="0" smtClean="0"/>
              <a:t>Identify potential substitutes</a:t>
            </a:r>
          </a:p>
          <a:p>
            <a:pPr marL="1257300" lvl="2" indent="-457200">
              <a:spcBef>
                <a:spcPct val="0"/>
              </a:spcBef>
            </a:pPr>
            <a:r>
              <a:rPr lang="en-US" sz="1900" dirty="0" smtClean="0"/>
              <a:t>Find evidence regarding the degree of substitution with your starting point</a:t>
            </a:r>
          </a:p>
          <a:p>
            <a:pPr marL="857250" lvl="1" indent="-457200">
              <a:spcBef>
                <a:spcPct val="0"/>
              </a:spcBef>
              <a:buFont typeface="+mj-lt"/>
              <a:buAutoNum type="arabicPeriod"/>
            </a:pPr>
            <a:r>
              <a:rPr lang="en-US" sz="2000" dirty="0" smtClean="0"/>
              <a:t>Conclusion: Which businesses are in the relevant market?  Which are the closest substitutes</a:t>
            </a:r>
          </a:p>
          <a:p>
            <a:pPr marL="457200" indent="-457200">
              <a:spcBef>
                <a:spcPct val="0"/>
              </a:spcBef>
            </a:pPr>
            <a:r>
              <a:rPr lang="en-US" sz="2400" dirty="0" smtClean="0"/>
              <a:t>For all evidence you use:</a:t>
            </a:r>
            <a:endParaRPr lang="en-US" sz="2000" dirty="0" smtClean="0"/>
          </a:p>
          <a:p>
            <a:pPr lvl="1">
              <a:spcBef>
                <a:spcPct val="0"/>
              </a:spcBef>
            </a:pPr>
            <a:r>
              <a:rPr lang="en-US" sz="2000" dirty="0" smtClean="0"/>
              <a:t>Describe how it was collected</a:t>
            </a:r>
          </a:p>
          <a:p>
            <a:pPr lvl="1">
              <a:spcBef>
                <a:spcPct val="0"/>
              </a:spcBef>
            </a:pPr>
            <a:r>
              <a:rPr lang="en-US" sz="2000" dirty="0" smtClean="0"/>
              <a:t>Describe the evidence &amp; its implication on your analysis</a:t>
            </a:r>
          </a:p>
          <a:p>
            <a:pPr lvl="1">
              <a:spcBef>
                <a:spcPct val="0"/>
              </a:spcBef>
            </a:pPr>
            <a:r>
              <a:rPr lang="en-US" sz="2000" dirty="0" smtClean="0"/>
              <a:t>Conduct a reliability assessment (weaknesses / blind spots of the data)</a:t>
            </a:r>
          </a:p>
        </p:txBody>
      </p:sp>
      <p:sp>
        <p:nvSpPr>
          <p:cNvPr id="2" name="Footer Placeholder 1"/>
          <p:cNvSpPr>
            <a:spLocks noGrp="1"/>
          </p:cNvSpPr>
          <p:nvPr>
            <p:ph type="ftr" sz="quarter" idx="10"/>
          </p:nvPr>
        </p:nvSpPr>
        <p:spPr/>
        <p:txBody>
          <a:bodyPr/>
          <a:lstStyle/>
          <a:p>
            <a:pPr>
              <a:defRPr/>
            </a:pPr>
            <a:r>
              <a:rPr lang="en-US" smtClean="0"/>
              <a:t>© Amitai Aviram.  All rights reserved.</a:t>
            </a:r>
            <a:endParaRPr lang="en-US" dirty="0"/>
          </a:p>
        </p:txBody>
      </p:sp>
      <p:sp>
        <p:nvSpPr>
          <p:cNvPr id="3" name="Slide Number Placeholder 2"/>
          <p:cNvSpPr>
            <a:spLocks noGrp="1"/>
          </p:cNvSpPr>
          <p:nvPr>
            <p:ph type="sldNum" sz="quarter" idx="11"/>
          </p:nvPr>
        </p:nvSpPr>
        <p:spPr/>
        <p:txBody>
          <a:bodyPr/>
          <a:lstStyle/>
          <a:p>
            <a:pPr>
              <a:defRPr/>
            </a:pPr>
            <a:fld id="{F864C365-5D21-499F-856E-E61957B7FE6C}" type="slidenum">
              <a:rPr lang="en-US" smtClean="0"/>
              <a:pPr>
                <a:defRPr/>
              </a:pPr>
              <a:t>59</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0" y="0"/>
            <a:ext cx="9144000" cy="1295400"/>
          </a:xfrm>
        </p:spPr>
        <p:txBody>
          <a:bodyPr/>
          <a:lstStyle/>
          <a:p>
            <a:pPr eaLnBrk="1" hangingPunct="1"/>
            <a:r>
              <a:rPr lang="en-US" smtClean="0"/>
              <a:t>Economics of competition</a:t>
            </a:r>
            <a:br>
              <a:rPr lang="en-US" smtClean="0"/>
            </a:br>
            <a:r>
              <a:rPr lang="en-US" sz="3500" smtClean="0"/>
              <a:t>How high can you price?</a:t>
            </a:r>
          </a:p>
        </p:txBody>
      </p:sp>
      <p:sp>
        <p:nvSpPr>
          <p:cNvPr id="21507" name="Rectangle 3"/>
          <p:cNvSpPr>
            <a:spLocks noGrp="1" noChangeArrowheads="1"/>
          </p:cNvSpPr>
          <p:nvPr>
            <p:ph type="body" sz="half" idx="1"/>
          </p:nvPr>
        </p:nvSpPr>
        <p:spPr>
          <a:xfrm>
            <a:off x="0" y="1447800"/>
            <a:ext cx="5219700" cy="5181600"/>
          </a:xfrm>
        </p:spPr>
        <p:txBody>
          <a:bodyPr/>
          <a:lstStyle/>
          <a:p>
            <a:pPr eaLnBrk="1" hangingPunct="1">
              <a:lnSpc>
                <a:spcPct val="90000"/>
              </a:lnSpc>
            </a:pPr>
            <a:endParaRPr lang="en-US" sz="2400" dirty="0" smtClean="0"/>
          </a:p>
          <a:p>
            <a:pPr eaLnBrk="1" hangingPunct="1">
              <a:lnSpc>
                <a:spcPct val="90000"/>
              </a:lnSpc>
            </a:pPr>
            <a:endParaRPr lang="en-US" sz="2400" dirty="0" smtClean="0"/>
          </a:p>
          <a:p>
            <a:pPr eaLnBrk="1" hangingPunct="1">
              <a:spcBef>
                <a:spcPts val="0"/>
              </a:spcBef>
            </a:pPr>
            <a:r>
              <a:rPr lang="en-US" sz="2400" dirty="0" smtClean="0"/>
              <a:t>We now know how low a firm can sell its product</a:t>
            </a:r>
          </a:p>
          <a:p>
            <a:pPr eaLnBrk="1" hangingPunct="1">
              <a:spcBef>
                <a:spcPts val="0"/>
              </a:spcBef>
            </a:pPr>
            <a:r>
              <a:rPr lang="en-US" sz="2400" dirty="0" smtClean="0"/>
              <a:t>But most firms are in business to earn as much as they can</a:t>
            </a:r>
          </a:p>
          <a:p>
            <a:pPr eaLnBrk="1" hangingPunct="1">
              <a:spcBef>
                <a:spcPts val="0"/>
              </a:spcBef>
            </a:pPr>
            <a:r>
              <a:rPr lang="en-US" sz="2400" dirty="0" smtClean="0">
                <a:solidFill>
                  <a:srgbClr val="FF0000"/>
                </a:solidFill>
              </a:rPr>
              <a:t>How high can the widget producer price its widgets?</a:t>
            </a:r>
          </a:p>
          <a:p>
            <a:pPr lvl="1" eaLnBrk="1" hangingPunct="1">
              <a:spcBef>
                <a:spcPts val="0"/>
              </a:spcBef>
            </a:pPr>
            <a:r>
              <a:rPr lang="en-US" sz="2200" dirty="0" smtClean="0"/>
              <a:t>Assume the market is perfectly competitive (many firms identical to yours)</a:t>
            </a:r>
          </a:p>
        </p:txBody>
      </p:sp>
      <p:pic>
        <p:nvPicPr>
          <p:cNvPr id="21508" name="Picture 9" descr="bxhr01qa[1]"/>
          <p:cNvPicPr>
            <a:picLocks noGrp="1" noChangeAspect="1" noChangeArrowheads="1"/>
          </p:cNvPicPr>
          <p:nvPr>
            <p:ph sz="half" idx="2"/>
          </p:nvPr>
        </p:nvPicPr>
        <p:blipFill>
          <a:blip r:embed="rId2" cstate="print"/>
          <a:srcRect/>
          <a:stretch>
            <a:fillRect/>
          </a:stretch>
        </p:blipFill>
        <p:spPr>
          <a:xfrm>
            <a:off x="5219700" y="2209800"/>
            <a:ext cx="3889375" cy="3455988"/>
          </a:xfrm>
        </p:spPr>
      </p:pic>
      <p:sp>
        <p:nvSpPr>
          <p:cNvPr id="2" name="Footer Placeholder 1"/>
          <p:cNvSpPr>
            <a:spLocks noGrp="1"/>
          </p:cNvSpPr>
          <p:nvPr>
            <p:ph type="ftr" sz="quarter" idx="10"/>
          </p:nvPr>
        </p:nvSpPr>
        <p:spPr/>
        <p:txBody>
          <a:bodyPr/>
          <a:lstStyle/>
          <a:p>
            <a:pPr>
              <a:defRPr/>
            </a:pPr>
            <a:r>
              <a:rPr lang="en-US" altLang="en-US"/>
              <a:t>© Amitai Aviram.  All rights reserved.</a:t>
            </a:r>
          </a:p>
        </p:txBody>
      </p:sp>
      <p:sp>
        <p:nvSpPr>
          <p:cNvPr id="3" name="Slide Number Placeholder 2"/>
          <p:cNvSpPr>
            <a:spLocks noGrp="1"/>
          </p:cNvSpPr>
          <p:nvPr>
            <p:ph type="sldNum" sz="quarter" idx="11"/>
          </p:nvPr>
        </p:nvSpPr>
        <p:spPr/>
        <p:txBody>
          <a:bodyPr/>
          <a:lstStyle/>
          <a:p>
            <a:pPr>
              <a:defRPr/>
            </a:pPr>
            <a:fld id="{ED4C5800-5775-4012-BD62-906589D2A506}" type="slidenum">
              <a:rPr lang="en-US" altLang="en-US" smtClean="0"/>
              <a:pPr>
                <a:defRPr/>
              </a:pPr>
              <a:t>6</a:t>
            </a:fld>
            <a:endParaRPr lang="en-US" altLang="en-US"/>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Rectangle 3"/>
          <p:cNvSpPr>
            <a:spLocks noGrp="1" noChangeArrowheads="1"/>
          </p:cNvSpPr>
          <p:nvPr>
            <p:ph type="body" idx="1"/>
          </p:nvPr>
        </p:nvSpPr>
        <p:spPr>
          <a:xfrm>
            <a:off x="0" y="1447800"/>
            <a:ext cx="9144000" cy="5181600"/>
          </a:xfrm>
        </p:spPr>
        <p:txBody>
          <a:bodyPr/>
          <a:lstStyle/>
          <a:p>
            <a:pPr marL="514350" indent="-514350" eaLnBrk="1" hangingPunct="1">
              <a:spcBef>
                <a:spcPct val="0"/>
              </a:spcBef>
              <a:buFont typeface="+mj-lt"/>
              <a:buAutoNum type="alphaLcParenR"/>
            </a:pPr>
            <a:r>
              <a:rPr lang="en-US" sz="2800" dirty="0" smtClean="0"/>
              <a:t>Economics of competition</a:t>
            </a:r>
          </a:p>
          <a:p>
            <a:pPr marL="514350" indent="-514350" eaLnBrk="1" hangingPunct="1">
              <a:spcBef>
                <a:spcPct val="0"/>
              </a:spcBef>
              <a:buFont typeface="+mj-lt"/>
              <a:buAutoNum type="alphaLcParenR"/>
            </a:pPr>
            <a:r>
              <a:rPr lang="en-US" sz="2800" dirty="0" smtClean="0"/>
              <a:t>Substitution</a:t>
            </a:r>
          </a:p>
          <a:p>
            <a:pPr marL="514350" indent="-514350" eaLnBrk="1" hangingPunct="1">
              <a:spcBef>
                <a:spcPct val="0"/>
              </a:spcBef>
              <a:buFont typeface="+mj-lt"/>
              <a:buAutoNum type="alphaLcParenR"/>
            </a:pPr>
            <a:r>
              <a:rPr lang="en-US" sz="2800" dirty="0" smtClean="0">
                <a:solidFill>
                  <a:srgbClr val="00B0F0"/>
                </a:solidFill>
              </a:rPr>
              <a:t>Entry</a:t>
            </a:r>
          </a:p>
          <a:p>
            <a:pPr lvl="1" eaLnBrk="1" hangingPunct="1">
              <a:spcBef>
                <a:spcPct val="0"/>
              </a:spcBef>
            </a:pPr>
            <a:r>
              <a:rPr lang="en-US" sz="2400" dirty="0" smtClean="0">
                <a:solidFill>
                  <a:srgbClr val="00B0F0"/>
                </a:solidFill>
              </a:rPr>
              <a:t>Economies of scale &amp; scope</a:t>
            </a:r>
          </a:p>
          <a:p>
            <a:pPr lvl="1" eaLnBrk="1" hangingPunct="1">
              <a:spcBef>
                <a:spcPct val="0"/>
              </a:spcBef>
            </a:pPr>
            <a:r>
              <a:rPr lang="en-US" sz="2400" dirty="0" smtClean="0">
                <a:solidFill>
                  <a:srgbClr val="00B0F0"/>
                </a:solidFill>
              </a:rPr>
              <a:t>Access to inputs &amp; complements</a:t>
            </a:r>
          </a:p>
          <a:p>
            <a:pPr lvl="1" eaLnBrk="1" hangingPunct="1">
              <a:spcBef>
                <a:spcPct val="0"/>
              </a:spcBef>
            </a:pPr>
            <a:r>
              <a:rPr lang="en-US" sz="2400" dirty="0" smtClean="0">
                <a:solidFill>
                  <a:srgbClr val="00B0F0"/>
                </a:solidFill>
              </a:rPr>
              <a:t>Imposing disproportional costs</a:t>
            </a:r>
          </a:p>
          <a:p>
            <a:pPr marL="514350" indent="-514350" eaLnBrk="1" hangingPunct="1">
              <a:spcBef>
                <a:spcPct val="0"/>
              </a:spcBef>
              <a:buFont typeface="+mj-lt"/>
              <a:buAutoNum type="alphaLcParenR"/>
            </a:pPr>
            <a:r>
              <a:rPr lang="en-US" sz="2800" dirty="0" smtClean="0"/>
              <a:t>Rivalry</a:t>
            </a:r>
          </a:p>
          <a:p>
            <a:pPr marL="514350" indent="-514350" eaLnBrk="1" hangingPunct="1">
              <a:spcBef>
                <a:spcPct val="0"/>
              </a:spcBef>
              <a:buFont typeface="+mj-lt"/>
              <a:buAutoNum type="alphaLcParenR"/>
            </a:pPr>
            <a:r>
              <a:rPr lang="en-US" sz="2800" dirty="0" smtClean="0"/>
              <a:t>Supply chain</a:t>
            </a:r>
          </a:p>
        </p:txBody>
      </p:sp>
      <p:sp>
        <p:nvSpPr>
          <p:cNvPr id="2" name="Footer Placeholder 1"/>
          <p:cNvSpPr>
            <a:spLocks noGrp="1"/>
          </p:cNvSpPr>
          <p:nvPr>
            <p:ph type="ftr" sz="quarter" idx="10"/>
          </p:nvPr>
        </p:nvSpPr>
        <p:spPr/>
        <p:txBody>
          <a:bodyPr/>
          <a:lstStyle/>
          <a:p>
            <a:pPr>
              <a:defRPr/>
            </a:pPr>
            <a:r>
              <a:rPr lang="en-US" smtClean="0"/>
              <a:t>© Amitai Aviram.  All rights reserved.</a:t>
            </a:r>
            <a:endParaRPr lang="en-US" dirty="0"/>
          </a:p>
        </p:txBody>
      </p:sp>
      <p:sp>
        <p:nvSpPr>
          <p:cNvPr id="3" name="Slide Number Placeholder 2"/>
          <p:cNvSpPr>
            <a:spLocks noGrp="1"/>
          </p:cNvSpPr>
          <p:nvPr>
            <p:ph type="sldNum" sz="quarter" idx="11"/>
          </p:nvPr>
        </p:nvSpPr>
        <p:spPr/>
        <p:txBody>
          <a:bodyPr/>
          <a:lstStyle/>
          <a:p>
            <a:pPr>
              <a:defRPr/>
            </a:pPr>
            <a:fld id="{D70955F5-B8DC-44F4-92BE-97A06EB71CDA}" type="slidenum">
              <a:rPr lang="en-US" smtClean="0"/>
              <a:pPr>
                <a:defRPr/>
              </a:pPr>
              <a:t>60</a:t>
            </a:fld>
            <a:endParaRPr lang="en-US" dirty="0"/>
          </a:p>
        </p:txBody>
      </p:sp>
      <p:sp>
        <p:nvSpPr>
          <p:cNvPr id="7" name="Rectangle 2"/>
          <p:cNvSpPr>
            <a:spLocks noGrp="1" noChangeArrowheads="1"/>
          </p:cNvSpPr>
          <p:nvPr>
            <p:ph type="title"/>
          </p:nvPr>
        </p:nvSpPr>
        <p:spPr>
          <a:xfrm>
            <a:off x="0" y="0"/>
            <a:ext cx="9144000" cy="1295400"/>
          </a:xfrm>
        </p:spPr>
        <p:txBody>
          <a:bodyPr/>
          <a:lstStyle/>
          <a:p>
            <a:pPr eaLnBrk="1" hangingPunct="1"/>
            <a:r>
              <a:rPr lang="en-US" dirty="0" smtClean="0">
                <a:latin typeface="Calibri" pitchFamily="34" charset="0"/>
              </a:rPr>
              <a:t>The strategic environment (competition)</a:t>
            </a:r>
            <a:br>
              <a:rPr lang="en-US" dirty="0" smtClean="0">
                <a:latin typeface="Calibri" pitchFamily="34" charset="0"/>
              </a:rPr>
            </a:br>
            <a:r>
              <a:rPr lang="en-US" sz="3500" dirty="0" smtClean="0">
                <a:latin typeface="Calibri" pitchFamily="34" charset="0"/>
              </a:rPr>
              <a:t>Overview of Chapter 2</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0" y="0"/>
            <a:ext cx="9144000" cy="1301750"/>
          </a:xfrm>
        </p:spPr>
        <p:txBody>
          <a:bodyPr/>
          <a:lstStyle/>
          <a:p>
            <a:pPr eaLnBrk="1" hangingPunct="1"/>
            <a:r>
              <a:rPr lang="en-US" smtClean="0"/>
              <a:t>Entry</a:t>
            </a:r>
            <a:br>
              <a:rPr lang="en-US" smtClean="0"/>
            </a:br>
            <a:r>
              <a:rPr lang="en-US" sz="3500" smtClean="0"/>
              <a:t>Types of BTE</a:t>
            </a:r>
          </a:p>
        </p:txBody>
      </p:sp>
      <p:sp>
        <p:nvSpPr>
          <p:cNvPr id="103427" name="Rectangle 3"/>
          <p:cNvSpPr>
            <a:spLocks noGrp="1" noChangeArrowheads="1"/>
          </p:cNvSpPr>
          <p:nvPr>
            <p:ph type="body" sz="half" idx="1"/>
          </p:nvPr>
        </p:nvSpPr>
        <p:spPr>
          <a:xfrm>
            <a:off x="0" y="1447800"/>
            <a:ext cx="9144000" cy="5181600"/>
          </a:xfrm>
        </p:spPr>
        <p:txBody>
          <a:bodyPr/>
          <a:lstStyle/>
          <a:p>
            <a:pPr eaLnBrk="1" hangingPunct="1">
              <a:spcBef>
                <a:spcPct val="0"/>
              </a:spcBef>
            </a:pPr>
            <a:r>
              <a:rPr lang="en-US" sz="2800" dirty="0" smtClean="0"/>
              <a:t>Key question regarding entry: If a firm’s product is profitable, why aren’t other firms copying the firm?</a:t>
            </a:r>
          </a:p>
          <a:p>
            <a:pPr eaLnBrk="1" hangingPunct="1">
              <a:spcBef>
                <a:spcPct val="0"/>
              </a:spcBef>
            </a:pPr>
            <a:endParaRPr lang="en-US" sz="2800" dirty="0" smtClean="0"/>
          </a:p>
          <a:p>
            <a:pPr eaLnBrk="1" hangingPunct="1">
              <a:spcBef>
                <a:spcPct val="0"/>
              </a:spcBef>
            </a:pPr>
            <a:r>
              <a:rPr lang="en-US" sz="2800" dirty="0" smtClean="0"/>
              <a:t>Common reasons:</a:t>
            </a:r>
            <a:endParaRPr lang="en-US" sz="2000" dirty="0" smtClean="0"/>
          </a:p>
          <a:p>
            <a:pPr lvl="1" eaLnBrk="1" hangingPunct="1">
              <a:spcBef>
                <a:spcPct val="0"/>
              </a:spcBef>
            </a:pPr>
            <a:r>
              <a:rPr lang="en-US" sz="2400" dirty="0" smtClean="0"/>
              <a:t>Economies of scale &amp; scope</a:t>
            </a:r>
          </a:p>
          <a:p>
            <a:pPr lvl="1" eaLnBrk="1" hangingPunct="1">
              <a:spcBef>
                <a:spcPct val="0"/>
              </a:spcBef>
            </a:pPr>
            <a:r>
              <a:rPr lang="en-US" sz="2400" dirty="0" smtClean="0"/>
              <a:t>Access to inputs &amp; complements</a:t>
            </a:r>
            <a:endParaRPr lang="en-US" dirty="0" smtClean="0"/>
          </a:p>
          <a:p>
            <a:pPr lvl="1" eaLnBrk="1" hangingPunct="1">
              <a:spcBef>
                <a:spcPct val="0"/>
              </a:spcBef>
            </a:pPr>
            <a:r>
              <a:rPr lang="en-US" sz="2400" dirty="0" smtClean="0"/>
              <a:t>Other actions that impose disproportional costs on rivals</a:t>
            </a:r>
          </a:p>
        </p:txBody>
      </p:sp>
      <p:sp>
        <p:nvSpPr>
          <p:cNvPr id="2" name="Footer Placeholder 1"/>
          <p:cNvSpPr>
            <a:spLocks noGrp="1"/>
          </p:cNvSpPr>
          <p:nvPr>
            <p:ph type="ftr" sz="quarter" idx="10"/>
          </p:nvPr>
        </p:nvSpPr>
        <p:spPr/>
        <p:txBody>
          <a:bodyPr/>
          <a:lstStyle/>
          <a:p>
            <a:pPr>
              <a:defRPr/>
            </a:pPr>
            <a:r>
              <a:rPr lang="en-US" altLang="en-US"/>
              <a:t>© Amitai Aviram.  All rights reserved.</a:t>
            </a:r>
          </a:p>
        </p:txBody>
      </p:sp>
      <p:sp>
        <p:nvSpPr>
          <p:cNvPr id="3" name="Slide Number Placeholder 2"/>
          <p:cNvSpPr>
            <a:spLocks noGrp="1"/>
          </p:cNvSpPr>
          <p:nvPr>
            <p:ph type="sldNum" sz="quarter" idx="11"/>
          </p:nvPr>
        </p:nvSpPr>
        <p:spPr/>
        <p:txBody>
          <a:bodyPr/>
          <a:lstStyle/>
          <a:p>
            <a:pPr>
              <a:defRPr/>
            </a:pPr>
            <a:fld id="{765A39D2-DE83-4A6A-941B-F26DD77C5A5E}" type="slidenum">
              <a:rPr lang="en-US" altLang="en-US" smtClean="0"/>
              <a:pPr>
                <a:defRPr/>
              </a:pPr>
              <a:t>61</a:t>
            </a:fld>
            <a:endParaRPr lang="en-US" altLang="en-US"/>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p:cNvPicPr>
            <a:picLocks noChangeAspect="1" noChangeArrowheads="1"/>
          </p:cNvPicPr>
          <p:nvPr/>
        </p:nvPicPr>
        <p:blipFill>
          <a:blip r:embed="rId2" cstate="print"/>
          <a:srcRect/>
          <a:stretch>
            <a:fillRect/>
          </a:stretch>
        </p:blipFill>
        <p:spPr bwMode="auto">
          <a:xfrm>
            <a:off x="6858000" y="2714625"/>
            <a:ext cx="2286000" cy="4143375"/>
          </a:xfrm>
          <a:prstGeom prst="rect">
            <a:avLst/>
          </a:prstGeom>
          <a:noFill/>
          <a:ln w="9525">
            <a:noFill/>
            <a:miter lim="800000"/>
            <a:headEnd/>
            <a:tailEnd/>
          </a:ln>
        </p:spPr>
      </p:pic>
      <p:sp>
        <p:nvSpPr>
          <p:cNvPr id="105474" name="Rectangle 2"/>
          <p:cNvSpPr>
            <a:spLocks noGrp="1" noChangeArrowheads="1"/>
          </p:cNvSpPr>
          <p:nvPr>
            <p:ph type="title"/>
          </p:nvPr>
        </p:nvSpPr>
        <p:spPr>
          <a:xfrm>
            <a:off x="0" y="0"/>
            <a:ext cx="9144000" cy="1301750"/>
          </a:xfrm>
        </p:spPr>
        <p:txBody>
          <a:bodyPr/>
          <a:lstStyle/>
          <a:p>
            <a:pPr eaLnBrk="1" hangingPunct="1"/>
            <a:r>
              <a:rPr lang="en-US" dirty="0" smtClean="0"/>
              <a:t>Economies of scale &amp; scope</a:t>
            </a:r>
            <a:br>
              <a:rPr lang="en-US" dirty="0" smtClean="0"/>
            </a:br>
            <a:r>
              <a:rPr lang="en-US" sz="3500" dirty="0" smtClean="0"/>
              <a:t>What are economies of scale?</a:t>
            </a:r>
          </a:p>
        </p:txBody>
      </p:sp>
      <p:sp>
        <p:nvSpPr>
          <p:cNvPr id="105475" name="Rectangle 3"/>
          <p:cNvSpPr>
            <a:spLocks noGrp="1" noChangeArrowheads="1"/>
          </p:cNvSpPr>
          <p:nvPr>
            <p:ph type="body" sz="half" idx="1"/>
          </p:nvPr>
        </p:nvSpPr>
        <p:spPr>
          <a:xfrm>
            <a:off x="0" y="1447800"/>
            <a:ext cx="9144000" cy="5181600"/>
          </a:xfrm>
        </p:spPr>
        <p:txBody>
          <a:bodyPr/>
          <a:lstStyle/>
          <a:p>
            <a:pPr eaLnBrk="1" hangingPunct="1">
              <a:spcBef>
                <a:spcPct val="0"/>
              </a:spcBef>
            </a:pPr>
            <a:r>
              <a:rPr lang="en-US" sz="2400" dirty="0" smtClean="0"/>
              <a:t>Economies of scale (in supply): cost per unit drops as production increases</a:t>
            </a:r>
          </a:p>
          <a:p>
            <a:pPr eaLnBrk="1" hangingPunct="1">
              <a:spcBef>
                <a:spcPct val="0"/>
              </a:spcBef>
            </a:pPr>
            <a:r>
              <a:rPr lang="en-US" sz="2400" dirty="0" smtClean="0"/>
              <a:t>Measuring cost per unit</a:t>
            </a:r>
          </a:p>
          <a:p>
            <a:pPr lvl="1" eaLnBrk="1" hangingPunct="1">
              <a:spcBef>
                <a:spcPct val="0"/>
              </a:spcBef>
            </a:pPr>
            <a:r>
              <a:rPr lang="en-US" sz="2000" b="1" kern="0" dirty="0" smtClean="0"/>
              <a:t>Variable costs</a:t>
            </a:r>
            <a:r>
              <a:rPr lang="en-US" sz="2000" kern="0" dirty="0" smtClean="0"/>
              <a:t> (VC): costs that vary w/quantity produce</a:t>
            </a:r>
          </a:p>
          <a:p>
            <a:pPr lvl="2" eaLnBrk="1" hangingPunct="1">
              <a:spcBef>
                <a:spcPct val="0"/>
              </a:spcBef>
            </a:pPr>
            <a:r>
              <a:rPr lang="en-US" sz="1900" dirty="0" smtClean="0"/>
              <a:t>E.g., raw materials, hourly wages for labor</a:t>
            </a:r>
          </a:p>
          <a:p>
            <a:pPr lvl="1" eaLnBrk="1" hangingPunct="1">
              <a:spcBef>
                <a:spcPct val="0"/>
              </a:spcBef>
            </a:pPr>
            <a:r>
              <a:rPr lang="en-US" sz="2000" b="1" dirty="0" smtClean="0"/>
              <a:t>Fixed costs</a:t>
            </a:r>
            <a:r>
              <a:rPr lang="en-US" sz="2000" dirty="0" smtClean="0"/>
              <a:t> (FC): costs that don’t vary w/quantity produced</a:t>
            </a:r>
          </a:p>
          <a:p>
            <a:pPr lvl="2" eaLnBrk="1" hangingPunct="1">
              <a:spcBef>
                <a:spcPct val="0"/>
              </a:spcBef>
            </a:pPr>
            <a:r>
              <a:rPr lang="en-US" sz="1900" dirty="0" smtClean="0"/>
              <a:t>E.g., rent, administrative costs</a:t>
            </a:r>
          </a:p>
          <a:p>
            <a:pPr lvl="1" eaLnBrk="1" hangingPunct="1">
              <a:spcBef>
                <a:spcPct val="0"/>
              </a:spcBef>
            </a:pPr>
            <a:r>
              <a:rPr lang="en-US" sz="1800" b="1" dirty="0" smtClean="0"/>
              <a:t>Marginal cost</a:t>
            </a:r>
            <a:r>
              <a:rPr lang="en-US" sz="1800" dirty="0" smtClean="0"/>
              <a:t> (MC): cost of producing next unit (next unit’s VC + new FC)</a:t>
            </a:r>
          </a:p>
          <a:p>
            <a:pPr lvl="1" eaLnBrk="1" hangingPunct="1">
              <a:spcBef>
                <a:spcPct val="0"/>
              </a:spcBef>
            </a:pPr>
            <a:r>
              <a:rPr lang="en-US" sz="2000" b="1" dirty="0" smtClean="0"/>
              <a:t>Average variable costs</a:t>
            </a:r>
            <a:r>
              <a:rPr lang="en-US" sz="2000" dirty="0" smtClean="0"/>
              <a:t> (AVC) = Total VC/Q</a:t>
            </a:r>
          </a:p>
          <a:p>
            <a:pPr lvl="2" eaLnBrk="1" hangingPunct="1">
              <a:spcBef>
                <a:spcPct val="0"/>
              </a:spcBef>
            </a:pPr>
            <a:r>
              <a:rPr lang="en-US" sz="1900" dirty="0" smtClean="0"/>
              <a:t>Cost of past, not future, units</a:t>
            </a:r>
          </a:p>
          <a:p>
            <a:pPr lvl="2" eaLnBrk="1" hangingPunct="1">
              <a:spcBef>
                <a:spcPct val="0"/>
              </a:spcBef>
            </a:pPr>
            <a:r>
              <a:rPr lang="en-US" sz="1900" dirty="0" smtClean="0"/>
              <a:t>Does not include marginal FC</a:t>
            </a:r>
          </a:p>
          <a:p>
            <a:pPr lvl="2" eaLnBrk="1" hangingPunct="1">
              <a:spcBef>
                <a:spcPct val="0"/>
              </a:spcBef>
            </a:pPr>
            <a:r>
              <a:rPr lang="en-US" sz="1900" dirty="0" smtClean="0"/>
              <a:t>Sometimes used as a proxy for MC</a:t>
            </a:r>
          </a:p>
          <a:p>
            <a:pPr lvl="1" eaLnBrk="1" hangingPunct="1">
              <a:spcBef>
                <a:spcPct val="0"/>
              </a:spcBef>
            </a:pPr>
            <a:r>
              <a:rPr lang="en-US" sz="2000" b="1" dirty="0" smtClean="0"/>
              <a:t>Average total cost</a:t>
            </a:r>
            <a:r>
              <a:rPr lang="en-US" sz="2000" dirty="0" smtClean="0"/>
              <a:t> (ATC) = (Total FC + Total VC)/Q</a:t>
            </a:r>
          </a:p>
          <a:p>
            <a:pPr lvl="2" eaLnBrk="1" hangingPunct="1">
              <a:spcBef>
                <a:spcPct val="0"/>
              </a:spcBef>
            </a:pPr>
            <a:r>
              <a:rPr lang="en-US" sz="1900" dirty="0" smtClean="0"/>
              <a:t>Cost of past, not future, units</a:t>
            </a:r>
          </a:p>
          <a:p>
            <a:pPr lvl="2" eaLnBrk="1" hangingPunct="1">
              <a:spcBef>
                <a:spcPct val="0"/>
              </a:spcBef>
            </a:pPr>
            <a:r>
              <a:rPr lang="en-US" sz="1900" dirty="0" smtClean="0"/>
              <a:t>Includes all FC, not just marginal ones</a:t>
            </a:r>
          </a:p>
        </p:txBody>
      </p:sp>
      <p:sp>
        <p:nvSpPr>
          <p:cNvPr id="2" name="Footer Placeholder 1"/>
          <p:cNvSpPr>
            <a:spLocks noGrp="1"/>
          </p:cNvSpPr>
          <p:nvPr>
            <p:ph type="ftr" sz="quarter" idx="10"/>
          </p:nvPr>
        </p:nvSpPr>
        <p:spPr/>
        <p:txBody>
          <a:bodyPr/>
          <a:lstStyle/>
          <a:p>
            <a:pPr>
              <a:defRPr/>
            </a:pPr>
            <a:r>
              <a:rPr lang="en-US" altLang="en-US"/>
              <a:t>© Amitai Aviram.  All rights reserved.</a:t>
            </a:r>
          </a:p>
        </p:txBody>
      </p:sp>
      <p:sp>
        <p:nvSpPr>
          <p:cNvPr id="3" name="Slide Number Placeholder 2"/>
          <p:cNvSpPr>
            <a:spLocks noGrp="1"/>
          </p:cNvSpPr>
          <p:nvPr>
            <p:ph type="sldNum" sz="quarter" idx="11"/>
          </p:nvPr>
        </p:nvSpPr>
        <p:spPr/>
        <p:txBody>
          <a:bodyPr/>
          <a:lstStyle/>
          <a:p>
            <a:pPr>
              <a:defRPr/>
            </a:pPr>
            <a:fld id="{7FD98ACC-E018-45C2-8826-6FD2ABCD44B4}" type="slidenum">
              <a:rPr lang="en-US" altLang="en-US" smtClean="0"/>
              <a:pPr>
                <a:defRPr/>
              </a:pPr>
              <a:t>62</a:t>
            </a:fld>
            <a:endParaRPr lang="en-US" altLang="en-US"/>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a:xfrm>
            <a:off x="0" y="0"/>
            <a:ext cx="9144000" cy="1301750"/>
          </a:xfrm>
        </p:spPr>
        <p:txBody>
          <a:bodyPr/>
          <a:lstStyle/>
          <a:p>
            <a:pPr eaLnBrk="1" hangingPunct="1"/>
            <a:r>
              <a:rPr lang="en-US" dirty="0" smtClean="0"/>
              <a:t>Economies of scale &amp; scope</a:t>
            </a:r>
            <a:br>
              <a:rPr lang="en-US" dirty="0" smtClean="0"/>
            </a:br>
            <a:r>
              <a:rPr lang="en-US" sz="3500" dirty="0" smtClean="0"/>
              <a:t>Common causes of supply-side economies</a:t>
            </a:r>
          </a:p>
        </p:txBody>
      </p:sp>
      <p:sp>
        <p:nvSpPr>
          <p:cNvPr id="105475" name="Rectangle 3"/>
          <p:cNvSpPr>
            <a:spLocks noGrp="1" noChangeArrowheads="1"/>
          </p:cNvSpPr>
          <p:nvPr>
            <p:ph type="body" sz="half" idx="1"/>
          </p:nvPr>
        </p:nvSpPr>
        <p:spPr>
          <a:xfrm>
            <a:off x="0" y="1447800"/>
            <a:ext cx="9144000" cy="5181600"/>
          </a:xfrm>
        </p:spPr>
        <p:txBody>
          <a:bodyPr/>
          <a:lstStyle/>
          <a:p>
            <a:pPr eaLnBrk="1" hangingPunct="1">
              <a:spcBef>
                <a:spcPct val="0"/>
              </a:spcBef>
            </a:pPr>
            <a:r>
              <a:rPr lang="en-US" sz="2400" dirty="0" smtClean="0"/>
              <a:t>High FC compared to VC</a:t>
            </a:r>
          </a:p>
          <a:p>
            <a:pPr lvl="1" eaLnBrk="1" hangingPunct="1">
              <a:spcBef>
                <a:spcPct val="0"/>
              </a:spcBef>
            </a:pPr>
            <a:r>
              <a:rPr lang="en-US" sz="2000" dirty="0" smtClean="0"/>
              <a:t>FC can be spread over more units if production increases</a:t>
            </a:r>
          </a:p>
          <a:p>
            <a:pPr lvl="1" eaLnBrk="1" hangingPunct="1">
              <a:spcBef>
                <a:spcPct val="0"/>
              </a:spcBef>
            </a:pPr>
            <a:r>
              <a:rPr lang="en-US" sz="2000" dirty="0" smtClean="0"/>
              <a:t>Example: Production of steel involves large changes in temperature (from room temperature to very hot). Heating and cooling must be gradual, or the machinery will break.  Therefore, turning production on or off requires hours of warming up/cooling down.  Since most of the cost of production is energy for the machines &amp; wear on the machines (which will occur anyway), might as well spend the raw materials and make the product.</a:t>
            </a:r>
          </a:p>
          <a:p>
            <a:pPr eaLnBrk="1" hangingPunct="1">
              <a:spcBef>
                <a:spcPct val="0"/>
              </a:spcBef>
            </a:pPr>
            <a:endParaRPr lang="en-US" sz="2400" dirty="0" smtClean="0"/>
          </a:p>
          <a:p>
            <a:pPr eaLnBrk="1" hangingPunct="1">
              <a:spcBef>
                <a:spcPct val="0"/>
              </a:spcBef>
            </a:pPr>
            <a:r>
              <a:rPr lang="en-US" sz="2400" dirty="0" smtClean="0"/>
              <a:t>Experience/learning curve</a:t>
            </a:r>
          </a:p>
          <a:p>
            <a:pPr lvl="1" eaLnBrk="1" hangingPunct="1">
              <a:spcBef>
                <a:spcPct val="0"/>
              </a:spcBef>
            </a:pPr>
            <a:r>
              <a:rPr lang="en-US" sz="2000" dirty="0" smtClean="0"/>
              <a:t>Employees get better at what they do</a:t>
            </a:r>
          </a:p>
          <a:p>
            <a:pPr lvl="1" eaLnBrk="1" hangingPunct="1">
              <a:spcBef>
                <a:spcPct val="0"/>
              </a:spcBef>
            </a:pPr>
            <a:r>
              <a:rPr lang="en-US" sz="2000" dirty="0" smtClean="0"/>
              <a:t>Find ways to improve production process &amp; product design</a:t>
            </a:r>
          </a:p>
        </p:txBody>
      </p:sp>
      <p:sp>
        <p:nvSpPr>
          <p:cNvPr id="2" name="Footer Placeholder 1"/>
          <p:cNvSpPr>
            <a:spLocks noGrp="1"/>
          </p:cNvSpPr>
          <p:nvPr>
            <p:ph type="ftr" sz="quarter" idx="10"/>
          </p:nvPr>
        </p:nvSpPr>
        <p:spPr/>
        <p:txBody>
          <a:bodyPr/>
          <a:lstStyle/>
          <a:p>
            <a:pPr>
              <a:defRPr/>
            </a:pPr>
            <a:r>
              <a:rPr lang="en-US" altLang="en-US"/>
              <a:t>© Amitai Aviram.  All rights reserved.</a:t>
            </a:r>
          </a:p>
        </p:txBody>
      </p:sp>
      <p:sp>
        <p:nvSpPr>
          <p:cNvPr id="3" name="Slide Number Placeholder 2"/>
          <p:cNvSpPr>
            <a:spLocks noGrp="1"/>
          </p:cNvSpPr>
          <p:nvPr>
            <p:ph type="sldNum" sz="quarter" idx="11"/>
          </p:nvPr>
        </p:nvSpPr>
        <p:spPr/>
        <p:txBody>
          <a:bodyPr/>
          <a:lstStyle/>
          <a:p>
            <a:pPr>
              <a:defRPr/>
            </a:pPr>
            <a:fld id="{7FD98ACC-E018-45C2-8826-6FD2ABCD44B4}" type="slidenum">
              <a:rPr lang="en-US" altLang="en-US" smtClean="0"/>
              <a:pPr>
                <a:defRPr/>
              </a:pPr>
              <a:t>63</a:t>
            </a:fld>
            <a:endParaRPr lang="en-US" altLang="en-US"/>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0" y="0"/>
            <a:ext cx="9144000" cy="1301750"/>
          </a:xfrm>
        </p:spPr>
        <p:txBody>
          <a:bodyPr/>
          <a:lstStyle/>
          <a:p>
            <a:pPr eaLnBrk="1" hangingPunct="1"/>
            <a:r>
              <a:rPr lang="en-US" smtClean="0"/>
              <a:t>Economies of scale &amp; scope</a:t>
            </a:r>
            <a:br>
              <a:rPr lang="en-US" smtClean="0"/>
            </a:br>
            <a:r>
              <a:rPr lang="en-US" sz="3500" smtClean="0"/>
              <a:t>Example</a:t>
            </a:r>
          </a:p>
        </p:txBody>
      </p:sp>
      <p:sp>
        <p:nvSpPr>
          <p:cNvPr id="106499" name="Rectangle 3"/>
          <p:cNvSpPr>
            <a:spLocks noGrp="1" noChangeArrowheads="1"/>
          </p:cNvSpPr>
          <p:nvPr>
            <p:ph type="body" sz="half" idx="1"/>
          </p:nvPr>
        </p:nvSpPr>
        <p:spPr>
          <a:xfrm>
            <a:off x="0" y="1447800"/>
            <a:ext cx="9144000" cy="5181600"/>
          </a:xfrm>
        </p:spPr>
        <p:txBody>
          <a:bodyPr/>
          <a:lstStyle/>
          <a:p>
            <a:pPr eaLnBrk="1" hangingPunct="1">
              <a:spcBef>
                <a:spcPct val="0"/>
              </a:spcBef>
            </a:pPr>
            <a:r>
              <a:rPr lang="en-US" sz="2400" dirty="0" smtClean="0"/>
              <a:t>You are a widget producer; market price for widgets is $6</a:t>
            </a:r>
          </a:p>
          <a:p>
            <a:pPr eaLnBrk="1" hangingPunct="1">
              <a:spcBef>
                <a:spcPct val="0"/>
              </a:spcBef>
            </a:pPr>
            <a:r>
              <a:rPr lang="en-US" sz="2400" dirty="0" smtClean="0"/>
              <a:t>Producing a widget:</a:t>
            </a:r>
          </a:p>
          <a:p>
            <a:pPr lvl="1" eaLnBrk="1" hangingPunct="1">
              <a:spcBef>
                <a:spcPct val="0"/>
              </a:spcBef>
            </a:pPr>
            <a:r>
              <a:rPr lang="en-US" sz="2200" dirty="0" smtClean="0"/>
              <a:t>1 employee operating 1 machine takes 1 hour to produce a widget</a:t>
            </a:r>
          </a:p>
          <a:p>
            <a:pPr lvl="2" eaLnBrk="1" hangingPunct="1">
              <a:spcBef>
                <a:spcPct val="0"/>
              </a:spcBef>
            </a:pPr>
            <a:r>
              <a:rPr lang="en-US" sz="2000" dirty="0" smtClean="0"/>
              <a:t>Employee’s wage: $4/hour</a:t>
            </a:r>
          </a:p>
          <a:p>
            <a:pPr lvl="2" eaLnBrk="1" hangingPunct="1">
              <a:spcBef>
                <a:spcPct val="0"/>
              </a:spcBef>
            </a:pPr>
            <a:r>
              <a:rPr lang="en-US" sz="2000" dirty="0" smtClean="0"/>
              <a:t>Machine is wind-powered – no energy costs</a:t>
            </a:r>
          </a:p>
          <a:p>
            <a:pPr lvl="1" eaLnBrk="1" hangingPunct="1">
              <a:spcBef>
                <a:spcPct val="0"/>
              </a:spcBef>
            </a:pPr>
            <a:r>
              <a:rPr lang="en-US" sz="2200" dirty="0" smtClean="0"/>
              <a:t>Raw materials cost another $1 per widget</a:t>
            </a:r>
          </a:p>
          <a:p>
            <a:pPr lvl="1" eaLnBrk="1" hangingPunct="1">
              <a:spcBef>
                <a:spcPct val="0"/>
              </a:spcBef>
            </a:pPr>
            <a:r>
              <a:rPr lang="en-US" sz="2200" dirty="0" smtClean="0"/>
              <a:t>Rent for the factory is $10/day </a:t>
            </a:r>
            <a:r>
              <a:rPr lang="en-US" sz="1800" dirty="0" smtClean="0"/>
              <a:t>(regardless of # of widgets produced)</a:t>
            </a:r>
          </a:p>
          <a:p>
            <a:pPr eaLnBrk="1" hangingPunct="1">
              <a:spcBef>
                <a:spcPct val="0"/>
              </a:spcBef>
            </a:pPr>
            <a:r>
              <a:rPr lang="en-US" sz="2400" dirty="0" smtClean="0">
                <a:solidFill>
                  <a:srgbClr val="FF0000"/>
                </a:solidFill>
              </a:rPr>
              <a:t>How much is the AVC?</a:t>
            </a:r>
          </a:p>
          <a:p>
            <a:pPr eaLnBrk="1" hangingPunct="1">
              <a:spcBef>
                <a:spcPct val="0"/>
              </a:spcBef>
            </a:pPr>
            <a:r>
              <a:rPr lang="en-US" sz="2400" dirty="0" smtClean="0">
                <a:solidFill>
                  <a:srgbClr val="FF0000"/>
                </a:solidFill>
              </a:rPr>
              <a:t>Based on these assumptions, how many units do you need to produce to minimize ATC?</a:t>
            </a:r>
          </a:p>
        </p:txBody>
      </p:sp>
      <p:sp>
        <p:nvSpPr>
          <p:cNvPr id="2" name="Footer Placeholder 1"/>
          <p:cNvSpPr>
            <a:spLocks noGrp="1"/>
          </p:cNvSpPr>
          <p:nvPr>
            <p:ph type="ftr" sz="quarter" idx="10"/>
          </p:nvPr>
        </p:nvSpPr>
        <p:spPr/>
        <p:txBody>
          <a:bodyPr/>
          <a:lstStyle/>
          <a:p>
            <a:pPr>
              <a:defRPr/>
            </a:pPr>
            <a:r>
              <a:rPr lang="en-US" altLang="en-US"/>
              <a:t>© Amitai Aviram.  All rights reserved.</a:t>
            </a:r>
          </a:p>
        </p:txBody>
      </p:sp>
      <p:sp>
        <p:nvSpPr>
          <p:cNvPr id="3" name="Slide Number Placeholder 2"/>
          <p:cNvSpPr>
            <a:spLocks noGrp="1"/>
          </p:cNvSpPr>
          <p:nvPr>
            <p:ph type="sldNum" sz="quarter" idx="11"/>
          </p:nvPr>
        </p:nvSpPr>
        <p:spPr/>
        <p:txBody>
          <a:bodyPr/>
          <a:lstStyle/>
          <a:p>
            <a:pPr>
              <a:defRPr/>
            </a:pPr>
            <a:fld id="{668F01E8-8E96-4EBD-B875-EFB415819854}" type="slidenum">
              <a:rPr lang="en-US" altLang="en-US" smtClean="0"/>
              <a:pPr>
                <a:defRPr/>
              </a:pPr>
              <a:t>64</a:t>
            </a:fld>
            <a:endParaRPr lang="en-US" altLang="en-US"/>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a:xfrm>
            <a:off x="0" y="0"/>
            <a:ext cx="9144000" cy="1301750"/>
          </a:xfrm>
        </p:spPr>
        <p:txBody>
          <a:bodyPr/>
          <a:lstStyle/>
          <a:p>
            <a:pPr eaLnBrk="1" hangingPunct="1"/>
            <a:r>
              <a:rPr lang="en-US" smtClean="0"/>
              <a:t>Economies of scale &amp; scope</a:t>
            </a:r>
            <a:r>
              <a:rPr lang="en-US" sz="3500" smtClean="0"/>
              <a:t/>
            </a:r>
            <a:br>
              <a:rPr lang="en-US" sz="3500" smtClean="0"/>
            </a:br>
            <a:r>
              <a:rPr lang="en-US" sz="3500" smtClean="0"/>
              <a:t>Example: add capacity constraints</a:t>
            </a:r>
          </a:p>
        </p:txBody>
      </p:sp>
      <p:sp>
        <p:nvSpPr>
          <p:cNvPr id="107523" name="Rectangle 3"/>
          <p:cNvSpPr>
            <a:spLocks noGrp="1" noChangeArrowheads="1"/>
          </p:cNvSpPr>
          <p:nvPr>
            <p:ph type="body" sz="half" idx="1"/>
          </p:nvPr>
        </p:nvSpPr>
        <p:spPr>
          <a:xfrm>
            <a:off x="0" y="1447800"/>
            <a:ext cx="9144000" cy="5181600"/>
          </a:xfrm>
        </p:spPr>
        <p:txBody>
          <a:bodyPr/>
          <a:lstStyle/>
          <a:p>
            <a:pPr eaLnBrk="1" hangingPunct="1">
              <a:spcBef>
                <a:spcPct val="0"/>
              </a:spcBef>
            </a:pPr>
            <a:r>
              <a:rPr lang="en-US" sz="2400" dirty="0" smtClean="0"/>
              <a:t>It is only windy 4 hours/day</a:t>
            </a:r>
          </a:p>
          <a:p>
            <a:pPr lvl="1" eaLnBrk="1" hangingPunct="1">
              <a:spcBef>
                <a:spcPct val="0"/>
              </a:spcBef>
            </a:pPr>
            <a:r>
              <a:rPr lang="en-US" sz="2000" dirty="0" smtClean="0"/>
              <a:t>The rest of the day you can’t use your machines</a:t>
            </a:r>
          </a:p>
          <a:p>
            <a:pPr eaLnBrk="1" hangingPunct="1">
              <a:spcBef>
                <a:spcPct val="0"/>
              </a:spcBef>
            </a:pPr>
            <a:r>
              <a:rPr lang="en-US" sz="2400" dirty="0" smtClean="0"/>
              <a:t>Factory only has room for 5 machines</a:t>
            </a:r>
          </a:p>
          <a:p>
            <a:pPr lvl="1" eaLnBrk="1" hangingPunct="1">
              <a:spcBef>
                <a:spcPct val="0"/>
              </a:spcBef>
            </a:pPr>
            <a:r>
              <a:rPr lang="en-US" sz="2000" dirty="0" smtClean="0"/>
              <a:t>So, wind-powered machines in your factory can produce up to 20 widgets/day</a:t>
            </a:r>
          </a:p>
          <a:p>
            <a:pPr eaLnBrk="1" hangingPunct="1">
              <a:spcBef>
                <a:spcPct val="0"/>
              </a:spcBef>
            </a:pPr>
            <a:r>
              <a:rPr lang="en-US" sz="2400" dirty="0" smtClean="0"/>
              <a:t>To produce more than 20 widgets/day, employees must produce them manually</a:t>
            </a:r>
          </a:p>
          <a:p>
            <a:pPr lvl="1" eaLnBrk="1" hangingPunct="1">
              <a:spcBef>
                <a:spcPct val="0"/>
              </a:spcBef>
            </a:pPr>
            <a:r>
              <a:rPr lang="en-US" sz="2000" dirty="0" smtClean="0"/>
              <a:t>This takes longer: 2 hours per widget</a:t>
            </a:r>
          </a:p>
          <a:p>
            <a:pPr eaLnBrk="1" hangingPunct="1">
              <a:spcBef>
                <a:spcPct val="0"/>
              </a:spcBef>
            </a:pPr>
            <a:r>
              <a:rPr lang="en-US" sz="2400" dirty="0" smtClean="0">
                <a:solidFill>
                  <a:srgbClr val="FF0000"/>
                </a:solidFill>
              </a:rPr>
              <a:t>How much is the AVC for manual production?</a:t>
            </a:r>
          </a:p>
          <a:p>
            <a:pPr eaLnBrk="1" hangingPunct="1">
              <a:spcBef>
                <a:spcPct val="0"/>
              </a:spcBef>
            </a:pPr>
            <a:r>
              <a:rPr lang="en-US" sz="2400" dirty="0" smtClean="0"/>
              <a:t>With market price @$6, firm maximizes profits @ 20 widgets</a:t>
            </a:r>
          </a:p>
          <a:p>
            <a:pPr lvl="1" eaLnBrk="1" hangingPunct="1">
              <a:spcBef>
                <a:spcPct val="0"/>
              </a:spcBef>
            </a:pPr>
            <a:r>
              <a:rPr lang="en-US" sz="2200" dirty="0" smtClean="0"/>
              <a:t>Above that, it loses $3 on each widget sold ($6-$9)</a:t>
            </a:r>
          </a:p>
          <a:p>
            <a:pPr eaLnBrk="1" hangingPunct="1">
              <a:spcBef>
                <a:spcPct val="0"/>
              </a:spcBef>
            </a:pPr>
            <a:r>
              <a:rPr lang="en-US" sz="2400" dirty="0" smtClean="0"/>
              <a:t>Quantity in which ATC is lowest is called </a:t>
            </a:r>
            <a:r>
              <a:rPr lang="en-US" sz="2400" b="1" dirty="0" smtClean="0"/>
              <a:t>Minimum Efficient Scale</a:t>
            </a:r>
            <a:r>
              <a:rPr lang="en-US" sz="2400" dirty="0" smtClean="0"/>
              <a:t> (MES) or Minimum Viable Scale (MVS)</a:t>
            </a:r>
          </a:p>
        </p:txBody>
      </p:sp>
      <p:sp>
        <p:nvSpPr>
          <p:cNvPr id="2" name="Footer Placeholder 1"/>
          <p:cNvSpPr>
            <a:spLocks noGrp="1"/>
          </p:cNvSpPr>
          <p:nvPr>
            <p:ph type="ftr" sz="quarter" idx="10"/>
          </p:nvPr>
        </p:nvSpPr>
        <p:spPr/>
        <p:txBody>
          <a:bodyPr/>
          <a:lstStyle/>
          <a:p>
            <a:pPr>
              <a:defRPr/>
            </a:pPr>
            <a:r>
              <a:rPr lang="en-US" altLang="en-US"/>
              <a:t>© Amitai Aviram.  All rights reserved.</a:t>
            </a:r>
          </a:p>
        </p:txBody>
      </p:sp>
      <p:sp>
        <p:nvSpPr>
          <p:cNvPr id="3" name="Slide Number Placeholder 2"/>
          <p:cNvSpPr>
            <a:spLocks noGrp="1"/>
          </p:cNvSpPr>
          <p:nvPr>
            <p:ph type="sldNum" sz="quarter" idx="11"/>
          </p:nvPr>
        </p:nvSpPr>
        <p:spPr/>
        <p:txBody>
          <a:bodyPr/>
          <a:lstStyle/>
          <a:p>
            <a:pPr>
              <a:defRPr/>
            </a:pPr>
            <a:fld id="{B9B0067E-64F6-4787-99AD-5573B02F6645}" type="slidenum">
              <a:rPr lang="en-US" altLang="en-US" smtClean="0"/>
              <a:pPr>
                <a:defRPr/>
              </a:pPr>
              <a:t>65</a:t>
            </a:fld>
            <a:endParaRPr lang="en-US" altLang="en-US"/>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pPr eaLnBrk="1" hangingPunct="1"/>
            <a:r>
              <a:rPr lang="en-US" smtClean="0"/>
              <a:t>Economies of scale &amp; scope</a:t>
            </a:r>
            <a:br>
              <a:rPr lang="en-US" smtClean="0"/>
            </a:br>
            <a:r>
              <a:rPr lang="en-US" sz="3500" smtClean="0"/>
              <a:t>Example</a:t>
            </a:r>
          </a:p>
        </p:txBody>
      </p:sp>
      <p:graphicFrame>
        <p:nvGraphicFramePr>
          <p:cNvPr id="109571" name="Object 3"/>
          <p:cNvGraphicFramePr>
            <a:graphicFrameLocks noGrp="1" noChangeAspect="1"/>
          </p:cNvGraphicFramePr>
          <p:nvPr>
            <p:ph idx="1"/>
          </p:nvPr>
        </p:nvGraphicFramePr>
        <p:xfrm>
          <a:off x="152400" y="2133600"/>
          <a:ext cx="8686800" cy="4143375"/>
        </p:xfrm>
        <a:graphic>
          <a:graphicData uri="http://schemas.openxmlformats.org/presentationml/2006/ole">
            <mc:AlternateContent xmlns:mc="http://schemas.openxmlformats.org/markup-compatibility/2006">
              <mc:Choice xmlns:v="urn:schemas-microsoft-com:vml" Requires="v">
                <p:oleObj spid="_x0000_s109579" name="Chart" r:id="rId4" imgW="6648402" imgH="3171825" progId="Excel.Sheet.8">
                  <p:embed/>
                </p:oleObj>
              </mc:Choice>
              <mc:Fallback>
                <p:oleObj name="Chart" r:id="rId4" imgW="6648402" imgH="3171825" progId="Excel.Shee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 y="2133600"/>
                        <a:ext cx="8686800" cy="414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9572" name="Line 4"/>
          <p:cNvSpPr>
            <a:spLocks noChangeShapeType="1"/>
          </p:cNvSpPr>
          <p:nvPr/>
        </p:nvSpPr>
        <p:spPr bwMode="auto">
          <a:xfrm>
            <a:off x="6629400" y="3352800"/>
            <a:ext cx="0" cy="914400"/>
          </a:xfrm>
          <a:prstGeom prst="line">
            <a:avLst/>
          </a:prstGeom>
          <a:noFill/>
          <a:ln w="38100" cap="rnd">
            <a:solidFill>
              <a:schemeClr val="tx1"/>
            </a:solidFill>
            <a:prstDash val="sysDot"/>
            <a:round/>
            <a:headEnd/>
            <a:tailEnd/>
          </a:ln>
        </p:spPr>
        <p:txBody>
          <a:bodyPr/>
          <a:lstStyle/>
          <a:p>
            <a:endParaRPr lang="en-US"/>
          </a:p>
        </p:txBody>
      </p:sp>
      <p:sp>
        <p:nvSpPr>
          <p:cNvPr id="109573" name="Oval 5"/>
          <p:cNvSpPr>
            <a:spLocks noChangeArrowheads="1"/>
          </p:cNvSpPr>
          <p:nvPr/>
        </p:nvSpPr>
        <p:spPr bwMode="auto">
          <a:xfrm>
            <a:off x="6477000" y="4343400"/>
            <a:ext cx="381000" cy="304800"/>
          </a:xfrm>
          <a:prstGeom prst="ellipse">
            <a:avLst/>
          </a:prstGeom>
          <a:noFill/>
          <a:ln w="19050">
            <a:solidFill>
              <a:srgbClr val="FF0000"/>
            </a:solidFill>
            <a:round/>
            <a:headEnd/>
            <a:tailEnd/>
          </a:ln>
        </p:spPr>
        <p:txBody>
          <a:bodyPr wrap="none" anchor="ctr"/>
          <a:lstStyle/>
          <a:p>
            <a:endParaRPr lang="en-US"/>
          </a:p>
        </p:txBody>
      </p:sp>
      <p:sp>
        <p:nvSpPr>
          <p:cNvPr id="2" name="Footer Placeholder 1"/>
          <p:cNvSpPr>
            <a:spLocks noGrp="1"/>
          </p:cNvSpPr>
          <p:nvPr>
            <p:ph type="ftr" sz="quarter" idx="10"/>
          </p:nvPr>
        </p:nvSpPr>
        <p:spPr/>
        <p:txBody>
          <a:bodyPr/>
          <a:lstStyle/>
          <a:p>
            <a:pPr>
              <a:defRPr/>
            </a:pPr>
            <a:r>
              <a:rPr lang="en-US" smtClean="0"/>
              <a:t>© Amitai Aviram.  All rights reserved.</a:t>
            </a:r>
            <a:endParaRPr lang="en-US" dirty="0"/>
          </a:p>
        </p:txBody>
      </p:sp>
      <p:sp>
        <p:nvSpPr>
          <p:cNvPr id="3" name="Slide Number Placeholder 2"/>
          <p:cNvSpPr>
            <a:spLocks noGrp="1"/>
          </p:cNvSpPr>
          <p:nvPr>
            <p:ph type="sldNum" sz="quarter" idx="11"/>
          </p:nvPr>
        </p:nvSpPr>
        <p:spPr/>
        <p:txBody>
          <a:bodyPr/>
          <a:lstStyle/>
          <a:p>
            <a:pPr>
              <a:defRPr/>
            </a:pPr>
            <a:fld id="{E7D79FAF-3257-4384-89B9-E64DCF7DABBB}" type="slidenum">
              <a:rPr lang="en-US" smtClean="0"/>
              <a:pPr>
                <a:defRPr/>
              </a:pPr>
              <a:t>66</a:t>
            </a:fld>
            <a:endParaRPr lang="en-US"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a:xfrm>
            <a:off x="0" y="0"/>
            <a:ext cx="9144000" cy="1301750"/>
          </a:xfrm>
        </p:spPr>
        <p:txBody>
          <a:bodyPr/>
          <a:lstStyle/>
          <a:p>
            <a:pPr eaLnBrk="1" hangingPunct="1"/>
            <a:r>
              <a:rPr lang="en-US" smtClean="0"/>
              <a:t>Economies of scale &amp; scope</a:t>
            </a:r>
            <a:br>
              <a:rPr lang="en-US" smtClean="0"/>
            </a:br>
            <a:r>
              <a:rPr lang="en-US" sz="3500" smtClean="0"/>
              <a:t>Impact on entry</a:t>
            </a:r>
          </a:p>
        </p:txBody>
      </p:sp>
      <p:sp>
        <p:nvSpPr>
          <p:cNvPr id="110595" name="Rectangle 3"/>
          <p:cNvSpPr>
            <a:spLocks noGrp="1" noChangeArrowheads="1"/>
          </p:cNvSpPr>
          <p:nvPr>
            <p:ph type="body" sz="half" idx="1"/>
          </p:nvPr>
        </p:nvSpPr>
        <p:spPr>
          <a:xfrm>
            <a:off x="0" y="1447800"/>
            <a:ext cx="9144000" cy="5181600"/>
          </a:xfrm>
        </p:spPr>
        <p:txBody>
          <a:bodyPr/>
          <a:lstStyle/>
          <a:p>
            <a:pPr eaLnBrk="1" hangingPunct="1">
              <a:spcBef>
                <a:spcPct val="0"/>
              </a:spcBef>
            </a:pPr>
            <a:r>
              <a:rPr lang="en-US" sz="2400" dirty="0" smtClean="0"/>
              <a:t>MES impacts the feasibility of entry into a market</a:t>
            </a:r>
          </a:p>
          <a:p>
            <a:pPr lvl="1" eaLnBrk="1" hangingPunct="1">
              <a:spcBef>
                <a:spcPct val="0"/>
              </a:spcBef>
            </a:pPr>
            <a:r>
              <a:rPr lang="en-US" sz="2000" dirty="0" smtClean="0"/>
              <a:t>If you can’t get your market share up to the MES, then you’ll have higher production costs than rivals &amp; gradually lose sales to rivals</a:t>
            </a:r>
          </a:p>
          <a:p>
            <a:pPr eaLnBrk="1" hangingPunct="1">
              <a:spcBef>
                <a:spcPct val="0"/>
              </a:spcBef>
            </a:pPr>
            <a:r>
              <a:rPr lang="en-US" sz="2400" dirty="0" smtClean="0"/>
              <a:t>Example</a:t>
            </a:r>
          </a:p>
          <a:p>
            <a:pPr lvl="1" eaLnBrk="1" hangingPunct="1">
              <a:spcBef>
                <a:spcPct val="0"/>
              </a:spcBef>
            </a:pPr>
            <a:r>
              <a:rPr lang="en-US" sz="2000" dirty="0" smtClean="0"/>
              <a:t>In our hypo, MES is 20 widgets</a:t>
            </a:r>
          </a:p>
          <a:p>
            <a:pPr lvl="1" eaLnBrk="1" hangingPunct="1">
              <a:spcBef>
                <a:spcPct val="0"/>
              </a:spcBef>
            </a:pPr>
            <a:r>
              <a:rPr lang="en-US" sz="2000" dirty="0" smtClean="0"/>
              <a:t>Assume that total demand for widgets is 18 &amp; Acme currently supplies the entire demand</a:t>
            </a:r>
          </a:p>
          <a:p>
            <a:pPr lvl="1" eaLnBrk="1" hangingPunct="1">
              <a:spcBef>
                <a:spcPct val="0"/>
              </a:spcBef>
            </a:pPr>
            <a:r>
              <a:rPr lang="en-US" sz="2000" dirty="0" smtClean="0"/>
              <a:t>Ajax expects to “capture” orders for 4 widgets</a:t>
            </a:r>
          </a:p>
          <a:p>
            <a:pPr lvl="2" eaLnBrk="1" hangingPunct="1">
              <a:spcBef>
                <a:spcPct val="0"/>
              </a:spcBef>
            </a:pPr>
            <a:r>
              <a:rPr lang="en-US" sz="1900" dirty="0" smtClean="0"/>
              <a:t>Ajax’s costs: $10 + </a:t>
            </a:r>
            <a:r>
              <a:rPr lang="en-US" sz="1900" b="1" u="sng" dirty="0" smtClean="0"/>
              <a:t>4</a:t>
            </a:r>
            <a:r>
              <a:rPr lang="en-US" sz="1900" dirty="0" smtClean="0"/>
              <a:t>x($1+$4) = $30 ($</a:t>
            </a:r>
            <a:r>
              <a:rPr lang="en-US" sz="1900" b="1" u="sng" dirty="0" smtClean="0">
                <a:solidFill>
                  <a:srgbClr val="FF0000"/>
                </a:solidFill>
              </a:rPr>
              <a:t>7.50</a:t>
            </a:r>
            <a:r>
              <a:rPr lang="en-US" sz="1900" dirty="0" smtClean="0"/>
              <a:t>/widget)</a:t>
            </a:r>
          </a:p>
          <a:p>
            <a:pPr lvl="2" eaLnBrk="1" hangingPunct="1">
              <a:spcBef>
                <a:spcPct val="0"/>
              </a:spcBef>
            </a:pPr>
            <a:r>
              <a:rPr lang="en-US" sz="1900" dirty="0" smtClean="0"/>
              <a:t>Acme’s costs: $10 + </a:t>
            </a:r>
            <a:r>
              <a:rPr lang="en-US" sz="1900" b="1" u="sng" dirty="0" smtClean="0"/>
              <a:t>14</a:t>
            </a:r>
            <a:r>
              <a:rPr lang="en-US" sz="1900" dirty="0" smtClean="0"/>
              <a:t>x($1+$4) = $80 ($</a:t>
            </a:r>
            <a:r>
              <a:rPr lang="en-US" sz="1900" b="1" u="sng" dirty="0" smtClean="0">
                <a:solidFill>
                  <a:srgbClr val="FF0000"/>
                </a:solidFill>
              </a:rPr>
              <a:t>5.71</a:t>
            </a:r>
            <a:r>
              <a:rPr lang="en-US" sz="1900" dirty="0" smtClean="0"/>
              <a:t>/widget)</a:t>
            </a:r>
          </a:p>
          <a:p>
            <a:pPr lvl="1" eaLnBrk="1" hangingPunct="1">
              <a:spcBef>
                <a:spcPct val="0"/>
              </a:spcBef>
            </a:pPr>
            <a:r>
              <a:rPr lang="en-US" sz="2000" dirty="0" smtClean="0"/>
              <a:t>Ajax will lose if it prices below $7.50; Acme can price much lower, so it can capture back the 4 widget orders by offering a price below $7.50</a:t>
            </a:r>
          </a:p>
        </p:txBody>
      </p:sp>
      <p:sp>
        <p:nvSpPr>
          <p:cNvPr id="2" name="Footer Placeholder 1"/>
          <p:cNvSpPr>
            <a:spLocks noGrp="1"/>
          </p:cNvSpPr>
          <p:nvPr>
            <p:ph type="ftr" sz="quarter" idx="10"/>
          </p:nvPr>
        </p:nvSpPr>
        <p:spPr/>
        <p:txBody>
          <a:bodyPr/>
          <a:lstStyle/>
          <a:p>
            <a:pPr>
              <a:defRPr/>
            </a:pPr>
            <a:r>
              <a:rPr lang="en-US" altLang="en-US"/>
              <a:t>© Amitai Aviram.  All rights reserved.</a:t>
            </a:r>
          </a:p>
        </p:txBody>
      </p:sp>
      <p:sp>
        <p:nvSpPr>
          <p:cNvPr id="3" name="Slide Number Placeholder 2"/>
          <p:cNvSpPr>
            <a:spLocks noGrp="1"/>
          </p:cNvSpPr>
          <p:nvPr>
            <p:ph type="sldNum" sz="quarter" idx="11"/>
          </p:nvPr>
        </p:nvSpPr>
        <p:spPr/>
        <p:txBody>
          <a:bodyPr/>
          <a:lstStyle/>
          <a:p>
            <a:pPr>
              <a:defRPr/>
            </a:pPr>
            <a:fld id="{FEAE2CE2-E066-4A83-9EDF-59DD0B2B81C4}" type="slidenum">
              <a:rPr lang="en-US" altLang="en-US" smtClean="0"/>
              <a:pPr>
                <a:defRPr/>
              </a:pPr>
              <a:t>67</a:t>
            </a:fld>
            <a:endParaRPr lang="en-US" altLang="en-US"/>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a:xfrm>
            <a:off x="0" y="0"/>
            <a:ext cx="9144000" cy="1301750"/>
          </a:xfrm>
        </p:spPr>
        <p:txBody>
          <a:bodyPr/>
          <a:lstStyle/>
          <a:p>
            <a:pPr eaLnBrk="1" hangingPunct="1"/>
            <a:r>
              <a:rPr lang="en-US" smtClean="0"/>
              <a:t>Economies of scale &amp; scope</a:t>
            </a:r>
            <a:br>
              <a:rPr lang="en-US" smtClean="0"/>
            </a:br>
            <a:r>
              <a:rPr lang="en-US" sz="3500" smtClean="0"/>
              <a:t>Impact on entry</a:t>
            </a:r>
          </a:p>
        </p:txBody>
      </p:sp>
      <p:sp>
        <p:nvSpPr>
          <p:cNvPr id="111619" name="Rectangle 3"/>
          <p:cNvSpPr>
            <a:spLocks noGrp="1" noChangeArrowheads="1"/>
          </p:cNvSpPr>
          <p:nvPr>
            <p:ph type="body" sz="half" idx="1"/>
          </p:nvPr>
        </p:nvSpPr>
        <p:spPr>
          <a:xfrm>
            <a:off x="0" y="1447800"/>
            <a:ext cx="9144000" cy="5181600"/>
          </a:xfrm>
        </p:spPr>
        <p:txBody>
          <a:bodyPr/>
          <a:lstStyle/>
          <a:p>
            <a:pPr eaLnBrk="1" hangingPunct="1">
              <a:spcBef>
                <a:spcPct val="0"/>
              </a:spcBef>
            </a:pPr>
            <a:r>
              <a:rPr lang="en-US" sz="2800" dirty="0" smtClean="0"/>
              <a:t>Analogy to climbing up a slippery slide</a:t>
            </a:r>
          </a:p>
          <a:p>
            <a:pPr lvl="1" eaLnBrk="1" hangingPunct="1">
              <a:spcBef>
                <a:spcPct val="0"/>
              </a:spcBef>
            </a:pPr>
            <a:r>
              <a:rPr lang="en-US" sz="2400" dirty="0" smtClean="0"/>
              <a:t>Slide length: MES / entrant’s initial sales</a:t>
            </a:r>
          </a:p>
          <a:p>
            <a:pPr lvl="2" eaLnBrk="1" hangingPunct="1">
              <a:spcBef>
                <a:spcPct val="0"/>
              </a:spcBef>
            </a:pPr>
            <a:r>
              <a:rPr lang="en-US" sz="2000" dirty="0" smtClean="0"/>
              <a:t>If 100% or less, no problem for entrant</a:t>
            </a:r>
          </a:p>
          <a:p>
            <a:pPr lvl="2" eaLnBrk="1" hangingPunct="1">
              <a:spcBef>
                <a:spcPct val="0"/>
              </a:spcBef>
            </a:pPr>
            <a:r>
              <a:rPr lang="en-US" sz="2000" dirty="0" smtClean="0"/>
              <a:t>If over 100%, entrant needs to capture additional sales to equalize costs</a:t>
            </a:r>
          </a:p>
          <a:p>
            <a:pPr lvl="2" eaLnBrk="1" hangingPunct="1">
              <a:spcBef>
                <a:spcPct val="0"/>
              </a:spcBef>
            </a:pPr>
            <a:r>
              <a:rPr lang="en-US" sz="2000" dirty="0" smtClean="0"/>
              <a:t>Particularly significant when switching costs are high </a:t>
            </a:r>
            <a:r>
              <a:rPr lang="en-US" sz="1700" dirty="0" smtClean="0"/>
              <a:t>(e.g., long-term contracts)</a:t>
            </a:r>
          </a:p>
          <a:p>
            <a:pPr lvl="1" eaLnBrk="1" hangingPunct="1">
              <a:spcBef>
                <a:spcPct val="0"/>
              </a:spcBef>
            </a:pPr>
            <a:r>
              <a:rPr lang="en-US" sz="2400" dirty="0" smtClean="0"/>
              <a:t>Slide steepness: ATC @ entrant’s initial sales / ATC @ MES</a:t>
            </a:r>
          </a:p>
          <a:p>
            <a:pPr lvl="2" eaLnBrk="1" hangingPunct="1">
              <a:spcBef>
                <a:spcPct val="0"/>
              </a:spcBef>
            </a:pPr>
            <a:r>
              <a:rPr lang="en-US" sz="2000" dirty="0" smtClean="0"/>
              <a:t>When entrant reaches MES, this is 100%</a:t>
            </a:r>
          </a:p>
          <a:p>
            <a:pPr lvl="2" eaLnBrk="1" hangingPunct="1">
              <a:spcBef>
                <a:spcPct val="0"/>
              </a:spcBef>
            </a:pPr>
            <a:r>
              <a:rPr lang="en-US" sz="2000" dirty="0" smtClean="0"/>
              <a:t>Amount in excess of 100% represents entrant’s</a:t>
            </a:r>
            <a:br>
              <a:rPr lang="en-US" sz="2000" dirty="0" smtClean="0"/>
            </a:br>
            <a:r>
              <a:rPr lang="en-US" sz="2000" dirty="0" smtClean="0"/>
              <a:t>cost disadvantage compared to incumbent who</a:t>
            </a:r>
            <a:br>
              <a:rPr lang="en-US" sz="2000" dirty="0" smtClean="0"/>
            </a:br>
            <a:r>
              <a:rPr lang="en-US" sz="2000" dirty="0" smtClean="0"/>
              <a:t>already reached MES</a:t>
            </a:r>
          </a:p>
          <a:p>
            <a:pPr eaLnBrk="1" hangingPunct="1">
              <a:spcBef>
                <a:spcPct val="0"/>
              </a:spcBef>
            </a:pPr>
            <a:endParaRPr lang="en-US" sz="2400" dirty="0" smtClean="0">
              <a:solidFill>
                <a:srgbClr val="FF0000"/>
              </a:solidFill>
            </a:endParaRPr>
          </a:p>
          <a:p>
            <a:pPr eaLnBrk="1" hangingPunct="1">
              <a:spcBef>
                <a:spcPct val="0"/>
              </a:spcBef>
            </a:pPr>
            <a:endParaRPr lang="en-US" sz="2400" dirty="0" smtClean="0">
              <a:solidFill>
                <a:srgbClr val="FF0000"/>
              </a:solidFill>
            </a:endParaRPr>
          </a:p>
          <a:p>
            <a:pPr eaLnBrk="1" hangingPunct="1">
              <a:spcBef>
                <a:spcPct val="0"/>
              </a:spcBef>
            </a:pPr>
            <a:r>
              <a:rPr lang="en-US" sz="2400" dirty="0" smtClean="0">
                <a:solidFill>
                  <a:srgbClr val="FF0000"/>
                </a:solidFill>
              </a:rPr>
              <a:t>How can a firm that operates below MES survive?</a:t>
            </a:r>
          </a:p>
        </p:txBody>
      </p:sp>
      <p:sp>
        <p:nvSpPr>
          <p:cNvPr id="2" name="Footer Placeholder 1"/>
          <p:cNvSpPr>
            <a:spLocks noGrp="1"/>
          </p:cNvSpPr>
          <p:nvPr>
            <p:ph type="ftr" sz="quarter" idx="10"/>
          </p:nvPr>
        </p:nvSpPr>
        <p:spPr/>
        <p:txBody>
          <a:bodyPr/>
          <a:lstStyle/>
          <a:p>
            <a:pPr>
              <a:defRPr/>
            </a:pPr>
            <a:r>
              <a:rPr lang="en-US" altLang="en-US"/>
              <a:t>© Amitai Aviram.  All rights reserved.</a:t>
            </a:r>
          </a:p>
        </p:txBody>
      </p:sp>
      <p:sp>
        <p:nvSpPr>
          <p:cNvPr id="3" name="Slide Number Placeholder 2"/>
          <p:cNvSpPr>
            <a:spLocks noGrp="1"/>
          </p:cNvSpPr>
          <p:nvPr>
            <p:ph type="sldNum" sz="quarter" idx="11"/>
          </p:nvPr>
        </p:nvSpPr>
        <p:spPr/>
        <p:txBody>
          <a:bodyPr/>
          <a:lstStyle/>
          <a:p>
            <a:pPr>
              <a:defRPr/>
            </a:pPr>
            <a:fld id="{18D64F59-BCD4-423A-93DA-9284387611E8}" type="slidenum">
              <a:rPr lang="en-US" altLang="en-US" smtClean="0"/>
              <a:pPr>
                <a:defRPr/>
              </a:pPr>
              <a:t>68</a:t>
            </a:fld>
            <a:endParaRPr lang="en-US" altLang="en-US"/>
          </a:p>
        </p:txBody>
      </p:sp>
      <p:pic>
        <p:nvPicPr>
          <p:cNvPr id="7" name="Picture 4" descr="Owen_May_climbing%2520up%2520the%2520slide">
            <a:hlinkClick r:id="rId2"/>
          </p:cNvPr>
          <p:cNvPicPr>
            <a:picLocks noChangeAspect="1" noChangeArrowheads="1"/>
          </p:cNvPicPr>
          <p:nvPr/>
        </p:nvPicPr>
        <p:blipFill>
          <a:blip r:embed="rId3" cstate="print"/>
          <a:srcRect/>
          <a:stretch>
            <a:fillRect/>
          </a:stretch>
        </p:blipFill>
        <p:spPr bwMode="auto">
          <a:xfrm>
            <a:off x="6662650" y="3581399"/>
            <a:ext cx="2405149" cy="320040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a:xfrm>
            <a:off x="0" y="0"/>
            <a:ext cx="9144000" cy="1301750"/>
          </a:xfrm>
        </p:spPr>
        <p:txBody>
          <a:bodyPr/>
          <a:lstStyle/>
          <a:p>
            <a:pPr eaLnBrk="1" hangingPunct="1"/>
            <a:r>
              <a:rPr lang="en-US" smtClean="0"/>
              <a:t>Economies of scale &amp; scope</a:t>
            </a:r>
            <a:br>
              <a:rPr lang="en-US" smtClean="0"/>
            </a:br>
            <a:r>
              <a:rPr lang="en-US" sz="3500" smtClean="0"/>
              <a:t>Surviving below MES</a:t>
            </a:r>
          </a:p>
        </p:txBody>
      </p:sp>
      <p:sp>
        <p:nvSpPr>
          <p:cNvPr id="62469" name="Rectangle 3"/>
          <p:cNvSpPr>
            <a:spLocks noGrp="1" noChangeArrowheads="1"/>
          </p:cNvSpPr>
          <p:nvPr>
            <p:ph type="body" sz="half" idx="1"/>
          </p:nvPr>
        </p:nvSpPr>
        <p:spPr>
          <a:xfrm>
            <a:off x="0" y="1447800"/>
            <a:ext cx="9144000" cy="5181600"/>
          </a:xfrm>
        </p:spPr>
        <p:txBody>
          <a:bodyPr/>
          <a:lstStyle/>
          <a:p>
            <a:pPr marL="495300" indent="-495300" eaLnBrk="1" hangingPunct="1">
              <a:spcBef>
                <a:spcPct val="0"/>
              </a:spcBef>
              <a:buFont typeface="Wingdings" pitchFamily="2" charset="2"/>
              <a:buAutoNum type="arabicPeriod"/>
              <a:defRPr/>
            </a:pPr>
            <a:r>
              <a:rPr lang="en-US" sz="2400" dirty="0" smtClean="0"/>
              <a:t>Find a niche (differentiation)</a:t>
            </a:r>
          </a:p>
          <a:p>
            <a:pPr marL="763588" lvl="1" indent="-419100" eaLnBrk="1" hangingPunct="1">
              <a:spcBef>
                <a:spcPct val="0"/>
              </a:spcBef>
              <a:defRPr/>
            </a:pPr>
            <a:r>
              <a:rPr lang="en-US" sz="2000" dirty="0" smtClean="0"/>
              <a:t>Consider earlier hypo, but add:</a:t>
            </a:r>
          </a:p>
          <a:p>
            <a:pPr marL="1093788" lvl="2" indent="-400050" eaLnBrk="1" hangingPunct="1">
              <a:spcBef>
                <a:spcPct val="0"/>
              </a:spcBef>
              <a:defRPr/>
            </a:pPr>
            <a:r>
              <a:rPr lang="en-US" sz="1900" dirty="0"/>
              <a:t>Acme is in </a:t>
            </a:r>
            <a:r>
              <a:rPr lang="en-US" sz="1900" dirty="0" smtClean="0"/>
              <a:t>Chicago; Ajax locates itself in Champaign</a:t>
            </a:r>
          </a:p>
          <a:p>
            <a:pPr marL="1093788" lvl="2" indent="-400050" eaLnBrk="1" hangingPunct="1">
              <a:spcBef>
                <a:spcPct val="0"/>
              </a:spcBef>
              <a:defRPr/>
            </a:pPr>
            <a:r>
              <a:rPr lang="en-US" sz="1900" dirty="0" smtClean="0"/>
              <a:t>There’s a $3/widget transportation cost</a:t>
            </a:r>
          </a:p>
          <a:p>
            <a:pPr marL="763588" lvl="1" indent="-419100" eaLnBrk="1" hangingPunct="1">
              <a:spcBef>
                <a:spcPct val="0"/>
              </a:spcBef>
              <a:defRPr/>
            </a:pPr>
            <a:r>
              <a:rPr lang="en-US" sz="2000" dirty="0" smtClean="0"/>
              <a:t>For Acme, selling a widget in Champaign has MC of $8</a:t>
            </a:r>
            <a:br>
              <a:rPr lang="en-US" sz="2000" dirty="0" smtClean="0"/>
            </a:br>
            <a:r>
              <a:rPr lang="en-US" sz="2000" dirty="0" smtClean="0"/>
              <a:t>($4 labor, $1 raw materials, $3 transportation)</a:t>
            </a:r>
          </a:p>
          <a:p>
            <a:pPr marL="763588" lvl="1" indent="-419100" eaLnBrk="1" hangingPunct="1">
              <a:spcBef>
                <a:spcPct val="0"/>
              </a:spcBef>
              <a:defRPr/>
            </a:pPr>
            <a:r>
              <a:rPr lang="en-US" sz="2000" dirty="0" smtClean="0"/>
              <a:t>Ajax’s ATC is $7.50, so Ajax captures sales in Champaign</a:t>
            </a:r>
          </a:p>
          <a:p>
            <a:pPr marL="763588" lvl="1" indent="-419100" eaLnBrk="1" hangingPunct="1">
              <a:spcBef>
                <a:spcPct val="0"/>
              </a:spcBef>
              <a:defRPr/>
            </a:pPr>
            <a:r>
              <a:rPr lang="en-US" sz="2000" dirty="0" smtClean="0"/>
              <a:t>Note: entrants (like Ajax) consider whether they can sell above ATC; incumbents (like Acme) consider whether they can sell above MC (or AVC), because they already spent the fixed costs</a:t>
            </a:r>
          </a:p>
          <a:p>
            <a:pPr marL="495300" indent="-495300" eaLnBrk="1" hangingPunct="1">
              <a:spcBef>
                <a:spcPct val="0"/>
              </a:spcBef>
              <a:buFont typeface="Wingdings" pitchFamily="2" charset="2"/>
              <a:buAutoNum type="arabicPeriod"/>
              <a:defRPr/>
            </a:pPr>
            <a:r>
              <a:rPr lang="en-US" sz="2400" dirty="0" smtClean="0"/>
              <a:t>Displace the incumbent (confrontation)</a:t>
            </a:r>
          </a:p>
          <a:p>
            <a:pPr marL="844550" lvl="1" indent="-495300" eaLnBrk="1" hangingPunct="1">
              <a:spcBef>
                <a:spcPct val="0"/>
              </a:spcBef>
              <a:defRPr/>
            </a:pPr>
            <a:r>
              <a:rPr lang="en-US" sz="2000" dirty="0" smtClean="0"/>
              <a:t>If customers are swayed just by price &amp; Ajax has enough cash to burn, it can price @ $5.56 (ATC @18 units), which is below Acme’s ATC ($5.71) – once it captures more customers than Acme, it has lower costs &amp; Acme might be pushed out of the market (or forced to share it)</a:t>
            </a:r>
          </a:p>
          <a:p>
            <a:pPr marL="495300" indent="-495300" eaLnBrk="1" hangingPunct="1">
              <a:spcBef>
                <a:spcPct val="0"/>
              </a:spcBef>
              <a:buFont typeface="Wingdings" pitchFamily="2" charset="2"/>
              <a:buAutoNum type="arabicPeriod"/>
              <a:defRPr/>
            </a:pPr>
            <a:r>
              <a:rPr lang="en-US" sz="2400" dirty="0" smtClean="0"/>
              <a:t>Bring antitrust suit/regulatory action (confrontation)</a:t>
            </a:r>
          </a:p>
        </p:txBody>
      </p:sp>
      <p:sp>
        <p:nvSpPr>
          <p:cNvPr id="2" name="Footer Placeholder 1"/>
          <p:cNvSpPr>
            <a:spLocks noGrp="1"/>
          </p:cNvSpPr>
          <p:nvPr>
            <p:ph type="ftr" sz="quarter" idx="10"/>
          </p:nvPr>
        </p:nvSpPr>
        <p:spPr/>
        <p:txBody>
          <a:bodyPr/>
          <a:lstStyle/>
          <a:p>
            <a:pPr>
              <a:defRPr/>
            </a:pPr>
            <a:r>
              <a:rPr lang="en-US" altLang="en-US"/>
              <a:t>© Amitai Aviram.  All rights reserved.</a:t>
            </a:r>
          </a:p>
        </p:txBody>
      </p:sp>
      <p:sp>
        <p:nvSpPr>
          <p:cNvPr id="3" name="Slide Number Placeholder 2"/>
          <p:cNvSpPr>
            <a:spLocks noGrp="1"/>
          </p:cNvSpPr>
          <p:nvPr>
            <p:ph type="sldNum" sz="quarter" idx="11"/>
          </p:nvPr>
        </p:nvSpPr>
        <p:spPr/>
        <p:txBody>
          <a:bodyPr/>
          <a:lstStyle/>
          <a:p>
            <a:pPr>
              <a:defRPr/>
            </a:pPr>
            <a:fld id="{C7195160-0DFD-4226-9F1E-0D2F0AC1E04E}" type="slidenum">
              <a:rPr lang="en-US" altLang="en-US" smtClean="0"/>
              <a:pPr>
                <a:defRPr/>
              </a:pPr>
              <a:t>69</a:t>
            </a:fld>
            <a:endParaRPr lang="en-US"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0" y="0"/>
            <a:ext cx="9144000" cy="1295400"/>
          </a:xfrm>
        </p:spPr>
        <p:txBody>
          <a:bodyPr/>
          <a:lstStyle/>
          <a:p>
            <a:pPr eaLnBrk="1" hangingPunct="1"/>
            <a:r>
              <a:rPr lang="en-US" smtClean="0"/>
              <a:t>Economics of competition</a:t>
            </a:r>
            <a:br>
              <a:rPr lang="en-US" smtClean="0"/>
            </a:br>
            <a:r>
              <a:rPr lang="en-US" sz="3500" smtClean="0"/>
              <a:t>Profitability in competitive market</a:t>
            </a:r>
          </a:p>
        </p:txBody>
      </p:sp>
      <p:sp>
        <p:nvSpPr>
          <p:cNvPr id="22531" name="Rectangle 3"/>
          <p:cNvSpPr>
            <a:spLocks noGrp="1" noChangeArrowheads="1"/>
          </p:cNvSpPr>
          <p:nvPr>
            <p:ph type="body" sz="half" idx="1"/>
          </p:nvPr>
        </p:nvSpPr>
        <p:spPr>
          <a:xfrm>
            <a:off x="0" y="1447800"/>
            <a:ext cx="9144000" cy="5181600"/>
          </a:xfrm>
        </p:spPr>
        <p:txBody>
          <a:bodyPr/>
          <a:lstStyle/>
          <a:p>
            <a:pPr eaLnBrk="1" hangingPunct="1">
              <a:spcBef>
                <a:spcPts val="0"/>
              </a:spcBef>
            </a:pPr>
            <a:r>
              <a:rPr lang="en-US" sz="2400" dirty="0" smtClean="0"/>
              <a:t>In a perfectly competitive market, P=MC</a:t>
            </a:r>
          </a:p>
          <a:p>
            <a:pPr eaLnBrk="1" hangingPunct="1">
              <a:spcBef>
                <a:spcPts val="0"/>
              </a:spcBef>
            </a:pPr>
            <a:r>
              <a:rPr lang="en-US" sz="2400" dirty="0" smtClean="0"/>
              <a:t>Suppose market price (P) is $5 (equal to MC):</a:t>
            </a:r>
          </a:p>
          <a:p>
            <a:pPr eaLnBrk="1" hangingPunct="1">
              <a:spcBef>
                <a:spcPts val="0"/>
              </a:spcBef>
            </a:pPr>
            <a:endParaRPr lang="en-US" sz="2400" dirty="0" smtClean="0"/>
          </a:p>
          <a:p>
            <a:pPr eaLnBrk="1" hangingPunct="1">
              <a:spcBef>
                <a:spcPts val="0"/>
              </a:spcBef>
            </a:pPr>
            <a:endParaRPr lang="en-US" sz="2400" dirty="0" smtClean="0"/>
          </a:p>
          <a:p>
            <a:pPr eaLnBrk="1" hangingPunct="1">
              <a:spcBef>
                <a:spcPts val="0"/>
              </a:spcBef>
            </a:pPr>
            <a:endParaRPr lang="en-US" sz="2400" dirty="0" smtClean="0"/>
          </a:p>
          <a:p>
            <a:pPr eaLnBrk="1" hangingPunct="1">
              <a:spcBef>
                <a:spcPts val="0"/>
              </a:spcBef>
            </a:pPr>
            <a:endParaRPr lang="en-US" sz="2400" dirty="0" smtClean="0"/>
          </a:p>
          <a:p>
            <a:pPr eaLnBrk="1" hangingPunct="1">
              <a:spcBef>
                <a:spcPts val="0"/>
              </a:spcBef>
            </a:pPr>
            <a:endParaRPr lang="en-US" sz="2400" dirty="0" smtClean="0"/>
          </a:p>
          <a:p>
            <a:pPr eaLnBrk="1" hangingPunct="1">
              <a:spcBef>
                <a:spcPts val="0"/>
              </a:spcBef>
            </a:pPr>
            <a:endParaRPr lang="en-US" sz="2400" dirty="0" smtClean="0"/>
          </a:p>
          <a:p>
            <a:pPr eaLnBrk="1" hangingPunct="1">
              <a:spcBef>
                <a:spcPts val="0"/>
              </a:spcBef>
            </a:pPr>
            <a:r>
              <a:rPr lang="en-US" sz="2400" dirty="0" smtClean="0">
                <a:solidFill>
                  <a:srgbClr val="FF0000"/>
                </a:solidFill>
              </a:rPr>
              <a:t>When will the firm be profitable?</a:t>
            </a:r>
          </a:p>
          <a:p>
            <a:pPr eaLnBrk="1" hangingPunct="1">
              <a:spcBef>
                <a:spcPts val="0"/>
              </a:spcBef>
            </a:pPr>
            <a:r>
              <a:rPr lang="en-US" sz="2400" dirty="0" smtClean="0">
                <a:solidFill>
                  <a:srgbClr val="FF0000"/>
                </a:solidFill>
              </a:rPr>
              <a:t>Is there a reason to expect that market price would be higher than $5?</a:t>
            </a:r>
          </a:p>
        </p:txBody>
      </p:sp>
      <p:graphicFrame>
        <p:nvGraphicFramePr>
          <p:cNvPr id="242734" name="Group 46"/>
          <p:cNvGraphicFramePr>
            <a:graphicFrameLocks noGrp="1"/>
          </p:cNvGraphicFramePr>
          <p:nvPr>
            <p:ph sz="quarter" idx="3"/>
          </p:nvPr>
        </p:nvGraphicFramePr>
        <p:xfrm>
          <a:off x="457200" y="2286000"/>
          <a:ext cx="7931150" cy="2130425"/>
        </p:xfrm>
        <a:graphic>
          <a:graphicData uri="http://schemas.openxmlformats.org/drawingml/2006/table">
            <a:tbl>
              <a:tblPr/>
              <a:tblGrid>
                <a:gridCol w="1587500"/>
                <a:gridCol w="1582737"/>
                <a:gridCol w="1590675"/>
                <a:gridCol w="1582738"/>
                <a:gridCol w="1587500"/>
              </a:tblGrid>
              <a:tr h="69215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dirty="0" smtClean="0">
                          <a:ln>
                            <a:noFill/>
                          </a:ln>
                          <a:solidFill>
                            <a:schemeClr val="tx1"/>
                          </a:solidFill>
                          <a:effectLst/>
                          <a:latin typeface="Arial" charset="0"/>
                        </a:rPr>
                        <a:t>Widget Output</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dirty="0" smtClean="0">
                          <a:ln>
                            <a:noFill/>
                          </a:ln>
                          <a:solidFill>
                            <a:schemeClr val="tx1"/>
                          </a:solidFill>
                          <a:effectLst/>
                          <a:latin typeface="Arial" charset="0"/>
                        </a:rPr>
                        <a:t>(Q)</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smtClean="0">
                          <a:ln>
                            <a:noFill/>
                          </a:ln>
                          <a:solidFill>
                            <a:schemeClr val="tx1"/>
                          </a:solidFill>
                          <a:effectLst/>
                          <a:latin typeface="Arial" charset="0"/>
                        </a:rPr>
                        <a:t>Marginal Cost</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smtClean="0">
                          <a:ln>
                            <a:noFill/>
                          </a:ln>
                          <a:solidFill>
                            <a:schemeClr val="tx1"/>
                          </a:solidFill>
                          <a:effectLst/>
                          <a:latin typeface="Arial" charset="0"/>
                        </a:rPr>
                        <a:t>(MC)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smtClean="0">
                          <a:ln>
                            <a:noFill/>
                          </a:ln>
                          <a:solidFill>
                            <a:schemeClr val="tx1"/>
                          </a:solidFill>
                          <a:effectLst/>
                          <a:latin typeface="Arial" charset="0"/>
                        </a:rPr>
                        <a:t>Total Cost</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smtClean="0">
                          <a:ln>
                            <a:noFill/>
                          </a:ln>
                          <a:solidFill>
                            <a:schemeClr val="tx1"/>
                          </a:solidFill>
                          <a:effectLst/>
                          <a:latin typeface="Arial" charset="0"/>
                        </a:rPr>
                        <a:t>((MC*Q)+3)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smtClean="0">
                          <a:ln>
                            <a:noFill/>
                          </a:ln>
                          <a:solidFill>
                            <a:schemeClr val="tx1"/>
                          </a:solidFill>
                          <a:effectLst/>
                          <a:latin typeface="Arial" charset="0"/>
                        </a:rPr>
                        <a:t>Total Revenue</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smtClean="0">
                          <a:ln>
                            <a:noFill/>
                          </a:ln>
                          <a:solidFill>
                            <a:schemeClr val="tx1"/>
                          </a:solidFill>
                          <a:effectLst/>
                          <a:latin typeface="Arial" charset="0"/>
                        </a:rPr>
                        <a:t>(P*Q)</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600" b="0" i="0" u="none" strike="noStrike" cap="none" normalizeH="0" baseline="0" smtClean="0">
                          <a:ln>
                            <a:noFill/>
                          </a:ln>
                          <a:solidFill>
                            <a:schemeClr val="tx1"/>
                          </a:solidFill>
                          <a:effectLst/>
                          <a:latin typeface="Arial" charset="0"/>
                        </a:rPr>
                        <a:t>Profit (Loss)</a:t>
                      </a:r>
                    </a:p>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200" b="0" i="0" u="none" strike="noStrike" cap="none" normalizeH="0" baseline="0" smtClean="0">
                          <a:ln>
                            <a:noFill/>
                          </a:ln>
                          <a:solidFill>
                            <a:schemeClr val="tx1"/>
                          </a:solidFill>
                          <a:effectLst/>
                          <a:latin typeface="Arial" charset="0"/>
                        </a:rPr>
                        <a:t>(T. Rev. – T. Cost)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9425">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$23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9425">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$28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9425">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$33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 name="Footer Placeholder 1"/>
          <p:cNvSpPr>
            <a:spLocks noGrp="1"/>
          </p:cNvSpPr>
          <p:nvPr>
            <p:ph type="ftr" sz="quarter" idx="10"/>
          </p:nvPr>
        </p:nvSpPr>
        <p:spPr/>
        <p:txBody>
          <a:bodyPr/>
          <a:lstStyle/>
          <a:p>
            <a:pPr>
              <a:defRPr/>
            </a:pPr>
            <a:r>
              <a:rPr lang="en-US" altLang="en-US"/>
              <a:t>© Amitai Aviram.  All rights reserved.</a:t>
            </a:r>
          </a:p>
        </p:txBody>
      </p:sp>
      <p:sp>
        <p:nvSpPr>
          <p:cNvPr id="3" name="Slide Number Placeholder 2"/>
          <p:cNvSpPr>
            <a:spLocks noGrp="1"/>
          </p:cNvSpPr>
          <p:nvPr>
            <p:ph type="sldNum" sz="quarter" idx="11"/>
          </p:nvPr>
        </p:nvSpPr>
        <p:spPr/>
        <p:txBody>
          <a:bodyPr/>
          <a:lstStyle/>
          <a:p>
            <a:pPr>
              <a:defRPr/>
            </a:pPr>
            <a:fld id="{930286A2-33CB-4EA9-8A33-AE8BCAF87E40}" type="slidenum">
              <a:rPr lang="en-US" altLang="en-US" smtClean="0"/>
              <a:pPr>
                <a:defRPr/>
              </a:pPr>
              <a:t>7</a:t>
            </a:fld>
            <a:endParaRPr lang="en-US" altLang="en-US"/>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a:xfrm>
            <a:off x="0" y="0"/>
            <a:ext cx="9144000" cy="1295400"/>
          </a:xfrm>
        </p:spPr>
        <p:txBody>
          <a:bodyPr/>
          <a:lstStyle/>
          <a:p>
            <a:pPr eaLnBrk="1" hangingPunct="1"/>
            <a:r>
              <a:rPr lang="en-US" smtClean="0"/>
              <a:t>Economies of scale &amp; scope</a:t>
            </a:r>
            <a:br>
              <a:rPr lang="en-US" smtClean="0"/>
            </a:br>
            <a:r>
              <a:rPr lang="en-US" sz="3500" smtClean="0"/>
              <a:t>Surviving below MES</a:t>
            </a:r>
          </a:p>
        </p:txBody>
      </p:sp>
      <p:sp>
        <p:nvSpPr>
          <p:cNvPr id="64517" name="Rectangle 3"/>
          <p:cNvSpPr>
            <a:spLocks noGrp="1" noChangeArrowheads="1"/>
          </p:cNvSpPr>
          <p:nvPr>
            <p:ph type="body" sz="half" idx="1"/>
          </p:nvPr>
        </p:nvSpPr>
        <p:spPr>
          <a:xfrm>
            <a:off x="0" y="1447800"/>
            <a:ext cx="9144000" cy="5181600"/>
          </a:xfrm>
        </p:spPr>
        <p:txBody>
          <a:bodyPr/>
          <a:lstStyle/>
          <a:p>
            <a:pPr marL="457200" indent="-457200" eaLnBrk="1" hangingPunct="1">
              <a:spcBef>
                <a:spcPct val="0"/>
              </a:spcBef>
              <a:buFont typeface="+mj-lt"/>
              <a:buAutoNum type="arabicPeriod" startAt="4"/>
              <a:defRPr/>
            </a:pPr>
            <a:r>
              <a:rPr lang="en-US" sz="2400" dirty="0" smtClean="0"/>
              <a:t>Reach an understanding to respect each firm’s turf (coordination)</a:t>
            </a:r>
          </a:p>
          <a:p>
            <a:pPr marL="857250" lvl="1" indent="-457200" eaLnBrk="1" hangingPunct="1">
              <a:spcBef>
                <a:spcPct val="0"/>
              </a:spcBef>
              <a:defRPr/>
            </a:pPr>
            <a:r>
              <a:rPr lang="en-US" sz="2000" dirty="0" smtClean="0"/>
              <a:t>May violate antitrust laws</a:t>
            </a:r>
            <a:endParaRPr lang="en-US" sz="2400" dirty="0" smtClean="0"/>
          </a:p>
          <a:p>
            <a:pPr marL="457200" indent="-457200" eaLnBrk="1" hangingPunct="1">
              <a:spcBef>
                <a:spcPct val="0"/>
              </a:spcBef>
              <a:buFont typeface="+mj-lt"/>
              <a:buAutoNum type="arabicPeriod" startAt="4"/>
              <a:defRPr/>
            </a:pPr>
            <a:r>
              <a:rPr lang="en-US" sz="2400" dirty="0" smtClean="0"/>
              <a:t>Grow the market (value pool)</a:t>
            </a:r>
          </a:p>
          <a:p>
            <a:pPr eaLnBrk="1" hangingPunct="1">
              <a:spcBef>
                <a:spcPct val="0"/>
              </a:spcBef>
              <a:defRPr/>
            </a:pPr>
            <a:r>
              <a:rPr lang="en-US" sz="2400" dirty="0" smtClean="0"/>
              <a:t>If Ajax can increase total demand by 10, it will have 14 &amp; Acme will have 14 (so their costs will be the same)</a:t>
            </a:r>
          </a:p>
          <a:p>
            <a:pPr eaLnBrk="1" hangingPunct="1">
              <a:spcBef>
                <a:spcPct val="0"/>
              </a:spcBef>
              <a:defRPr/>
            </a:pPr>
            <a:r>
              <a:rPr lang="en-US" sz="2400" dirty="0" smtClean="0"/>
              <a:t>But what stops Acme from stealing the new customers?</a:t>
            </a:r>
          </a:p>
          <a:p>
            <a:pPr lvl="1" eaLnBrk="1" hangingPunct="1">
              <a:spcBef>
                <a:spcPct val="0"/>
              </a:spcBef>
              <a:defRPr/>
            </a:pPr>
            <a:r>
              <a:rPr lang="en-US" sz="2000" dirty="0" smtClean="0"/>
              <a:t>Differentiation/coordination/confrontation</a:t>
            </a:r>
          </a:p>
          <a:p>
            <a:pPr lvl="1" eaLnBrk="1" hangingPunct="1">
              <a:spcBef>
                <a:spcPct val="0"/>
              </a:spcBef>
              <a:defRPr/>
            </a:pPr>
            <a:r>
              <a:rPr lang="en-US" sz="2000" dirty="0" smtClean="0"/>
              <a:t>Costs beyond MES</a:t>
            </a:r>
          </a:p>
          <a:p>
            <a:pPr lvl="2" eaLnBrk="1" hangingPunct="1">
              <a:spcBef>
                <a:spcPct val="0"/>
              </a:spcBef>
              <a:defRPr/>
            </a:pPr>
            <a:r>
              <a:rPr lang="en-US" sz="1900" dirty="0" smtClean="0"/>
              <a:t>Costs start rising when producing above the MES; when they exceed costs of firms producing below MES, a small firm can survive below MES</a:t>
            </a:r>
          </a:p>
          <a:p>
            <a:pPr lvl="2" eaLnBrk="1" hangingPunct="1">
              <a:spcBef>
                <a:spcPct val="0"/>
              </a:spcBef>
              <a:defRPr/>
            </a:pPr>
            <a:r>
              <a:rPr lang="en-US" sz="1900" dirty="0" smtClean="0"/>
              <a:t>Example</a:t>
            </a:r>
          </a:p>
          <a:p>
            <a:pPr lvl="3" eaLnBrk="1" hangingPunct="1">
              <a:spcBef>
                <a:spcPct val="0"/>
              </a:spcBef>
              <a:defRPr/>
            </a:pPr>
            <a:r>
              <a:rPr lang="en-US" sz="1800" dirty="0" smtClean="0"/>
              <a:t>Assume total demand is 34</a:t>
            </a:r>
          </a:p>
          <a:p>
            <a:pPr lvl="3" eaLnBrk="1" hangingPunct="1">
              <a:spcBef>
                <a:spcPct val="0"/>
              </a:spcBef>
              <a:defRPr/>
            </a:pPr>
            <a:r>
              <a:rPr lang="en-US" sz="1800" dirty="0" smtClean="0"/>
              <a:t>If Ajax sells 14, ATC=$5.71; Acme then produces 20 widgets, w/ATC=$5.50</a:t>
            </a:r>
          </a:p>
          <a:p>
            <a:pPr lvl="3" eaLnBrk="1" hangingPunct="1">
              <a:spcBef>
                <a:spcPct val="0"/>
              </a:spcBef>
              <a:defRPr/>
            </a:pPr>
            <a:r>
              <a:rPr lang="en-US" sz="1800" dirty="0" smtClean="0"/>
              <a:t>If Acme produced widget 21 manually then MC=$9, so Acme won’t try to sell it for less than $5.71 &amp; push Ajax down to 13 widgets</a:t>
            </a:r>
          </a:p>
        </p:txBody>
      </p:sp>
      <p:sp>
        <p:nvSpPr>
          <p:cNvPr id="2" name="Footer Placeholder 1"/>
          <p:cNvSpPr>
            <a:spLocks noGrp="1"/>
          </p:cNvSpPr>
          <p:nvPr>
            <p:ph type="ftr" sz="quarter" idx="10"/>
          </p:nvPr>
        </p:nvSpPr>
        <p:spPr/>
        <p:txBody>
          <a:bodyPr/>
          <a:lstStyle/>
          <a:p>
            <a:pPr>
              <a:defRPr/>
            </a:pPr>
            <a:r>
              <a:rPr lang="en-US" altLang="en-US"/>
              <a:t>© Amitai Aviram.  All rights reserved.</a:t>
            </a:r>
          </a:p>
        </p:txBody>
      </p:sp>
      <p:sp>
        <p:nvSpPr>
          <p:cNvPr id="3" name="Slide Number Placeholder 2"/>
          <p:cNvSpPr>
            <a:spLocks noGrp="1"/>
          </p:cNvSpPr>
          <p:nvPr>
            <p:ph type="sldNum" sz="quarter" idx="11"/>
          </p:nvPr>
        </p:nvSpPr>
        <p:spPr/>
        <p:txBody>
          <a:bodyPr/>
          <a:lstStyle/>
          <a:p>
            <a:pPr>
              <a:defRPr/>
            </a:pPr>
            <a:fld id="{579FCE14-72C9-4A0E-89CA-C270CEA40414}" type="slidenum">
              <a:rPr lang="en-US" altLang="en-US" smtClean="0"/>
              <a:pPr>
                <a:defRPr/>
              </a:pPr>
              <a:t>70</a:t>
            </a:fld>
            <a:endParaRPr lang="en-US" altLang="en-US"/>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a:xfrm>
            <a:off x="0" y="0"/>
            <a:ext cx="9144000" cy="1295400"/>
          </a:xfrm>
        </p:spPr>
        <p:txBody>
          <a:bodyPr/>
          <a:lstStyle/>
          <a:p>
            <a:pPr eaLnBrk="1" hangingPunct="1"/>
            <a:r>
              <a:rPr lang="en-US" smtClean="0"/>
              <a:t>Economies of scale &amp; scope</a:t>
            </a:r>
            <a:br>
              <a:rPr lang="en-US" smtClean="0"/>
            </a:br>
            <a:r>
              <a:rPr lang="en-US" sz="3500" smtClean="0"/>
              <a:t>Costs beyond MES</a:t>
            </a:r>
          </a:p>
        </p:txBody>
      </p:sp>
      <p:sp>
        <p:nvSpPr>
          <p:cNvPr id="114691" name="Rectangle 3"/>
          <p:cNvSpPr>
            <a:spLocks noGrp="1" noChangeArrowheads="1"/>
          </p:cNvSpPr>
          <p:nvPr>
            <p:ph type="body" sz="half" idx="1"/>
          </p:nvPr>
        </p:nvSpPr>
        <p:spPr>
          <a:xfrm>
            <a:off x="0" y="1447800"/>
            <a:ext cx="9144000" cy="5181600"/>
          </a:xfrm>
        </p:spPr>
        <p:txBody>
          <a:bodyPr/>
          <a:lstStyle/>
          <a:p>
            <a:pPr eaLnBrk="1" hangingPunct="1">
              <a:spcBef>
                <a:spcPct val="0"/>
              </a:spcBef>
            </a:pPr>
            <a:r>
              <a:rPr lang="en-US" sz="2400" dirty="0" smtClean="0"/>
              <a:t>What happens to costs beyond MES affects market structure</a:t>
            </a:r>
          </a:p>
          <a:p>
            <a:pPr lvl="1" eaLnBrk="1" hangingPunct="1">
              <a:spcBef>
                <a:spcPct val="0"/>
              </a:spcBef>
            </a:pPr>
            <a:r>
              <a:rPr lang="en-US" sz="2000" dirty="0" smtClean="0"/>
              <a:t>If costs climb steeply beyond MES (as in hypo &amp; red graph below), larger firms won’t grow much above MES; small firms capture niches</a:t>
            </a:r>
          </a:p>
          <a:p>
            <a:pPr lvl="1" eaLnBrk="1" hangingPunct="1">
              <a:spcBef>
                <a:spcPct val="0"/>
              </a:spcBef>
            </a:pPr>
            <a:r>
              <a:rPr lang="en-US" sz="2000" dirty="0" smtClean="0"/>
              <a:t>If costs climb mildly beyond MES (as in blue graph below), firms will tend to grow above MES; small firms are unlikely (unless price is less important than other bases of competition)</a:t>
            </a:r>
          </a:p>
        </p:txBody>
      </p:sp>
      <p:graphicFrame>
        <p:nvGraphicFramePr>
          <p:cNvPr id="114692" name="Object 5"/>
          <p:cNvGraphicFramePr>
            <a:graphicFrameLocks noGrp="1" noChangeAspect="1"/>
          </p:cNvGraphicFramePr>
          <p:nvPr>
            <p:ph sz="quarter" idx="2"/>
          </p:nvPr>
        </p:nvGraphicFramePr>
        <p:xfrm>
          <a:off x="900113" y="3962400"/>
          <a:ext cx="3216275" cy="2128838"/>
        </p:xfrm>
        <a:graphic>
          <a:graphicData uri="http://schemas.openxmlformats.org/presentationml/2006/ole">
            <mc:AlternateContent xmlns:mc="http://schemas.openxmlformats.org/markup-compatibility/2006">
              <mc:Choice xmlns:v="urn:schemas-microsoft-com:vml" Requires="v">
                <p:oleObj spid="_x0000_s114708" name="Chart" r:id="rId4" imgW="5886307" imgH="3895773" progId="Excel.Sheet.8">
                  <p:embed/>
                </p:oleObj>
              </mc:Choice>
              <mc:Fallback>
                <p:oleObj name="Chart" r:id="rId4" imgW="5886307" imgH="3895773" progId="Excel.Sheet.8">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00113" y="3962400"/>
                        <a:ext cx="3216275" cy="2128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14693" name="Object 11"/>
          <p:cNvGraphicFramePr>
            <a:graphicFrameLocks noChangeAspect="1"/>
          </p:cNvGraphicFramePr>
          <p:nvPr/>
        </p:nvGraphicFramePr>
        <p:xfrm>
          <a:off x="5219700" y="3962400"/>
          <a:ext cx="3240088" cy="2144713"/>
        </p:xfrm>
        <a:graphic>
          <a:graphicData uri="http://schemas.openxmlformats.org/presentationml/2006/ole">
            <mc:AlternateContent xmlns:mc="http://schemas.openxmlformats.org/markup-compatibility/2006">
              <mc:Choice xmlns:v="urn:schemas-microsoft-com:vml" Requires="v">
                <p:oleObj spid="_x0000_s114709" name="Chart" r:id="rId7" imgW="5886307" imgH="3895773" progId="Excel.Sheet.8">
                  <p:embed/>
                </p:oleObj>
              </mc:Choice>
              <mc:Fallback>
                <p:oleObj name="Chart" r:id="rId7" imgW="5886307" imgH="3895773" progId="Excel.Sheet.8">
                  <p:embed/>
                  <p:pic>
                    <p:nvPicPr>
                      <p:cNvPr id="0" name="Object 1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219700" y="3962400"/>
                        <a:ext cx="3240088" cy="2144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 name="Footer Placeholder 1"/>
          <p:cNvSpPr>
            <a:spLocks noGrp="1"/>
          </p:cNvSpPr>
          <p:nvPr>
            <p:ph type="ftr" sz="quarter" idx="10"/>
          </p:nvPr>
        </p:nvSpPr>
        <p:spPr/>
        <p:txBody>
          <a:bodyPr/>
          <a:lstStyle/>
          <a:p>
            <a:pPr>
              <a:defRPr/>
            </a:pPr>
            <a:r>
              <a:rPr lang="en-US" altLang="en-US"/>
              <a:t>© Amitai Aviram.  All rights reserved.</a:t>
            </a:r>
          </a:p>
        </p:txBody>
      </p:sp>
      <p:sp>
        <p:nvSpPr>
          <p:cNvPr id="3" name="Slide Number Placeholder 2"/>
          <p:cNvSpPr>
            <a:spLocks noGrp="1"/>
          </p:cNvSpPr>
          <p:nvPr>
            <p:ph type="sldNum" sz="quarter" idx="11"/>
          </p:nvPr>
        </p:nvSpPr>
        <p:spPr/>
        <p:txBody>
          <a:bodyPr/>
          <a:lstStyle/>
          <a:p>
            <a:pPr>
              <a:defRPr/>
            </a:pPr>
            <a:fld id="{FB08D91A-492F-448B-8ACD-3F162D658B3D}" type="slidenum">
              <a:rPr lang="en-US" altLang="en-US" smtClean="0"/>
              <a:pPr>
                <a:defRPr/>
              </a:pPr>
              <a:t>71</a:t>
            </a:fld>
            <a:endParaRPr lang="en-US" altLang="en-US"/>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0" y="0"/>
            <a:ext cx="9144000" cy="1301750"/>
          </a:xfrm>
        </p:spPr>
        <p:txBody>
          <a:bodyPr/>
          <a:lstStyle/>
          <a:p>
            <a:pPr eaLnBrk="1" hangingPunct="1"/>
            <a:r>
              <a:rPr lang="en-US" smtClean="0"/>
              <a:t>Economies of scale &amp; scope</a:t>
            </a:r>
            <a:br>
              <a:rPr lang="en-US" smtClean="0"/>
            </a:br>
            <a:r>
              <a:rPr lang="en-US" sz="3500" smtClean="0"/>
              <a:t>MES &amp; number of rivals</a:t>
            </a:r>
          </a:p>
        </p:txBody>
      </p:sp>
      <p:sp>
        <p:nvSpPr>
          <p:cNvPr id="115715" name="Rectangle 3"/>
          <p:cNvSpPr>
            <a:spLocks noGrp="1" noChangeArrowheads="1"/>
          </p:cNvSpPr>
          <p:nvPr>
            <p:ph type="body" sz="half" idx="1"/>
          </p:nvPr>
        </p:nvSpPr>
        <p:spPr>
          <a:xfrm>
            <a:off x="0" y="1447800"/>
            <a:ext cx="9144000" cy="5181600"/>
          </a:xfrm>
        </p:spPr>
        <p:txBody>
          <a:bodyPr/>
          <a:lstStyle/>
          <a:p>
            <a:pPr eaLnBrk="1" hangingPunct="1">
              <a:spcBef>
                <a:spcPct val="0"/>
              </a:spcBef>
            </a:pPr>
            <a:r>
              <a:rPr lang="en-US" sz="2400" dirty="0" smtClean="0"/>
              <a:t>Number of firms in the market is influenced by the ratio: MES/total demand</a:t>
            </a:r>
          </a:p>
          <a:p>
            <a:pPr lvl="1" eaLnBrk="1" hangingPunct="1">
              <a:spcBef>
                <a:spcPct val="0"/>
              </a:spcBef>
            </a:pPr>
            <a:r>
              <a:rPr lang="en-US" sz="2000" dirty="0" smtClean="0"/>
              <a:t>If ratio </a:t>
            </a:r>
            <a:r>
              <a:rPr lang="en-US" sz="2000" dirty="0" smtClean="0">
                <a:cs typeface="Arial" charset="0"/>
              </a:rPr>
              <a:t>≥ 100%, market is a natural monopoly (only 1 firm likely to survive)</a:t>
            </a:r>
          </a:p>
          <a:p>
            <a:pPr lvl="1" eaLnBrk="1" hangingPunct="1">
              <a:spcBef>
                <a:spcPct val="0"/>
              </a:spcBef>
            </a:pPr>
            <a:r>
              <a:rPr lang="en-US" sz="2000" dirty="0" smtClean="0">
                <a:cs typeface="Arial" charset="0"/>
              </a:rPr>
              <a:t>If 100% ≥ R ≥ 50%, no more than 2 firms likely to survive</a:t>
            </a:r>
          </a:p>
          <a:p>
            <a:pPr lvl="2" eaLnBrk="1" hangingPunct="1">
              <a:spcBef>
                <a:spcPct val="0"/>
              </a:spcBef>
            </a:pPr>
            <a:r>
              <a:rPr lang="en-US" sz="1900" dirty="0" smtClean="0">
                <a:cs typeface="Arial" charset="0"/>
              </a:rPr>
              <a:t>1 firm, if costs don’t rise much above MES (e.g., blue graph)</a:t>
            </a:r>
          </a:p>
          <a:p>
            <a:pPr lvl="1" eaLnBrk="1" hangingPunct="1">
              <a:spcBef>
                <a:spcPct val="0"/>
              </a:spcBef>
            </a:pPr>
            <a:r>
              <a:rPr lang="en-US" sz="2000" dirty="0" smtClean="0">
                <a:cs typeface="Arial" charset="0"/>
              </a:rPr>
              <a:t>If 50% ≥ R ≥ 33%, no more than 3 firms likely</a:t>
            </a:r>
          </a:p>
          <a:p>
            <a:pPr lvl="2" eaLnBrk="1" hangingPunct="1">
              <a:spcBef>
                <a:spcPct val="0"/>
              </a:spcBef>
            </a:pPr>
            <a:r>
              <a:rPr lang="en-US" sz="1900" dirty="0" smtClean="0">
                <a:cs typeface="Arial" charset="0"/>
              </a:rPr>
              <a:t>1 or 2 firms, if costs don’t rise much above MES</a:t>
            </a:r>
          </a:p>
          <a:p>
            <a:pPr lvl="1" eaLnBrk="1" hangingPunct="1">
              <a:spcBef>
                <a:spcPct val="0"/>
              </a:spcBef>
            </a:pPr>
            <a:r>
              <a:rPr lang="en-US" sz="2000" dirty="0" smtClean="0">
                <a:cs typeface="Arial" charset="0"/>
              </a:rPr>
              <a:t>If 33% ≥ R ≥ 25%, no more than 4 firms likely</a:t>
            </a:r>
          </a:p>
          <a:p>
            <a:pPr lvl="1" eaLnBrk="1" hangingPunct="1">
              <a:spcBef>
                <a:spcPct val="0"/>
              </a:spcBef>
            </a:pPr>
            <a:r>
              <a:rPr lang="en-US" sz="2000" dirty="0" smtClean="0">
                <a:cs typeface="Arial" charset="0"/>
              </a:rPr>
              <a:t>Etc. …</a:t>
            </a:r>
          </a:p>
        </p:txBody>
      </p:sp>
      <p:sp>
        <p:nvSpPr>
          <p:cNvPr id="2" name="Footer Placeholder 1"/>
          <p:cNvSpPr>
            <a:spLocks noGrp="1"/>
          </p:cNvSpPr>
          <p:nvPr>
            <p:ph type="ftr" sz="quarter" idx="10"/>
          </p:nvPr>
        </p:nvSpPr>
        <p:spPr/>
        <p:txBody>
          <a:bodyPr/>
          <a:lstStyle/>
          <a:p>
            <a:pPr>
              <a:defRPr/>
            </a:pPr>
            <a:r>
              <a:rPr lang="en-US" altLang="en-US"/>
              <a:t>© Amitai Aviram.  All rights reserved.</a:t>
            </a:r>
          </a:p>
        </p:txBody>
      </p:sp>
      <p:sp>
        <p:nvSpPr>
          <p:cNvPr id="3" name="Slide Number Placeholder 2"/>
          <p:cNvSpPr>
            <a:spLocks noGrp="1"/>
          </p:cNvSpPr>
          <p:nvPr>
            <p:ph type="sldNum" sz="quarter" idx="11"/>
          </p:nvPr>
        </p:nvSpPr>
        <p:spPr/>
        <p:txBody>
          <a:bodyPr/>
          <a:lstStyle/>
          <a:p>
            <a:pPr>
              <a:defRPr/>
            </a:pPr>
            <a:fld id="{76BD2B5F-E768-4B2E-9756-157BF76232C7}" type="slidenum">
              <a:rPr lang="en-US" altLang="en-US" smtClean="0"/>
              <a:pPr>
                <a:defRPr/>
              </a:pPr>
              <a:t>72</a:t>
            </a:fld>
            <a:endParaRPr lang="en-US" altLang="en-US"/>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a:xfrm>
            <a:off x="0" y="0"/>
            <a:ext cx="9144000" cy="1301750"/>
          </a:xfrm>
        </p:spPr>
        <p:txBody>
          <a:bodyPr/>
          <a:lstStyle/>
          <a:p>
            <a:pPr eaLnBrk="1" hangingPunct="1"/>
            <a:r>
              <a:rPr lang="en-US" dirty="0"/>
              <a:t>Economies of scale &amp; scope</a:t>
            </a:r>
            <a:r>
              <a:rPr lang="en-US" dirty="0" smtClean="0"/>
              <a:t/>
            </a:r>
            <a:br>
              <a:rPr lang="en-US" dirty="0" smtClean="0"/>
            </a:br>
            <a:r>
              <a:rPr lang="en-US" sz="3500" dirty="0" smtClean="0"/>
              <a:t>Economies of scale in demand (NW effects)</a:t>
            </a:r>
          </a:p>
        </p:txBody>
      </p:sp>
      <p:sp>
        <p:nvSpPr>
          <p:cNvPr id="129027" name="Rectangle 3"/>
          <p:cNvSpPr>
            <a:spLocks noGrp="1" noChangeArrowheads="1"/>
          </p:cNvSpPr>
          <p:nvPr>
            <p:ph type="body" sz="half" idx="1"/>
          </p:nvPr>
        </p:nvSpPr>
        <p:spPr>
          <a:xfrm>
            <a:off x="0" y="1447800"/>
            <a:ext cx="9144000" cy="5181600"/>
          </a:xfrm>
        </p:spPr>
        <p:txBody>
          <a:bodyPr/>
          <a:lstStyle/>
          <a:p>
            <a:pPr eaLnBrk="1" hangingPunct="1">
              <a:spcBef>
                <a:spcPct val="0"/>
              </a:spcBef>
            </a:pPr>
            <a:r>
              <a:rPr lang="en-US" sz="2400" dirty="0" smtClean="0"/>
              <a:t>Until now we considered economies of scale in </a:t>
            </a:r>
            <a:r>
              <a:rPr lang="en-US" sz="2400" b="1" dirty="0" smtClean="0"/>
              <a:t>supply</a:t>
            </a:r>
          </a:p>
          <a:p>
            <a:pPr eaLnBrk="1" hangingPunct="1">
              <a:spcBef>
                <a:spcPct val="0"/>
              </a:spcBef>
            </a:pPr>
            <a:r>
              <a:rPr lang="en-US" sz="2400" dirty="0" smtClean="0"/>
              <a:t>Economies of scale can also exist in </a:t>
            </a:r>
            <a:r>
              <a:rPr lang="en-US" sz="2400" b="1" dirty="0" smtClean="0"/>
              <a:t>demand</a:t>
            </a:r>
            <a:r>
              <a:rPr lang="en-US" sz="2400" dirty="0" smtClean="0"/>
              <a:t> (in which case they are called network effects), if the value to a user of the product increases as other’s use of the product increases</a:t>
            </a:r>
            <a:endParaRPr lang="en-US" sz="2000" dirty="0" smtClean="0"/>
          </a:p>
          <a:p>
            <a:pPr eaLnBrk="1" hangingPunct="1">
              <a:spcBef>
                <a:spcPct val="0"/>
              </a:spcBef>
            </a:pPr>
            <a:endParaRPr lang="en-US" sz="2400" dirty="0" smtClean="0"/>
          </a:p>
          <a:p>
            <a:pPr eaLnBrk="1" hangingPunct="1">
              <a:spcBef>
                <a:spcPct val="0"/>
              </a:spcBef>
            </a:pPr>
            <a:r>
              <a:rPr lang="en-US" sz="2400" dirty="0" smtClean="0"/>
              <a:t>Example 1: phones</a:t>
            </a:r>
          </a:p>
          <a:p>
            <a:pPr lvl="1" eaLnBrk="1" hangingPunct="1">
              <a:spcBef>
                <a:spcPct val="0"/>
              </a:spcBef>
            </a:pPr>
            <a:r>
              <a:rPr lang="en-US" sz="2000" dirty="0" smtClean="0"/>
              <a:t>A telephone is useless if only one person uses it</a:t>
            </a:r>
          </a:p>
          <a:p>
            <a:pPr lvl="1" eaLnBrk="1" hangingPunct="1">
              <a:spcBef>
                <a:spcPct val="0"/>
              </a:spcBef>
            </a:pPr>
            <a:r>
              <a:rPr lang="en-US" sz="2000" dirty="0" smtClean="0"/>
              <a:t>Benefit increases the more people have a phone</a:t>
            </a:r>
          </a:p>
          <a:p>
            <a:pPr eaLnBrk="1" hangingPunct="1">
              <a:spcBef>
                <a:spcPct val="0"/>
              </a:spcBef>
            </a:pPr>
            <a:endParaRPr lang="en-US" sz="2400" dirty="0" smtClean="0"/>
          </a:p>
          <a:p>
            <a:pPr eaLnBrk="1" hangingPunct="1">
              <a:spcBef>
                <a:spcPct val="0"/>
              </a:spcBef>
            </a:pPr>
            <a:r>
              <a:rPr lang="en-US" sz="2400" dirty="0" smtClean="0"/>
              <a:t>Example 2: credit cards</a:t>
            </a:r>
          </a:p>
          <a:p>
            <a:pPr lvl="1" eaLnBrk="1" hangingPunct="1">
              <a:spcBef>
                <a:spcPct val="0"/>
              </a:spcBef>
            </a:pPr>
            <a:r>
              <a:rPr lang="en-US" sz="2000" dirty="0" smtClean="0"/>
              <a:t>If more people carry a given credit card, more merchants will accept it</a:t>
            </a:r>
          </a:p>
          <a:p>
            <a:pPr lvl="1" eaLnBrk="1" hangingPunct="1">
              <a:spcBef>
                <a:spcPct val="0"/>
              </a:spcBef>
            </a:pPr>
            <a:r>
              <a:rPr lang="en-US" sz="2000" dirty="0" smtClean="0"/>
              <a:t>If more merchants accept a card, more people want to carry that card</a:t>
            </a:r>
          </a:p>
          <a:p>
            <a:pPr lvl="1" eaLnBrk="1" hangingPunct="1">
              <a:spcBef>
                <a:spcPct val="0"/>
              </a:spcBef>
            </a:pPr>
            <a:r>
              <a:rPr lang="en-US" sz="2000" dirty="0" smtClean="0"/>
              <a:t>Each additional cardholder benefits all existing cardholders &amp; merchants affiliated with that credit card brand</a:t>
            </a:r>
          </a:p>
        </p:txBody>
      </p:sp>
      <p:sp>
        <p:nvSpPr>
          <p:cNvPr id="2" name="Footer Placeholder 1"/>
          <p:cNvSpPr>
            <a:spLocks noGrp="1"/>
          </p:cNvSpPr>
          <p:nvPr>
            <p:ph type="ftr" sz="quarter" idx="10"/>
          </p:nvPr>
        </p:nvSpPr>
        <p:spPr/>
        <p:txBody>
          <a:bodyPr/>
          <a:lstStyle/>
          <a:p>
            <a:pPr>
              <a:defRPr/>
            </a:pPr>
            <a:r>
              <a:rPr lang="en-US" altLang="en-US"/>
              <a:t>© Amitai Aviram.  All rights reserved.</a:t>
            </a:r>
          </a:p>
        </p:txBody>
      </p:sp>
      <p:sp>
        <p:nvSpPr>
          <p:cNvPr id="3" name="Slide Number Placeholder 2"/>
          <p:cNvSpPr>
            <a:spLocks noGrp="1"/>
          </p:cNvSpPr>
          <p:nvPr>
            <p:ph type="sldNum" sz="quarter" idx="11"/>
          </p:nvPr>
        </p:nvSpPr>
        <p:spPr/>
        <p:txBody>
          <a:bodyPr/>
          <a:lstStyle/>
          <a:p>
            <a:pPr>
              <a:defRPr/>
            </a:pPr>
            <a:fld id="{3000E04E-ABA5-41C3-9B2B-23B1F85A3713}" type="slidenum">
              <a:rPr lang="en-US" altLang="en-US" smtClean="0"/>
              <a:pPr>
                <a:defRPr/>
              </a:pPr>
              <a:t>73</a:t>
            </a:fld>
            <a:endParaRPr lang="en-US" altLang="en-US"/>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0" y="0"/>
            <a:ext cx="9144000" cy="1295400"/>
          </a:xfrm>
        </p:spPr>
        <p:txBody>
          <a:bodyPr/>
          <a:lstStyle/>
          <a:p>
            <a:pPr eaLnBrk="1" hangingPunct="1"/>
            <a:r>
              <a:rPr lang="en-US" dirty="0"/>
              <a:t>Economies of scale &amp; scope</a:t>
            </a:r>
            <a:r>
              <a:rPr lang="en-US" dirty="0" smtClean="0"/>
              <a:t/>
            </a:r>
            <a:br>
              <a:rPr lang="en-US" dirty="0" smtClean="0"/>
            </a:br>
            <a:r>
              <a:rPr lang="en-US" sz="3500" dirty="0"/>
              <a:t>Economies of scale in demand (NW effects)</a:t>
            </a:r>
            <a:endParaRPr lang="en-US" sz="3500" dirty="0" smtClean="0"/>
          </a:p>
        </p:txBody>
      </p:sp>
      <p:sp>
        <p:nvSpPr>
          <p:cNvPr id="130051" name="Rectangle 3"/>
          <p:cNvSpPr>
            <a:spLocks noGrp="1" noChangeArrowheads="1"/>
          </p:cNvSpPr>
          <p:nvPr>
            <p:ph type="body" sz="half" idx="2"/>
          </p:nvPr>
        </p:nvSpPr>
        <p:spPr>
          <a:xfrm>
            <a:off x="0" y="1447800"/>
            <a:ext cx="9144000" cy="5181600"/>
          </a:xfrm>
        </p:spPr>
        <p:txBody>
          <a:bodyPr/>
          <a:lstStyle/>
          <a:p>
            <a:pPr>
              <a:spcBef>
                <a:spcPct val="0"/>
              </a:spcBef>
            </a:pPr>
            <a:r>
              <a:rPr lang="en-US" sz="2400" dirty="0" smtClean="0"/>
              <a:t>Example 3: electric cars &amp; charging stations</a:t>
            </a:r>
          </a:p>
          <a:p>
            <a:pPr lvl="1">
              <a:spcBef>
                <a:spcPct val="0"/>
              </a:spcBef>
            </a:pPr>
            <a:r>
              <a:rPr lang="en-US" sz="2000" dirty="0" smtClean="0"/>
              <a:t>Presence of charging stations increases the value of owning an electric car; presence of additional electric cars increases profitability of a charging station</a:t>
            </a:r>
          </a:p>
          <a:p>
            <a:pPr>
              <a:spcBef>
                <a:spcPct val="0"/>
              </a:spcBef>
            </a:pPr>
            <a:r>
              <a:rPr lang="en-US" sz="2400" dirty="0" smtClean="0"/>
              <a:t>Examples 2 &amp; 3 </a:t>
            </a:r>
            <a:r>
              <a:rPr lang="en-US" sz="2400" dirty="0"/>
              <a:t>exhibit indirect network effect: additional use of one product spurs demand for a complementary product</a:t>
            </a:r>
            <a:endParaRPr lang="en-US" sz="2400" dirty="0" smtClean="0"/>
          </a:p>
          <a:p>
            <a:pPr lvl="1">
              <a:spcBef>
                <a:spcPct val="0"/>
              </a:spcBef>
            </a:pPr>
            <a:r>
              <a:rPr lang="en-US" sz="2000" dirty="0" smtClean="0"/>
              <a:t>Such effects are common in </a:t>
            </a:r>
            <a:r>
              <a:rPr lang="en-US" sz="2000" b="1" dirty="0" smtClean="0"/>
              <a:t>multi-sided platforms</a:t>
            </a:r>
            <a:r>
              <a:rPr lang="en-US" sz="2000" dirty="0" smtClean="0"/>
              <a:t> (MSPs): products that allow direct interaction between 2 or more types of customers</a:t>
            </a:r>
          </a:p>
          <a:p>
            <a:pPr lvl="1">
              <a:spcBef>
                <a:spcPct val="0"/>
              </a:spcBef>
            </a:pPr>
            <a:r>
              <a:rPr lang="en-US" sz="2000" dirty="0" smtClean="0"/>
              <a:t>E.g., credit cards (shoppers &lt;-&gt; merchants); newspapers </a:t>
            </a:r>
            <a:r>
              <a:rPr lang="en-US" sz="1900" dirty="0" smtClean="0"/>
              <a:t>(readers &lt;-&gt; advertisers)</a:t>
            </a:r>
          </a:p>
          <a:p>
            <a:pPr>
              <a:spcBef>
                <a:spcPct val="0"/>
              </a:spcBef>
            </a:pPr>
            <a:r>
              <a:rPr lang="en-US" sz="2400" dirty="0" smtClean="0">
                <a:solidFill>
                  <a:srgbClr val="FF0000"/>
                </a:solidFill>
              </a:rPr>
              <a:t>Do these have network effects?</a:t>
            </a:r>
          </a:p>
        </p:txBody>
      </p:sp>
      <p:sp>
        <p:nvSpPr>
          <p:cNvPr id="2" name="Footer Placeholder 1"/>
          <p:cNvSpPr>
            <a:spLocks noGrp="1"/>
          </p:cNvSpPr>
          <p:nvPr>
            <p:ph type="ftr" sz="quarter" idx="10"/>
          </p:nvPr>
        </p:nvSpPr>
        <p:spPr/>
        <p:txBody>
          <a:bodyPr/>
          <a:lstStyle/>
          <a:p>
            <a:pPr>
              <a:defRPr/>
            </a:pPr>
            <a:r>
              <a:rPr lang="en-US" altLang="en-US"/>
              <a:t>© Amitai Aviram.  All rights reserved.</a:t>
            </a:r>
          </a:p>
        </p:txBody>
      </p:sp>
      <p:sp>
        <p:nvSpPr>
          <p:cNvPr id="3" name="Slide Number Placeholder 2"/>
          <p:cNvSpPr>
            <a:spLocks noGrp="1"/>
          </p:cNvSpPr>
          <p:nvPr>
            <p:ph type="sldNum" sz="quarter" idx="11"/>
          </p:nvPr>
        </p:nvSpPr>
        <p:spPr/>
        <p:txBody>
          <a:bodyPr/>
          <a:lstStyle/>
          <a:p>
            <a:pPr>
              <a:defRPr/>
            </a:pPr>
            <a:fld id="{6F6F03CC-D8A3-4AC6-A804-A686B9C3925B}" type="slidenum">
              <a:rPr lang="en-US" altLang="en-US" smtClean="0"/>
              <a:pPr>
                <a:defRPr/>
              </a:pPr>
              <a:t>74</a:t>
            </a:fld>
            <a:endParaRPr lang="en-US" altLang="en-US"/>
          </a:p>
        </p:txBody>
      </p:sp>
      <p:pic>
        <p:nvPicPr>
          <p:cNvPr id="6" name="Picture 2" descr="j0229745[1]"/>
          <p:cNvPicPr>
            <a:picLocks noGrp="1" noChangeAspect="1" noChangeArrowheads="1"/>
          </p:cNvPicPr>
          <p:nvPr>
            <p:ph sz="quarter" idx="2"/>
          </p:nvPr>
        </p:nvPicPr>
        <p:blipFill>
          <a:blip r:embed="rId2" cstate="print"/>
          <a:srcRect/>
          <a:stretch>
            <a:fillRect/>
          </a:stretch>
        </p:blipFill>
        <p:spPr>
          <a:xfrm>
            <a:off x="1066800" y="4918075"/>
            <a:ext cx="1447800" cy="1202903"/>
          </a:xfrm>
        </p:spPr>
      </p:pic>
      <p:sp>
        <p:nvSpPr>
          <p:cNvPr id="7" name="Text Box 3"/>
          <p:cNvSpPr txBox="1">
            <a:spLocks noChangeArrowheads="1"/>
          </p:cNvSpPr>
          <p:nvPr/>
        </p:nvSpPr>
        <p:spPr bwMode="auto">
          <a:xfrm>
            <a:off x="1066800" y="6096000"/>
            <a:ext cx="1371600" cy="369332"/>
          </a:xfrm>
          <a:prstGeom prst="rect">
            <a:avLst/>
          </a:prstGeom>
          <a:noFill/>
          <a:ln w="9525">
            <a:noFill/>
            <a:miter lim="800000"/>
            <a:headEnd/>
            <a:tailEnd/>
          </a:ln>
        </p:spPr>
        <p:txBody>
          <a:bodyPr wrap="square">
            <a:spAutoFit/>
          </a:bodyPr>
          <a:lstStyle/>
          <a:p>
            <a:pPr algn="ctr" eaLnBrk="0" hangingPunct="0">
              <a:spcBef>
                <a:spcPct val="50000"/>
              </a:spcBef>
            </a:pPr>
            <a:r>
              <a:rPr lang="en-US" dirty="0">
                <a:latin typeface="Tahoma" pitchFamily="34" charset="0"/>
              </a:rPr>
              <a:t>Facsimiles</a:t>
            </a:r>
          </a:p>
        </p:txBody>
      </p:sp>
      <p:pic>
        <p:nvPicPr>
          <p:cNvPr id="8" name="Picture 10" descr="img_9183_ebay-logo"/>
          <p:cNvPicPr>
            <a:picLocks noChangeAspect="1" noChangeArrowheads="1"/>
          </p:cNvPicPr>
          <p:nvPr/>
        </p:nvPicPr>
        <p:blipFill>
          <a:blip r:embed="rId3" cstate="print"/>
          <a:srcRect/>
          <a:stretch>
            <a:fillRect/>
          </a:stretch>
        </p:blipFill>
        <p:spPr bwMode="auto">
          <a:xfrm>
            <a:off x="2743200" y="4953000"/>
            <a:ext cx="1148482" cy="688714"/>
          </a:xfrm>
          <a:prstGeom prst="rect">
            <a:avLst/>
          </a:prstGeom>
          <a:noFill/>
          <a:ln w="9525">
            <a:noFill/>
            <a:miter lim="800000"/>
            <a:headEnd/>
            <a:tailEnd/>
          </a:ln>
        </p:spPr>
      </p:pic>
      <p:sp>
        <p:nvSpPr>
          <p:cNvPr id="9" name="Text Box 11"/>
          <p:cNvSpPr txBox="1">
            <a:spLocks noChangeArrowheads="1"/>
          </p:cNvSpPr>
          <p:nvPr/>
        </p:nvSpPr>
        <p:spPr bwMode="auto">
          <a:xfrm>
            <a:off x="2286000" y="6107668"/>
            <a:ext cx="1981200" cy="369332"/>
          </a:xfrm>
          <a:prstGeom prst="rect">
            <a:avLst/>
          </a:prstGeom>
          <a:noFill/>
          <a:ln w="9525">
            <a:noFill/>
            <a:miter lim="800000"/>
            <a:headEnd/>
            <a:tailEnd/>
          </a:ln>
        </p:spPr>
        <p:txBody>
          <a:bodyPr wrap="square">
            <a:spAutoFit/>
          </a:bodyPr>
          <a:lstStyle/>
          <a:p>
            <a:pPr algn="ctr" eaLnBrk="0" hangingPunct="0">
              <a:spcBef>
                <a:spcPct val="50000"/>
              </a:spcBef>
            </a:pPr>
            <a:r>
              <a:rPr lang="en-US" dirty="0">
                <a:latin typeface="Tahoma" pitchFamily="34" charset="0"/>
              </a:rPr>
              <a:t>Online markets</a:t>
            </a:r>
          </a:p>
        </p:txBody>
      </p:sp>
      <p:pic>
        <p:nvPicPr>
          <p:cNvPr id="10" name="Picture 12" descr="amazon_logo%5B1%5D"/>
          <p:cNvPicPr>
            <a:picLocks noChangeAspect="1" noChangeArrowheads="1"/>
          </p:cNvPicPr>
          <p:nvPr/>
        </p:nvPicPr>
        <p:blipFill>
          <a:blip r:embed="rId4" cstate="print"/>
          <a:srcRect/>
          <a:stretch>
            <a:fillRect/>
          </a:stretch>
        </p:blipFill>
        <p:spPr bwMode="auto">
          <a:xfrm>
            <a:off x="2590800" y="5562600"/>
            <a:ext cx="1393378" cy="517005"/>
          </a:xfrm>
          <a:prstGeom prst="rect">
            <a:avLst/>
          </a:prstGeom>
          <a:noFill/>
          <a:ln w="9525">
            <a:noFill/>
            <a:miter lim="800000"/>
            <a:headEnd/>
            <a:tailEnd/>
          </a:ln>
        </p:spPr>
      </p:pic>
      <p:sp>
        <p:nvSpPr>
          <p:cNvPr id="11" name="Text Box 5"/>
          <p:cNvSpPr txBox="1">
            <a:spLocks noChangeArrowheads="1"/>
          </p:cNvSpPr>
          <p:nvPr/>
        </p:nvSpPr>
        <p:spPr bwMode="auto">
          <a:xfrm>
            <a:off x="4114800" y="6096000"/>
            <a:ext cx="2057400" cy="369332"/>
          </a:xfrm>
          <a:prstGeom prst="rect">
            <a:avLst/>
          </a:prstGeom>
          <a:noFill/>
          <a:ln w="9525">
            <a:noFill/>
            <a:miter lim="800000"/>
            <a:headEnd/>
            <a:tailEnd/>
          </a:ln>
        </p:spPr>
        <p:txBody>
          <a:bodyPr wrap="square">
            <a:spAutoFit/>
          </a:bodyPr>
          <a:lstStyle/>
          <a:p>
            <a:pPr algn="ctr" eaLnBrk="0" hangingPunct="0">
              <a:spcBef>
                <a:spcPct val="50000"/>
              </a:spcBef>
            </a:pPr>
            <a:r>
              <a:rPr lang="en-US" dirty="0">
                <a:latin typeface="Tahoma" pitchFamily="34" charset="0"/>
              </a:rPr>
              <a:t>Word Processors</a:t>
            </a:r>
          </a:p>
        </p:txBody>
      </p:sp>
      <p:sp>
        <p:nvSpPr>
          <p:cNvPr id="12" name="Text Box 7"/>
          <p:cNvSpPr txBox="1">
            <a:spLocks noChangeArrowheads="1"/>
          </p:cNvSpPr>
          <p:nvPr/>
        </p:nvSpPr>
        <p:spPr bwMode="auto">
          <a:xfrm>
            <a:off x="6096000" y="6096000"/>
            <a:ext cx="1981200" cy="369332"/>
          </a:xfrm>
          <a:prstGeom prst="rect">
            <a:avLst/>
          </a:prstGeom>
          <a:noFill/>
          <a:ln w="9525">
            <a:noFill/>
            <a:miter lim="800000"/>
            <a:headEnd/>
            <a:tailEnd/>
          </a:ln>
        </p:spPr>
        <p:txBody>
          <a:bodyPr wrap="square">
            <a:spAutoFit/>
          </a:bodyPr>
          <a:lstStyle/>
          <a:p>
            <a:pPr algn="ctr" eaLnBrk="0" hangingPunct="0">
              <a:spcBef>
                <a:spcPct val="50000"/>
              </a:spcBef>
            </a:pPr>
            <a:r>
              <a:rPr lang="en-US" dirty="0">
                <a:latin typeface="Tahoma" pitchFamily="34" charset="0"/>
              </a:rPr>
              <a:t>Soda Dispensers</a:t>
            </a:r>
          </a:p>
        </p:txBody>
      </p:sp>
      <p:pic>
        <p:nvPicPr>
          <p:cNvPr id="13" name="Picture 8" descr="j0270178[1]"/>
          <p:cNvPicPr>
            <a:picLocks noGrp="1" noChangeAspect="1" noChangeArrowheads="1"/>
          </p:cNvPicPr>
          <p:nvPr>
            <p:ph sz="quarter" idx="4294967295"/>
          </p:nvPr>
        </p:nvPicPr>
        <p:blipFill>
          <a:blip r:embed="rId5" cstate="print"/>
          <a:srcRect/>
          <a:stretch>
            <a:fillRect/>
          </a:stretch>
        </p:blipFill>
        <p:spPr>
          <a:xfrm>
            <a:off x="4419600" y="4876800"/>
            <a:ext cx="1517515" cy="1265525"/>
          </a:xfrm>
          <a:prstGeom prst="rect">
            <a:avLst/>
          </a:prstGeom>
        </p:spPr>
      </p:pic>
      <p:pic>
        <p:nvPicPr>
          <p:cNvPr id="14" name="Picture 9" descr="px_coke_bottle_slimline"/>
          <p:cNvPicPr>
            <a:picLocks noChangeAspect="1" noChangeArrowheads="1"/>
          </p:cNvPicPr>
          <p:nvPr/>
        </p:nvPicPr>
        <p:blipFill>
          <a:blip r:embed="rId6" cstate="print"/>
          <a:srcRect/>
          <a:stretch>
            <a:fillRect/>
          </a:stretch>
        </p:blipFill>
        <p:spPr bwMode="auto">
          <a:xfrm>
            <a:off x="6553200" y="4598538"/>
            <a:ext cx="838200" cy="150547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a:xfrm>
            <a:off x="0" y="0"/>
            <a:ext cx="9144000" cy="1295400"/>
          </a:xfrm>
        </p:spPr>
        <p:txBody>
          <a:bodyPr/>
          <a:lstStyle/>
          <a:p>
            <a:pPr eaLnBrk="1" hangingPunct="1"/>
            <a:r>
              <a:rPr lang="en-US" dirty="0"/>
              <a:t>Economies of scale &amp; scope</a:t>
            </a:r>
            <a:r>
              <a:rPr lang="en-US" dirty="0" smtClean="0"/>
              <a:t/>
            </a:r>
            <a:br>
              <a:rPr lang="en-US" dirty="0" smtClean="0"/>
            </a:br>
            <a:r>
              <a:rPr lang="en-US" sz="3500" dirty="0"/>
              <a:t>Economies of scale in demand (NW effects)</a:t>
            </a:r>
            <a:endParaRPr lang="en-US" sz="3500" dirty="0" smtClean="0"/>
          </a:p>
        </p:txBody>
      </p:sp>
      <p:sp>
        <p:nvSpPr>
          <p:cNvPr id="132099" name="Rectangle 3"/>
          <p:cNvSpPr>
            <a:spLocks noGrp="1" noChangeArrowheads="1"/>
          </p:cNvSpPr>
          <p:nvPr>
            <p:ph type="body" sz="half" idx="2"/>
          </p:nvPr>
        </p:nvSpPr>
        <p:spPr>
          <a:xfrm>
            <a:off x="0" y="1447800"/>
            <a:ext cx="9144000" cy="5181600"/>
          </a:xfrm>
        </p:spPr>
        <p:txBody>
          <a:bodyPr/>
          <a:lstStyle/>
          <a:p>
            <a:pPr eaLnBrk="1" hangingPunct="1">
              <a:spcBef>
                <a:spcPct val="0"/>
              </a:spcBef>
            </a:pPr>
            <a:r>
              <a:rPr lang="en-US" sz="2400" dirty="0" smtClean="0"/>
              <a:t>Almost every market has some network effects, because almost every product has complements </a:t>
            </a:r>
            <a:r>
              <a:rPr lang="en-US" sz="2000" dirty="0" smtClean="0"/>
              <a:t>(e.g., product &amp; distribution of the product)</a:t>
            </a:r>
          </a:p>
          <a:p>
            <a:pPr eaLnBrk="1" hangingPunct="1">
              <a:spcBef>
                <a:spcPct val="0"/>
              </a:spcBef>
            </a:pPr>
            <a:r>
              <a:rPr lang="en-US" sz="2400" dirty="0"/>
              <a:t>Factors that make network effects a significant BTE include:</a:t>
            </a:r>
          </a:p>
          <a:p>
            <a:pPr lvl="1" eaLnBrk="1" hangingPunct="1">
              <a:spcBef>
                <a:spcPct val="0"/>
              </a:spcBef>
            </a:pPr>
            <a:r>
              <a:rPr lang="en-US" sz="2000" dirty="0"/>
              <a:t>Difficult to quickly create/expand rival networks (cf. soda dispensers)</a:t>
            </a:r>
          </a:p>
          <a:p>
            <a:pPr lvl="1" eaLnBrk="1" hangingPunct="1">
              <a:spcBef>
                <a:spcPct val="0"/>
              </a:spcBef>
            </a:pPr>
            <a:r>
              <a:rPr lang="en-US" sz="2000" dirty="0"/>
              <a:t>High added value from complement (cf. word processing without file-sharing)</a:t>
            </a:r>
          </a:p>
          <a:p>
            <a:pPr lvl="1" eaLnBrk="1" hangingPunct="1">
              <a:spcBef>
                <a:spcPct val="0"/>
              </a:spcBef>
            </a:pPr>
            <a:r>
              <a:rPr lang="en-US" sz="2000" dirty="0"/>
              <a:t>High switching costs between networks</a:t>
            </a:r>
          </a:p>
          <a:p>
            <a:pPr lvl="1" eaLnBrk="1" hangingPunct="1">
              <a:spcBef>
                <a:spcPct val="0"/>
              </a:spcBef>
            </a:pPr>
            <a:r>
              <a:rPr lang="en-US" sz="2000" dirty="0"/>
              <a:t>Member can’t be on multiple networks (cf. gas stations)</a:t>
            </a:r>
          </a:p>
          <a:p>
            <a:pPr lvl="2" eaLnBrk="1" hangingPunct="1">
              <a:spcBef>
                <a:spcPct val="0"/>
              </a:spcBef>
            </a:pPr>
            <a:r>
              <a:rPr lang="en-US" sz="1900" dirty="0"/>
              <a:t>Aggregators can facilitate multi-network membership (e.g., </a:t>
            </a:r>
            <a:r>
              <a:rPr lang="en-US" sz="1900" dirty="0" err="1"/>
              <a:t>Orbitz</a:t>
            </a:r>
            <a:r>
              <a:rPr lang="en-US" sz="1900" dirty="0"/>
              <a:t>)</a:t>
            </a:r>
          </a:p>
          <a:p>
            <a:pPr lvl="1" eaLnBrk="1" hangingPunct="1">
              <a:spcBef>
                <a:spcPct val="0"/>
              </a:spcBef>
            </a:pPr>
            <a:r>
              <a:rPr lang="en-US" sz="2000" dirty="0"/>
              <a:t>Centralized control of the network (cf. open access standards)</a:t>
            </a:r>
          </a:p>
          <a:p>
            <a:pPr eaLnBrk="1" hangingPunct="1">
              <a:lnSpc>
                <a:spcPct val="90000"/>
              </a:lnSpc>
              <a:spcBef>
                <a:spcPct val="0"/>
              </a:spcBef>
            </a:pPr>
            <a:endParaRPr lang="en-US" sz="2400" dirty="0" smtClean="0"/>
          </a:p>
          <a:p>
            <a:pPr eaLnBrk="1" hangingPunct="1">
              <a:lnSpc>
                <a:spcPct val="90000"/>
              </a:lnSpc>
              <a:spcBef>
                <a:spcPct val="0"/>
              </a:spcBef>
            </a:pPr>
            <a:r>
              <a:rPr lang="en-US" sz="2400" dirty="0" smtClean="0"/>
              <a:t>Network </a:t>
            </a:r>
            <a:r>
              <a:rPr lang="en-US" sz="2400" dirty="0"/>
              <a:t>effects as a BTE</a:t>
            </a:r>
          </a:p>
          <a:p>
            <a:pPr lvl="1" eaLnBrk="1" hangingPunct="1">
              <a:lnSpc>
                <a:spcPct val="90000"/>
              </a:lnSpc>
              <a:spcBef>
                <a:spcPct val="0"/>
              </a:spcBef>
            </a:pPr>
            <a:r>
              <a:rPr lang="en-US" sz="2000" dirty="0"/>
              <a:t>Entrant disadvantaged if not part of large (existing) network; example:</a:t>
            </a:r>
          </a:p>
          <a:p>
            <a:pPr lvl="2" eaLnBrk="1" hangingPunct="1">
              <a:lnSpc>
                <a:spcPct val="90000"/>
              </a:lnSpc>
              <a:spcBef>
                <a:spcPct val="0"/>
              </a:spcBef>
            </a:pPr>
            <a:r>
              <a:rPr lang="en-US" sz="1600" dirty="0"/>
              <a:t>QWERTY keyboard (c. 1868) designed to minimize jamming of type bars</a:t>
            </a:r>
          </a:p>
          <a:p>
            <a:pPr lvl="2" eaLnBrk="1" hangingPunct="1">
              <a:lnSpc>
                <a:spcPct val="90000"/>
              </a:lnSpc>
              <a:spcBef>
                <a:spcPct val="0"/>
              </a:spcBef>
            </a:pPr>
            <a:r>
              <a:rPr lang="en-US" sz="1600" dirty="0"/>
              <a:t>Dvorak keyboard (1936) designed to maximize typing speed</a:t>
            </a:r>
          </a:p>
          <a:p>
            <a:pPr lvl="2" eaLnBrk="1" hangingPunct="1">
              <a:lnSpc>
                <a:spcPct val="90000"/>
              </a:lnSpc>
              <a:spcBef>
                <a:spcPct val="0"/>
              </a:spcBef>
            </a:pPr>
            <a:r>
              <a:rPr lang="en-US" sz="1600" dirty="0"/>
              <a:t>Paul David (1985) cites this as an example of network effects as BTE of a superior standard</a:t>
            </a:r>
          </a:p>
          <a:p>
            <a:pPr lvl="2" eaLnBrk="1" hangingPunct="1">
              <a:lnSpc>
                <a:spcPct val="90000"/>
              </a:lnSpc>
              <a:spcBef>
                <a:spcPct val="0"/>
              </a:spcBef>
            </a:pPr>
            <a:r>
              <a:rPr lang="en-US" sz="1600" dirty="0" err="1"/>
              <a:t>Liebowitz</a:t>
            </a:r>
            <a:r>
              <a:rPr lang="en-US" sz="1600" dirty="0"/>
              <a:t> &amp; Margolis (1990) present a murkier picture; not clear which standard is </a:t>
            </a:r>
            <a:r>
              <a:rPr lang="en-US" sz="1600" dirty="0" smtClean="0"/>
              <a:t>superior</a:t>
            </a:r>
            <a:endParaRPr lang="en-US" sz="2400" dirty="0" smtClean="0"/>
          </a:p>
        </p:txBody>
      </p:sp>
      <p:sp>
        <p:nvSpPr>
          <p:cNvPr id="2" name="Footer Placeholder 1"/>
          <p:cNvSpPr>
            <a:spLocks noGrp="1"/>
          </p:cNvSpPr>
          <p:nvPr>
            <p:ph type="ftr" sz="quarter" idx="10"/>
          </p:nvPr>
        </p:nvSpPr>
        <p:spPr/>
        <p:txBody>
          <a:bodyPr/>
          <a:lstStyle/>
          <a:p>
            <a:pPr>
              <a:defRPr/>
            </a:pPr>
            <a:r>
              <a:rPr lang="en-US" altLang="en-US"/>
              <a:t>© Amitai Aviram.  All rights reserved.</a:t>
            </a:r>
          </a:p>
        </p:txBody>
      </p:sp>
      <p:sp>
        <p:nvSpPr>
          <p:cNvPr id="3" name="Slide Number Placeholder 2"/>
          <p:cNvSpPr>
            <a:spLocks noGrp="1"/>
          </p:cNvSpPr>
          <p:nvPr>
            <p:ph type="sldNum" sz="quarter" idx="11"/>
          </p:nvPr>
        </p:nvSpPr>
        <p:spPr/>
        <p:txBody>
          <a:bodyPr/>
          <a:lstStyle/>
          <a:p>
            <a:pPr>
              <a:defRPr/>
            </a:pPr>
            <a:fld id="{B9ED642D-C081-42FE-AD5B-B143777B82B5}" type="slidenum">
              <a:rPr lang="en-US" altLang="en-US" smtClean="0"/>
              <a:pPr>
                <a:defRPr/>
              </a:pPr>
              <a:t>75</a:t>
            </a:fld>
            <a:endParaRPr lang="en-US" altLang="en-US"/>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a:xfrm>
            <a:off x="0" y="0"/>
            <a:ext cx="9144000" cy="1301750"/>
          </a:xfrm>
        </p:spPr>
        <p:txBody>
          <a:bodyPr/>
          <a:lstStyle/>
          <a:p>
            <a:pPr eaLnBrk="1" hangingPunct="1"/>
            <a:r>
              <a:rPr lang="en-US" dirty="0" smtClean="0"/>
              <a:t>Economies of scale &amp; scope</a:t>
            </a:r>
            <a:br>
              <a:rPr lang="en-US" dirty="0" smtClean="0"/>
            </a:br>
            <a:r>
              <a:rPr lang="en-US" sz="3500" dirty="0" smtClean="0"/>
              <a:t>Economies of scope</a:t>
            </a:r>
          </a:p>
        </p:txBody>
      </p:sp>
      <p:sp>
        <p:nvSpPr>
          <p:cNvPr id="119811" name="Rectangle 3"/>
          <p:cNvSpPr>
            <a:spLocks noGrp="1" noChangeArrowheads="1"/>
          </p:cNvSpPr>
          <p:nvPr>
            <p:ph type="body" sz="half" idx="1"/>
          </p:nvPr>
        </p:nvSpPr>
        <p:spPr>
          <a:xfrm>
            <a:off x="0" y="1447800"/>
            <a:ext cx="9144000" cy="5181600"/>
          </a:xfrm>
        </p:spPr>
        <p:txBody>
          <a:bodyPr/>
          <a:lstStyle/>
          <a:p>
            <a:pPr eaLnBrk="1" hangingPunct="1">
              <a:spcBef>
                <a:spcPct val="0"/>
              </a:spcBef>
            </a:pPr>
            <a:r>
              <a:rPr lang="en-US" sz="2400" dirty="0" smtClean="0"/>
              <a:t>Economies of scope in supply</a:t>
            </a:r>
          </a:p>
          <a:p>
            <a:pPr lvl="1" eaLnBrk="1" hangingPunct="1">
              <a:spcBef>
                <a:spcPct val="0"/>
              </a:spcBef>
            </a:pPr>
            <a:r>
              <a:rPr lang="en-US" sz="2000" dirty="0" smtClean="0"/>
              <a:t>ATC drops if several products produced by same firm/plant</a:t>
            </a:r>
          </a:p>
          <a:p>
            <a:pPr lvl="1" eaLnBrk="1" hangingPunct="1">
              <a:spcBef>
                <a:spcPct val="0"/>
              </a:spcBef>
            </a:pPr>
            <a:r>
              <a:rPr lang="en-US" sz="1900" dirty="0" smtClean="0"/>
              <a:t>E.g., multiple sections in a newspaper; producing petrochemicals when refining oil</a:t>
            </a:r>
          </a:p>
          <a:p>
            <a:pPr lvl="1" eaLnBrk="1" hangingPunct="1">
              <a:spcBef>
                <a:spcPct val="0"/>
              </a:spcBef>
            </a:pPr>
            <a:r>
              <a:rPr lang="en-US" sz="1900" dirty="0" smtClean="0"/>
              <a:t>BTE: costs higher for an entrant who doesn’t produce both products</a:t>
            </a:r>
          </a:p>
          <a:p>
            <a:pPr eaLnBrk="1" hangingPunct="1">
              <a:spcBef>
                <a:spcPct val="0"/>
              </a:spcBef>
            </a:pPr>
            <a:r>
              <a:rPr lang="en-US" sz="2400" dirty="0" smtClean="0"/>
              <a:t>Economies of scope in demand</a:t>
            </a:r>
          </a:p>
          <a:p>
            <a:pPr lvl="1" eaLnBrk="1" hangingPunct="1">
              <a:spcBef>
                <a:spcPct val="0"/>
              </a:spcBef>
            </a:pPr>
            <a:r>
              <a:rPr lang="en-US" sz="2000" dirty="0" smtClean="0"/>
              <a:t>Value increases if several products are purchased together</a:t>
            </a:r>
          </a:p>
          <a:p>
            <a:pPr lvl="1" eaLnBrk="1" hangingPunct="1">
              <a:spcBef>
                <a:spcPct val="0"/>
              </a:spcBef>
            </a:pPr>
            <a:r>
              <a:rPr lang="en-US" sz="2000" dirty="0" smtClean="0"/>
              <a:t>Examples: one-stop shopping; buying car body &amp; car engine from same firm</a:t>
            </a:r>
          </a:p>
          <a:p>
            <a:pPr lvl="1" eaLnBrk="1" hangingPunct="1">
              <a:spcBef>
                <a:spcPct val="0"/>
              </a:spcBef>
            </a:pPr>
            <a:r>
              <a:rPr lang="en-US" sz="2000" dirty="0" smtClean="0"/>
              <a:t>BTE: lower value to product of entrant who doesn’t offer both products</a:t>
            </a:r>
          </a:p>
          <a:p>
            <a:pPr lvl="2" eaLnBrk="1" hangingPunct="1">
              <a:spcBef>
                <a:spcPct val="0"/>
              </a:spcBef>
            </a:pPr>
            <a:r>
              <a:rPr lang="en-US" sz="1900" dirty="0" smtClean="0"/>
              <a:t>Producer can either make both products, or make one &amp; get access to the other (e.g., buying engines from a supplier; sharing a store with another retailer)</a:t>
            </a:r>
          </a:p>
        </p:txBody>
      </p:sp>
      <p:sp>
        <p:nvSpPr>
          <p:cNvPr id="2" name="Footer Placeholder 1"/>
          <p:cNvSpPr>
            <a:spLocks noGrp="1"/>
          </p:cNvSpPr>
          <p:nvPr>
            <p:ph type="ftr" sz="quarter" idx="10"/>
          </p:nvPr>
        </p:nvSpPr>
        <p:spPr/>
        <p:txBody>
          <a:bodyPr/>
          <a:lstStyle/>
          <a:p>
            <a:pPr>
              <a:defRPr/>
            </a:pPr>
            <a:r>
              <a:rPr lang="en-US" altLang="en-US"/>
              <a:t>© Amitai Aviram.  All rights reserved.</a:t>
            </a:r>
          </a:p>
        </p:txBody>
      </p:sp>
      <p:sp>
        <p:nvSpPr>
          <p:cNvPr id="3" name="Slide Number Placeholder 2"/>
          <p:cNvSpPr>
            <a:spLocks noGrp="1"/>
          </p:cNvSpPr>
          <p:nvPr>
            <p:ph type="sldNum" sz="quarter" idx="11"/>
          </p:nvPr>
        </p:nvSpPr>
        <p:spPr/>
        <p:txBody>
          <a:bodyPr/>
          <a:lstStyle/>
          <a:p>
            <a:pPr>
              <a:defRPr/>
            </a:pPr>
            <a:fld id="{EF65A5A4-783B-40E0-9492-1AAA3334F5EF}" type="slidenum">
              <a:rPr lang="en-US" altLang="en-US" smtClean="0"/>
              <a:pPr>
                <a:defRPr/>
              </a:pPr>
              <a:t>76</a:t>
            </a:fld>
            <a:endParaRPr lang="en-US" altLang="en-US"/>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a:xfrm>
            <a:off x="0" y="0"/>
            <a:ext cx="9144000" cy="1301750"/>
          </a:xfrm>
        </p:spPr>
        <p:txBody>
          <a:bodyPr/>
          <a:lstStyle/>
          <a:p>
            <a:pPr eaLnBrk="1" hangingPunct="1"/>
            <a:r>
              <a:rPr lang="en-US" dirty="0" smtClean="0"/>
              <a:t>Entry</a:t>
            </a:r>
            <a:br>
              <a:rPr lang="en-US" dirty="0" smtClean="0"/>
            </a:br>
            <a:r>
              <a:rPr lang="en-US" sz="3500" dirty="0"/>
              <a:t>Access to </a:t>
            </a:r>
            <a:r>
              <a:rPr lang="en-US" sz="3500" dirty="0" smtClean="0"/>
              <a:t>inputs &amp; complements</a:t>
            </a:r>
          </a:p>
        </p:txBody>
      </p:sp>
      <p:sp>
        <p:nvSpPr>
          <p:cNvPr id="126979" name="Rectangle 3"/>
          <p:cNvSpPr>
            <a:spLocks noGrp="1" noChangeArrowheads="1"/>
          </p:cNvSpPr>
          <p:nvPr>
            <p:ph type="body" sz="half" idx="1"/>
          </p:nvPr>
        </p:nvSpPr>
        <p:spPr>
          <a:xfrm>
            <a:off x="0" y="1447800"/>
            <a:ext cx="9144000" cy="5181600"/>
          </a:xfrm>
        </p:spPr>
        <p:txBody>
          <a:bodyPr/>
          <a:lstStyle/>
          <a:p>
            <a:pPr eaLnBrk="1" hangingPunct="1">
              <a:spcBef>
                <a:spcPct val="0"/>
              </a:spcBef>
            </a:pPr>
            <a:r>
              <a:rPr lang="en-US" sz="2400" dirty="0" smtClean="0"/>
              <a:t>Inputs are raw materials/services required to produce a product</a:t>
            </a:r>
          </a:p>
          <a:p>
            <a:pPr eaLnBrk="1" hangingPunct="1">
              <a:spcBef>
                <a:spcPct val="0"/>
              </a:spcBef>
            </a:pPr>
            <a:r>
              <a:rPr lang="en-US" sz="2400" dirty="0" smtClean="0"/>
              <a:t>Complements are products consumed together with other products</a:t>
            </a:r>
          </a:p>
          <a:p>
            <a:pPr lvl="1" eaLnBrk="1" hangingPunct="1">
              <a:spcBef>
                <a:spcPct val="0"/>
              </a:spcBef>
            </a:pPr>
            <a:r>
              <a:rPr lang="en-US" sz="2000" dirty="0" smtClean="0"/>
              <a:t>Example: tablet &amp; cellphone network access</a:t>
            </a:r>
          </a:p>
          <a:p>
            <a:pPr lvl="1" eaLnBrk="1" hangingPunct="1">
              <a:spcBef>
                <a:spcPct val="0"/>
              </a:spcBef>
            </a:pPr>
            <a:r>
              <a:rPr lang="en-US" sz="2000" dirty="0" smtClean="0"/>
              <a:t>Example: gas &amp; gas retailing at a station</a:t>
            </a:r>
          </a:p>
          <a:p>
            <a:pPr eaLnBrk="1" hangingPunct="1">
              <a:spcBef>
                <a:spcPct val="0"/>
              </a:spcBef>
            </a:pPr>
            <a:r>
              <a:rPr lang="en-US" sz="2400" dirty="0" smtClean="0"/>
              <a:t>Quantitative test for whether C is a complement</a:t>
            </a:r>
          </a:p>
          <a:p>
            <a:pPr lvl="1" eaLnBrk="1" hangingPunct="1">
              <a:spcBef>
                <a:spcPct val="0"/>
              </a:spcBef>
            </a:pPr>
            <a:r>
              <a:rPr lang="en-US" sz="2000" dirty="0" smtClean="0"/>
              <a:t>Assume that the price of C increased by 10%</a:t>
            </a:r>
          </a:p>
          <a:p>
            <a:pPr lvl="1" eaLnBrk="1" hangingPunct="1">
              <a:spcBef>
                <a:spcPct val="0"/>
              </a:spcBef>
            </a:pPr>
            <a:r>
              <a:rPr lang="en-US" sz="2000" dirty="0" smtClean="0"/>
              <a:t>If demand for A decreased – C is likely a complement</a:t>
            </a:r>
          </a:p>
          <a:p>
            <a:pPr lvl="1" eaLnBrk="1" hangingPunct="1">
              <a:spcBef>
                <a:spcPct val="0"/>
              </a:spcBef>
            </a:pPr>
            <a:r>
              <a:rPr lang="en-US" sz="2000" dirty="0" smtClean="0"/>
              <a:t>If demand for A increased – C is likely a substitute</a:t>
            </a:r>
          </a:p>
          <a:p>
            <a:pPr eaLnBrk="1" hangingPunct="1">
              <a:spcBef>
                <a:spcPct val="0"/>
              </a:spcBef>
            </a:pPr>
            <a:r>
              <a:rPr lang="en-US" sz="2400" dirty="0" smtClean="0"/>
              <a:t>Inputs/complements include (non-exhaustive list):</a:t>
            </a:r>
          </a:p>
          <a:p>
            <a:pPr lvl="1" eaLnBrk="1" hangingPunct="1">
              <a:spcBef>
                <a:spcPct val="0"/>
              </a:spcBef>
            </a:pPr>
            <a:r>
              <a:rPr lang="en-US" sz="2000" dirty="0" smtClean="0"/>
              <a:t>Distribution of a product</a:t>
            </a:r>
          </a:p>
          <a:p>
            <a:pPr lvl="1" eaLnBrk="1" hangingPunct="1">
              <a:spcBef>
                <a:spcPct val="0"/>
              </a:spcBef>
            </a:pPr>
            <a:r>
              <a:rPr lang="en-US" sz="2000" dirty="0" smtClean="0"/>
              <a:t>Capital (ability to get funding for the business)</a:t>
            </a:r>
          </a:p>
          <a:p>
            <a:pPr lvl="1" eaLnBrk="1" hangingPunct="1">
              <a:spcBef>
                <a:spcPct val="0"/>
              </a:spcBef>
            </a:pPr>
            <a:r>
              <a:rPr lang="en-US" sz="2000" dirty="0" smtClean="0"/>
              <a:t>Product’s branding/image</a:t>
            </a:r>
            <a:r>
              <a:rPr lang="en-US" sz="1900" dirty="0" smtClean="0"/>
              <a:t> (therefore, product differentiation creates a BTE)</a:t>
            </a:r>
          </a:p>
          <a:p>
            <a:pPr lvl="1" eaLnBrk="1" hangingPunct="1">
              <a:spcBef>
                <a:spcPct val="0"/>
              </a:spcBef>
            </a:pPr>
            <a:r>
              <a:rPr lang="en-US" sz="2000" dirty="0" smtClean="0"/>
              <a:t>Land in a particular location (matters particularly in retailing, hotels, etc.)</a:t>
            </a:r>
          </a:p>
          <a:p>
            <a:pPr lvl="1" eaLnBrk="1" hangingPunct="1">
              <a:spcBef>
                <a:spcPct val="0"/>
              </a:spcBef>
            </a:pPr>
            <a:r>
              <a:rPr lang="en-US" sz="2000" dirty="0" smtClean="0"/>
              <a:t>Proprietary technology &amp; know-how used to make the product</a:t>
            </a:r>
          </a:p>
          <a:p>
            <a:pPr lvl="1" eaLnBrk="1" hangingPunct="1">
              <a:spcBef>
                <a:spcPct val="0"/>
              </a:spcBef>
            </a:pPr>
            <a:r>
              <a:rPr lang="en-US" sz="2000" dirty="0" smtClean="0"/>
              <a:t>Legal right to provide the product (so law/regulation can be used as a BTE; e.g., zoning laws, professional licensing regulations, health/safety regulations)</a:t>
            </a:r>
          </a:p>
        </p:txBody>
      </p:sp>
      <p:sp>
        <p:nvSpPr>
          <p:cNvPr id="2" name="Footer Placeholder 1"/>
          <p:cNvSpPr>
            <a:spLocks noGrp="1"/>
          </p:cNvSpPr>
          <p:nvPr>
            <p:ph type="ftr" sz="quarter" idx="10"/>
          </p:nvPr>
        </p:nvSpPr>
        <p:spPr/>
        <p:txBody>
          <a:bodyPr/>
          <a:lstStyle/>
          <a:p>
            <a:pPr>
              <a:defRPr/>
            </a:pPr>
            <a:r>
              <a:rPr lang="en-US" altLang="en-US"/>
              <a:t>© Amitai Aviram.  All rights reserved.</a:t>
            </a:r>
          </a:p>
        </p:txBody>
      </p:sp>
      <p:sp>
        <p:nvSpPr>
          <p:cNvPr id="3" name="Slide Number Placeholder 2"/>
          <p:cNvSpPr>
            <a:spLocks noGrp="1"/>
          </p:cNvSpPr>
          <p:nvPr>
            <p:ph type="sldNum" sz="quarter" idx="11"/>
          </p:nvPr>
        </p:nvSpPr>
        <p:spPr/>
        <p:txBody>
          <a:bodyPr/>
          <a:lstStyle/>
          <a:p>
            <a:pPr>
              <a:defRPr/>
            </a:pPr>
            <a:fld id="{649F5792-2D93-472A-962E-5B88D46BC5EB}" type="slidenum">
              <a:rPr lang="en-US" altLang="en-US" smtClean="0"/>
              <a:pPr>
                <a:defRPr/>
              </a:pPr>
              <a:t>77</a:t>
            </a:fld>
            <a:endParaRPr lang="en-US" altLang="en-US"/>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0" y="0"/>
            <a:ext cx="9144000" cy="1301750"/>
          </a:xfrm>
        </p:spPr>
        <p:txBody>
          <a:bodyPr/>
          <a:lstStyle/>
          <a:p>
            <a:pPr eaLnBrk="1" hangingPunct="1"/>
            <a:r>
              <a:rPr lang="en-US" dirty="0"/>
              <a:t>Entry</a:t>
            </a:r>
            <a:br>
              <a:rPr lang="en-US" dirty="0"/>
            </a:br>
            <a:r>
              <a:rPr lang="en-US" sz="3500" dirty="0"/>
              <a:t>Access to </a:t>
            </a:r>
            <a:r>
              <a:rPr lang="en-US" sz="3500" dirty="0" smtClean="0"/>
              <a:t>inputs &amp; complements</a:t>
            </a:r>
          </a:p>
        </p:txBody>
      </p:sp>
      <p:sp>
        <p:nvSpPr>
          <p:cNvPr id="128003" name="Rectangle 3"/>
          <p:cNvSpPr>
            <a:spLocks noGrp="1" noChangeArrowheads="1"/>
          </p:cNvSpPr>
          <p:nvPr>
            <p:ph type="body" sz="half" idx="1"/>
          </p:nvPr>
        </p:nvSpPr>
        <p:spPr>
          <a:xfrm>
            <a:off x="0" y="1447800"/>
            <a:ext cx="9144000" cy="5181600"/>
          </a:xfrm>
        </p:spPr>
        <p:txBody>
          <a:bodyPr/>
          <a:lstStyle/>
          <a:p>
            <a:pPr eaLnBrk="1" hangingPunct="1">
              <a:spcBef>
                <a:spcPct val="0"/>
              </a:spcBef>
            </a:pPr>
            <a:r>
              <a:rPr lang="en-US" sz="2400" dirty="0"/>
              <a:t>Access to </a:t>
            </a:r>
            <a:r>
              <a:rPr lang="en-US" sz="2400" dirty="0" smtClean="0"/>
              <a:t>inputs &amp; complements </a:t>
            </a:r>
            <a:r>
              <a:rPr lang="en-US" sz="2400" dirty="0"/>
              <a:t>as a BTE</a:t>
            </a:r>
          </a:p>
          <a:p>
            <a:pPr lvl="1" eaLnBrk="1" hangingPunct="1">
              <a:spcBef>
                <a:spcPct val="0"/>
              </a:spcBef>
            </a:pPr>
            <a:r>
              <a:rPr lang="en-US" sz="2200" dirty="0"/>
              <a:t>Control of an essential facility (the only source for the complement)</a:t>
            </a:r>
          </a:p>
          <a:p>
            <a:pPr lvl="2" eaLnBrk="1" hangingPunct="1">
              <a:spcBef>
                <a:spcPct val="0"/>
              </a:spcBef>
            </a:pPr>
            <a:r>
              <a:rPr lang="en-US" sz="2000" dirty="0"/>
              <a:t>E.g., the only viable supply/distribution channels</a:t>
            </a:r>
          </a:p>
          <a:p>
            <a:pPr lvl="1" eaLnBrk="1" hangingPunct="1">
              <a:spcBef>
                <a:spcPct val="0"/>
              </a:spcBef>
            </a:pPr>
            <a:r>
              <a:rPr lang="en-US" sz="2400" dirty="0"/>
              <a:t>Control of the most efficient/cheapest complements</a:t>
            </a:r>
          </a:p>
          <a:p>
            <a:pPr lvl="2" eaLnBrk="1" hangingPunct="1">
              <a:spcBef>
                <a:spcPct val="0"/>
              </a:spcBef>
            </a:pPr>
            <a:r>
              <a:rPr lang="en-US" sz="2000" dirty="0"/>
              <a:t>Example 1: Power plants need coal. Plant A owns all local coal producers. Plant B must buy coal from further away, paying more for transportation.</a:t>
            </a:r>
          </a:p>
          <a:p>
            <a:pPr lvl="2" eaLnBrk="1" hangingPunct="1">
              <a:spcBef>
                <a:spcPct val="0"/>
              </a:spcBef>
            </a:pPr>
            <a:r>
              <a:rPr lang="en-US" sz="2000" dirty="0"/>
              <a:t>Example 2: Coke’s exclusivity agreements with IFDs.  Court rejected Pepsi’s claim that this violated antitrust laws, but it did give Coke an advantage.</a:t>
            </a:r>
          </a:p>
          <a:p>
            <a:pPr eaLnBrk="1" hangingPunct="1">
              <a:spcBef>
                <a:spcPct val="0"/>
              </a:spcBef>
            </a:pPr>
            <a:endParaRPr lang="en-US" sz="2400" dirty="0" smtClean="0"/>
          </a:p>
          <a:p>
            <a:pPr eaLnBrk="1" hangingPunct="1">
              <a:spcBef>
                <a:spcPct val="0"/>
              </a:spcBef>
            </a:pPr>
            <a:r>
              <a:rPr lang="en-US" sz="2400" dirty="0" smtClean="0"/>
              <a:t>Network effects in a MSP create a BTE that can be classified as both economies of scale (in demand) &amp; an access to complements issue</a:t>
            </a:r>
          </a:p>
          <a:p>
            <a:pPr lvl="1" eaLnBrk="1" hangingPunct="1">
              <a:spcBef>
                <a:spcPct val="0"/>
              </a:spcBef>
            </a:pPr>
            <a:r>
              <a:rPr lang="en-US" sz="2000" dirty="0" smtClean="0"/>
              <a:t>E.g., if Visa cards are accepted by many merchants, the restriction on new entry can be framed as either Visa’s greater value due to economies of scale in demand, or as entrants’ restricted access to a complement (merchants that accept the credit card)</a:t>
            </a:r>
          </a:p>
        </p:txBody>
      </p:sp>
      <p:sp>
        <p:nvSpPr>
          <p:cNvPr id="2" name="Footer Placeholder 1"/>
          <p:cNvSpPr>
            <a:spLocks noGrp="1"/>
          </p:cNvSpPr>
          <p:nvPr>
            <p:ph type="ftr" sz="quarter" idx="10"/>
          </p:nvPr>
        </p:nvSpPr>
        <p:spPr/>
        <p:txBody>
          <a:bodyPr/>
          <a:lstStyle/>
          <a:p>
            <a:pPr>
              <a:defRPr/>
            </a:pPr>
            <a:r>
              <a:rPr lang="en-US" altLang="en-US"/>
              <a:t>© Amitai Aviram.  All rights reserved.</a:t>
            </a:r>
          </a:p>
        </p:txBody>
      </p:sp>
      <p:sp>
        <p:nvSpPr>
          <p:cNvPr id="3" name="Slide Number Placeholder 2"/>
          <p:cNvSpPr>
            <a:spLocks noGrp="1"/>
          </p:cNvSpPr>
          <p:nvPr>
            <p:ph type="sldNum" sz="quarter" idx="11"/>
          </p:nvPr>
        </p:nvSpPr>
        <p:spPr/>
        <p:txBody>
          <a:bodyPr/>
          <a:lstStyle/>
          <a:p>
            <a:pPr>
              <a:defRPr/>
            </a:pPr>
            <a:fld id="{B6F6A66A-0A3E-44A3-BD6E-CAA851445885}" type="slidenum">
              <a:rPr lang="en-US" altLang="en-US" smtClean="0"/>
              <a:pPr>
                <a:defRPr/>
              </a:pPr>
              <a:t>78</a:t>
            </a:fld>
            <a:endParaRPr lang="en-US" altLang="en-US"/>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a:xfrm>
            <a:off x="0" y="0"/>
            <a:ext cx="9144000" cy="1295400"/>
          </a:xfrm>
        </p:spPr>
        <p:txBody>
          <a:bodyPr/>
          <a:lstStyle/>
          <a:p>
            <a:pPr eaLnBrk="1" hangingPunct="1"/>
            <a:r>
              <a:rPr lang="en-US" dirty="0" smtClean="0"/>
              <a:t>Entry</a:t>
            </a:r>
            <a:br>
              <a:rPr lang="en-US" dirty="0" smtClean="0"/>
            </a:br>
            <a:r>
              <a:rPr lang="en-US" sz="3500" dirty="0" smtClean="0"/>
              <a:t>Other actions that impose disproportional costs</a:t>
            </a:r>
          </a:p>
        </p:txBody>
      </p:sp>
      <p:sp>
        <p:nvSpPr>
          <p:cNvPr id="138243" name="Rectangle 3"/>
          <p:cNvSpPr>
            <a:spLocks noGrp="1" noChangeArrowheads="1"/>
          </p:cNvSpPr>
          <p:nvPr>
            <p:ph type="body" sz="half" idx="2"/>
          </p:nvPr>
        </p:nvSpPr>
        <p:spPr>
          <a:xfrm>
            <a:off x="0" y="1447800"/>
            <a:ext cx="9144000" cy="5181600"/>
          </a:xfrm>
        </p:spPr>
        <p:txBody>
          <a:bodyPr/>
          <a:lstStyle/>
          <a:p>
            <a:pPr eaLnBrk="1" hangingPunct="1">
              <a:spcBef>
                <a:spcPct val="0"/>
              </a:spcBef>
            </a:pPr>
            <a:r>
              <a:rPr lang="en-US" sz="2400" dirty="0" smtClean="0"/>
              <a:t>Actions that impose lower (or no) costs on one firm (F) than a rival firm (R) can deter R from entering a market</a:t>
            </a:r>
          </a:p>
          <a:p>
            <a:pPr eaLnBrk="1" hangingPunct="1">
              <a:spcBef>
                <a:spcPct val="0"/>
              </a:spcBef>
            </a:pPr>
            <a:r>
              <a:rPr lang="en-US" sz="2400" dirty="0" smtClean="0"/>
              <a:t>Legislation / government regulation</a:t>
            </a:r>
          </a:p>
          <a:p>
            <a:pPr lvl="1" eaLnBrk="1" hangingPunct="1">
              <a:spcBef>
                <a:spcPct val="0"/>
              </a:spcBef>
            </a:pPr>
            <a:r>
              <a:rPr lang="en-US" sz="2000" dirty="0" smtClean="0"/>
              <a:t>E.g., advertising restrictions benefit known incumbents at expense of entrants</a:t>
            </a:r>
          </a:p>
          <a:p>
            <a:pPr lvl="1" eaLnBrk="1" hangingPunct="1">
              <a:spcBef>
                <a:spcPct val="0"/>
              </a:spcBef>
            </a:pPr>
            <a:r>
              <a:rPr lang="en-US" sz="2000" dirty="0" smtClean="0"/>
              <a:t>Powerful way to create a BTE, facilitate coordination or confront rivals</a:t>
            </a:r>
          </a:p>
          <a:p>
            <a:pPr lvl="2" eaLnBrk="1" hangingPunct="1">
              <a:spcBef>
                <a:spcPct val="0"/>
              </a:spcBef>
            </a:pPr>
            <a:r>
              <a:rPr lang="en-US" sz="1900" dirty="0" smtClean="0"/>
              <a:t>Doesn’t violate antitrust laws</a:t>
            </a:r>
          </a:p>
          <a:p>
            <a:pPr lvl="2" eaLnBrk="1" hangingPunct="1">
              <a:spcBef>
                <a:spcPct val="0"/>
              </a:spcBef>
            </a:pPr>
            <a:r>
              <a:rPr lang="en-US" sz="1900" dirty="0" smtClean="0"/>
              <a:t>Government pays for enforcement, imposes costs on rivals who object</a:t>
            </a:r>
          </a:p>
          <a:p>
            <a:pPr lvl="2" eaLnBrk="1" hangingPunct="1">
              <a:spcBef>
                <a:spcPct val="0"/>
              </a:spcBef>
            </a:pPr>
            <a:r>
              <a:rPr lang="en-US" sz="1900" dirty="0" smtClean="0"/>
              <a:t>Less reputational harm (has government’s seal of approval)</a:t>
            </a:r>
          </a:p>
          <a:p>
            <a:pPr lvl="1" eaLnBrk="1" hangingPunct="1">
              <a:spcBef>
                <a:spcPct val="0"/>
              </a:spcBef>
            </a:pPr>
            <a:r>
              <a:rPr lang="en-US" sz="2000" dirty="0" smtClean="0"/>
              <a:t>Even when government does adopt your preferred regulatory position, its investigation may impose expenses disproportionately on your rivals</a:t>
            </a:r>
          </a:p>
          <a:p>
            <a:pPr eaLnBrk="1" hangingPunct="1">
              <a:spcBef>
                <a:spcPct val="0"/>
              </a:spcBef>
            </a:pPr>
            <a:r>
              <a:rPr lang="en-US" sz="2400" dirty="0" smtClean="0"/>
              <a:t>Litigation</a:t>
            </a:r>
          </a:p>
          <a:p>
            <a:pPr lvl="1" eaLnBrk="1" hangingPunct="1">
              <a:spcBef>
                <a:spcPct val="0"/>
              </a:spcBef>
            </a:pPr>
            <a:r>
              <a:rPr lang="en-US" sz="2000" dirty="0" smtClean="0"/>
              <a:t>Litigation often imposes costs disproportionately on parties</a:t>
            </a:r>
          </a:p>
          <a:p>
            <a:pPr lvl="2" eaLnBrk="1" hangingPunct="1">
              <a:spcBef>
                <a:spcPct val="0"/>
              </a:spcBef>
            </a:pPr>
            <a:r>
              <a:rPr lang="en-US" sz="1900" dirty="0" smtClean="0"/>
              <a:t>One side has greater discovery &amp; trial costs</a:t>
            </a:r>
          </a:p>
          <a:p>
            <a:pPr lvl="2" eaLnBrk="1" hangingPunct="1">
              <a:spcBef>
                <a:spcPct val="0"/>
              </a:spcBef>
            </a:pPr>
            <a:r>
              <a:rPr lang="en-US" sz="1900" dirty="0" smtClean="0"/>
              <a:t>One side has more potential for PR harm from discovery &amp; trial</a:t>
            </a:r>
          </a:p>
          <a:p>
            <a:pPr lvl="2" eaLnBrk="1" hangingPunct="1">
              <a:spcBef>
                <a:spcPct val="0"/>
              </a:spcBef>
            </a:pPr>
            <a:r>
              <a:rPr lang="en-US" sz="1900" dirty="0" smtClean="0"/>
              <a:t>One side suffers greater harm from delay caused by litigation</a:t>
            </a:r>
          </a:p>
          <a:p>
            <a:pPr lvl="1" eaLnBrk="1" hangingPunct="1">
              <a:spcBef>
                <a:spcPct val="0"/>
              </a:spcBef>
            </a:pPr>
            <a:r>
              <a:rPr lang="en-US" sz="1800" dirty="0" smtClean="0"/>
              <a:t>Threat of litigation can serve as a BTE; actual litigation can be a form of confrontation</a:t>
            </a:r>
          </a:p>
        </p:txBody>
      </p:sp>
      <p:sp>
        <p:nvSpPr>
          <p:cNvPr id="2" name="Footer Placeholder 1"/>
          <p:cNvSpPr>
            <a:spLocks noGrp="1"/>
          </p:cNvSpPr>
          <p:nvPr>
            <p:ph type="ftr" sz="quarter" idx="10"/>
          </p:nvPr>
        </p:nvSpPr>
        <p:spPr/>
        <p:txBody>
          <a:bodyPr/>
          <a:lstStyle/>
          <a:p>
            <a:pPr>
              <a:defRPr/>
            </a:pPr>
            <a:r>
              <a:rPr lang="en-US" altLang="en-US"/>
              <a:t>© Amitai Aviram.  All rights reserved.</a:t>
            </a:r>
          </a:p>
        </p:txBody>
      </p:sp>
      <p:sp>
        <p:nvSpPr>
          <p:cNvPr id="3" name="Slide Number Placeholder 2"/>
          <p:cNvSpPr>
            <a:spLocks noGrp="1"/>
          </p:cNvSpPr>
          <p:nvPr>
            <p:ph type="sldNum" sz="quarter" idx="11"/>
          </p:nvPr>
        </p:nvSpPr>
        <p:spPr/>
        <p:txBody>
          <a:bodyPr/>
          <a:lstStyle/>
          <a:p>
            <a:pPr>
              <a:defRPr/>
            </a:pPr>
            <a:fld id="{66840AA5-5CFC-4E48-A409-E24CF4CDACB9}" type="slidenum">
              <a:rPr lang="en-US" altLang="en-US" smtClean="0"/>
              <a:pPr>
                <a:defRPr/>
              </a:pPr>
              <a:t>79</a:t>
            </a:fld>
            <a:endParaRPr lang="en-US"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0" y="0"/>
            <a:ext cx="9144000" cy="1304925"/>
          </a:xfrm>
        </p:spPr>
        <p:txBody>
          <a:bodyPr/>
          <a:lstStyle/>
          <a:p>
            <a:pPr eaLnBrk="1" hangingPunct="1"/>
            <a:r>
              <a:rPr lang="en-US" smtClean="0"/>
              <a:t>Economics of competition</a:t>
            </a:r>
            <a:br>
              <a:rPr lang="en-US" smtClean="0"/>
            </a:br>
            <a:r>
              <a:rPr lang="en-US" sz="3500" smtClean="0"/>
              <a:t>The supply curve</a:t>
            </a:r>
          </a:p>
        </p:txBody>
      </p:sp>
      <p:sp>
        <p:nvSpPr>
          <p:cNvPr id="23555" name="Rectangle 7"/>
          <p:cNvSpPr>
            <a:spLocks noGrp="1" noChangeArrowheads="1"/>
          </p:cNvSpPr>
          <p:nvPr>
            <p:ph type="body" sz="half" idx="1"/>
          </p:nvPr>
        </p:nvSpPr>
        <p:spPr>
          <a:xfrm>
            <a:off x="0" y="1447800"/>
            <a:ext cx="5292725" cy="5181600"/>
          </a:xfrm>
        </p:spPr>
        <p:txBody>
          <a:bodyPr/>
          <a:lstStyle/>
          <a:p>
            <a:pPr eaLnBrk="1" hangingPunct="1">
              <a:spcBef>
                <a:spcPct val="0"/>
              </a:spcBef>
            </a:pPr>
            <a:r>
              <a:rPr lang="en-US" sz="2400" dirty="0" smtClean="0"/>
              <a:t>The </a:t>
            </a:r>
            <a:r>
              <a:rPr lang="en-US" sz="2400" b="1" u="sng" dirty="0" smtClean="0"/>
              <a:t>supply curve</a:t>
            </a:r>
            <a:r>
              <a:rPr lang="en-US" sz="2400" dirty="0" smtClean="0"/>
              <a:t> shows the aggregate (market-wide) supply</a:t>
            </a:r>
            <a:br>
              <a:rPr lang="en-US" sz="2400" dirty="0" smtClean="0"/>
            </a:br>
            <a:r>
              <a:rPr lang="en-US" sz="2400" dirty="0" smtClean="0"/>
              <a:t>of a product at a given price</a:t>
            </a:r>
          </a:p>
          <a:p>
            <a:pPr lvl="1" eaLnBrk="1" hangingPunct="1">
              <a:spcBef>
                <a:spcPct val="0"/>
              </a:spcBef>
            </a:pPr>
            <a:r>
              <a:rPr lang="en-US" sz="2000" dirty="0" smtClean="0"/>
              <a:t>I.e., how many units of the product would be produced by all firms, if they could sell at that price</a:t>
            </a:r>
          </a:p>
          <a:p>
            <a:pPr lvl="1" eaLnBrk="1" hangingPunct="1">
              <a:spcBef>
                <a:spcPct val="0"/>
              </a:spcBef>
            </a:pPr>
            <a:r>
              <a:rPr lang="en-US" sz="2000" dirty="0" smtClean="0"/>
              <a:t>Since firm produces if P≥MC, curve tracks the aggregate MC in the market</a:t>
            </a:r>
          </a:p>
          <a:p>
            <a:pPr eaLnBrk="1" hangingPunct="1">
              <a:spcBef>
                <a:spcPct val="0"/>
              </a:spcBef>
            </a:pPr>
            <a:endParaRPr lang="en-US" sz="2400" dirty="0" smtClean="0"/>
          </a:p>
          <a:p>
            <a:pPr eaLnBrk="1" hangingPunct="1">
              <a:spcBef>
                <a:spcPct val="0"/>
              </a:spcBef>
            </a:pPr>
            <a:r>
              <a:rPr lang="en-US" sz="2400" dirty="0" smtClean="0"/>
              <a:t>Supply curve in our example</a:t>
            </a:r>
          </a:p>
          <a:p>
            <a:pPr lvl="1" eaLnBrk="1" hangingPunct="1">
              <a:spcBef>
                <a:spcPct val="0"/>
              </a:spcBef>
            </a:pPr>
            <a:r>
              <a:rPr lang="en-US" sz="2000" dirty="0" smtClean="0"/>
              <a:t>All firms had the same MC, so the supply curve was flat</a:t>
            </a:r>
          </a:p>
        </p:txBody>
      </p:sp>
      <p:sp>
        <p:nvSpPr>
          <p:cNvPr id="23556" name="Line 10"/>
          <p:cNvSpPr>
            <a:spLocks noChangeShapeType="1"/>
          </p:cNvSpPr>
          <p:nvPr/>
        </p:nvSpPr>
        <p:spPr bwMode="auto">
          <a:xfrm>
            <a:off x="5795963" y="2565400"/>
            <a:ext cx="0" cy="2808288"/>
          </a:xfrm>
          <a:prstGeom prst="line">
            <a:avLst/>
          </a:prstGeom>
          <a:noFill/>
          <a:ln w="9525">
            <a:solidFill>
              <a:schemeClr val="tx1"/>
            </a:solidFill>
            <a:round/>
            <a:headEnd/>
            <a:tailEnd/>
          </a:ln>
        </p:spPr>
        <p:txBody>
          <a:bodyPr/>
          <a:lstStyle/>
          <a:p>
            <a:endParaRPr lang="en-US"/>
          </a:p>
        </p:txBody>
      </p:sp>
      <p:sp>
        <p:nvSpPr>
          <p:cNvPr id="23557" name="Line 11"/>
          <p:cNvSpPr>
            <a:spLocks noChangeShapeType="1"/>
          </p:cNvSpPr>
          <p:nvPr/>
        </p:nvSpPr>
        <p:spPr bwMode="auto">
          <a:xfrm>
            <a:off x="5795963" y="5373688"/>
            <a:ext cx="2879725" cy="0"/>
          </a:xfrm>
          <a:prstGeom prst="line">
            <a:avLst/>
          </a:prstGeom>
          <a:noFill/>
          <a:ln w="9525">
            <a:solidFill>
              <a:schemeClr val="tx1"/>
            </a:solidFill>
            <a:round/>
            <a:headEnd/>
            <a:tailEnd/>
          </a:ln>
        </p:spPr>
        <p:txBody>
          <a:bodyPr/>
          <a:lstStyle/>
          <a:p>
            <a:endParaRPr lang="en-US"/>
          </a:p>
        </p:txBody>
      </p:sp>
      <p:sp>
        <p:nvSpPr>
          <p:cNvPr id="23558" name="Text Box 12"/>
          <p:cNvSpPr txBox="1">
            <a:spLocks noChangeArrowheads="1"/>
          </p:cNvSpPr>
          <p:nvPr/>
        </p:nvSpPr>
        <p:spPr bwMode="auto">
          <a:xfrm>
            <a:off x="5292725" y="2276475"/>
            <a:ext cx="576263" cy="623888"/>
          </a:xfrm>
          <a:prstGeom prst="rect">
            <a:avLst/>
          </a:prstGeom>
          <a:noFill/>
          <a:ln w="9525">
            <a:noFill/>
            <a:miter lim="800000"/>
            <a:headEnd/>
            <a:tailEnd/>
          </a:ln>
        </p:spPr>
        <p:txBody>
          <a:bodyPr>
            <a:spAutoFit/>
          </a:bodyPr>
          <a:lstStyle/>
          <a:p>
            <a:pPr>
              <a:spcBef>
                <a:spcPct val="50000"/>
              </a:spcBef>
            </a:pPr>
            <a:r>
              <a:rPr lang="en-US" sz="1400">
                <a:latin typeface="Tahoma" pitchFamily="34" charset="0"/>
              </a:rPr>
              <a:t>Price</a:t>
            </a:r>
          </a:p>
          <a:p>
            <a:pPr algn="ctr">
              <a:spcBef>
                <a:spcPct val="50000"/>
              </a:spcBef>
            </a:pPr>
            <a:r>
              <a:rPr lang="en-US" sz="1400">
                <a:latin typeface="Tahoma" pitchFamily="34" charset="0"/>
              </a:rPr>
              <a:t>(P)</a:t>
            </a:r>
          </a:p>
        </p:txBody>
      </p:sp>
      <p:sp>
        <p:nvSpPr>
          <p:cNvPr id="23559" name="Line 13"/>
          <p:cNvSpPr>
            <a:spLocks noChangeShapeType="1"/>
          </p:cNvSpPr>
          <p:nvPr/>
        </p:nvSpPr>
        <p:spPr bwMode="auto">
          <a:xfrm>
            <a:off x="5795963" y="4365625"/>
            <a:ext cx="2592387" cy="0"/>
          </a:xfrm>
          <a:prstGeom prst="line">
            <a:avLst/>
          </a:prstGeom>
          <a:noFill/>
          <a:ln w="19050">
            <a:solidFill>
              <a:schemeClr val="hlink"/>
            </a:solidFill>
            <a:round/>
            <a:headEnd/>
            <a:tailEnd/>
          </a:ln>
        </p:spPr>
        <p:txBody>
          <a:bodyPr/>
          <a:lstStyle/>
          <a:p>
            <a:endParaRPr lang="en-US"/>
          </a:p>
        </p:txBody>
      </p:sp>
      <p:sp>
        <p:nvSpPr>
          <p:cNvPr id="23560" name="Text Box 14"/>
          <p:cNvSpPr txBox="1">
            <a:spLocks noChangeArrowheads="1"/>
          </p:cNvSpPr>
          <p:nvPr/>
        </p:nvSpPr>
        <p:spPr bwMode="auto">
          <a:xfrm>
            <a:off x="5508625" y="4221163"/>
            <a:ext cx="288925" cy="304800"/>
          </a:xfrm>
          <a:prstGeom prst="rect">
            <a:avLst/>
          </a:prstGeom>
          <a:noFill/>
          <a:ln w="9525">
            <a:noFill/>
            <a:miter lim="800000"/>
            <a:headEnd/>
            <a:tailEnd/>
          </a:ln>
        </p:spPr>
        <p:txBody>
          <a:bodyPr>
            <a:spAutoFit/>
          </a:bodyPr>
          <a:lstStyle/>
          <a:p>
            <a:pPr>
              <a:spcBef>
                <a:spcPct val="50000"/>
              </a:spcBef>
            </a:pPr>
            <a:r>
              <a:rPr lang="en-US" sz="1400">
                <a:latin typeface="Tahoma" pitchFamily="34" charset="0"/>
              </a:rPr>
              <a:t>5</a:t>
            </a:r>
          </a:p>
        </p:txBody>
      </p:sp>
      <p:sp>
        <p:nvSpPr>
          <p:cNvPr id="23561" name="Text Box 29"/>
          <p:cNvSpPr txBox="1">
            <a:spLocks noChangeArrowheads="1"/>
          </p:cNvSpPr>
          <p:nvPr/>
        </p:nvSpPr>
        <p:spPr bwMode="auto">
          <a:xfrm>
            <a:off x="8101013" y="5373688"/>
            <a:ext cx="790575" cy="304800"/>
          </a:xfrm>
          <a:prstGeom prst="rect">
            <a:avLst/>
          </a:prstGeom>
          <a:noFill/>
          <a:ln w="9525">
            <a:noFill/>
            <a:miter lim="800000"/>
            <a:headEnd/>
            <a:tailEnd/>
          </a:ln>
        </p:spPr>
        <p:txBody>
          <a:bodyPr>
            <a:spAutoFit/>
          </a:bodyPr>
          <a:lstStyle/>
          <a:p>
            <a:pPr>
              <a:spcBef>
                <a:spcPct val="50000"/>
              </a:spcBef>
            </a:pPr>
            <a:endParaRPr lang="en-US" sz="1400">
              <a:latin typeface="Tahoma" pitchFamily="34" charset="0"/>
            </a:endParaRPr>
          </a:p>
        </p:txBody>
      </p:sp>
      <p:sp>
        <p:nvSpPr>
          <p:cNvPr id="23562" name="Text Box 30"/>
          <p:cNvSpPr txBox="1">
            <a:spLocks noChangeArrowheads="1"/>
          </p:cNvSpPr>
          <p:nvPr/>
        </p:nvSpPr>
        <p:spPr bwMode="auto">
          <a:xfrm>
            <a:off x="8101013" y="5373688"/>
            <a:ext cx="935037" cy="304800"/>
          </a:xfrm>
          <a:prstGeom prst="rect">
            <a:avLst/>
          </a:prstGeom>
          <a:noFill/>
          <a:ln w="9525">
            <a:noFill/>
            <a:miter lim="800000"/>
            <a:headEnd/>
            <a:tailEnd/>
          </a:ln>
        </p:spPr>
        <p:txBody>
          <a:bodyPr>
            <a:spAutoFit/>
          </a:bodyPr>
          <a:lstStyle/>
          <a:p>
            <a:pPr>
              <a:spcBef>
                <a:spcPct val="50000"/>
              </a:spcBef>
            </a:pPr>
            <a:endParaRPr lang="en-US" sz="1400">
              <a:latin typeface="Tahoma" pitchFamily="34" charset="0"/>
            </a:endParaRPr>
          </a:p>
        </p:txBody>
      </p:sp>
      <p:sp>
        <p:nvSpPr>
          <p:cNvPr id="23563" name="Text Box 31"/>
          <p:cNvSpPr txBox="1">
            <a:spLocks noChangeArrowheads="1"/>
          </p:cNvSpPr>
          <p:nvPr/>
        </p:nvSpPr>
        <p:spPr bwMode="auto">
          <a:xfrm>
            <a:off x="7740650" y="5373688"/>
            <a:ext cx="1295400" cy="304800"/>
          </a:xfrm>
          <a:prstGeom prst="rect">
            <a:avLst/>
          </a:prstGeom>
          <a:noFill/>
          <a:ln w="9525">
            <a:noFill/>
            <a:miter lim="800000"/>
            <a:headEnd/>
            <a:tailEnd/>
          </a:ln>
        </p:spPr>
        <p:txBody>
          <a:bodyPr>
            <a:spAutoFit/>
          </a:bodyPr>
          <a:lstStyle/>
          <a:p>
            <a:pPr>
              <a:spcBef>
                <a:spcPct val="50000"/>
              </a:spcBef>
            </a:pPr>
            <a:r>
              <a:rPr lang="en-US" sz="1400">
                <a:latin typeface="Tahoma" pitchFamily="34" charset="0"/>
              </a:rPr>
              <a:t>Quantity (Q)</a:t>
            </a:r>
          </a:p>
        </p:txBody>
      </p:sp>
      <p:sp>
        <p:nvSpPr>
          <p:cNvPr id="23564" name="Line 32"/>
          <p:cNvSpPr>
            <a:spLocks noChangeShapeType="1"/>
          </p:cNvSpPr>
          <p:nvPr/>
        </p:nvSpPr>
        <p:spPr bwMode="auto">
          <a:xfrm>
            <a:off x="6589713" y="3789363"/>
            <a:ext cx="285750" cy="431800"/>
          </a:xfrm>
          <a:prstGeom prst="line">
            <a:avLst/>
          </a:prstGeom>
          <a:noFill/>
          <a:ln w="9525">
            <a:solidFill>
              <a:schemeClr val="tx1"/>
            </a:solidFill>
            <a:round/>
            <a:headEnd/>
            <a:tailEnd type="triangle" w="med" len="med"/>
          </a:ln>
        </p:spPr>
        <p:txBody>
          <a:bodyPr/>
          <a:lstStyle/>
          <a:p>
            <a:endParaRPr lang="en-US"/>
          </a:p>
        </p:txBody>
      </p:sp>
      <p:sp>
        <p:nvSpPr>
          <p:cNvPr id="23565" name="Text Box 33"/>
          <p:cNvSpPr txBox="1">
            <a:spLocks noChangeArrowheads="1"/>
          </p:cNvSpPr>
          <p:nvPr/>
        </p:nvSpPr>
        <p:spPr bwMode="auto">
          <a:xfrm>
            <a:off x="5867400" y="2925763"/>
            <a:ext cx="1368425" cy="738187"/>
          </a:xfrm>
          <a:prstGeom prst="rect">
            <a:avLst/>
          </a:prstGeom>
          <a:noFill/>
          <a:ln w="9525">
            <a:noFill/>
            <a:miter lim="800000"/>
            <a:headEnd/>
            <a:tailEnd/>
          </a:ln>
        </p:spPr>
        <p:txBody>
          <a:bodyPr>
            <a:spAutoFit/>
          </a:bodyPr>
          <a:lstStyle/>
          <a:p>
            <a:pPr algn="ctr">
              <a:spcBef>
                <a:spcPct val="50000"/>
              </a:spcBef>
            </a:pPr>
            <a:r>
              <a:rPr lang="en-US" sz="1400">
                <a:latin typeface="Tahoma" pitchFamily="34" charset="0"/>
              </a:rPr>
              <a:t>Supply curve of our example (blue)</a:t>
            </a:r>
          </a:p>
        </p:txBody>
      </p:sp>
      <p:sp>
        <p:nvSpPr>
          <p:cNvPr id="2" name="Footer Placeholder 1"/>
          <p:cNvSpPr>
            <a:spLocks noGrp="1"/>
          </p:cNvSpPr>
          <p:nvPr>
            <p:ph type="ftr" sz="quarter" idx="10"/>
          </p:nvPr>
        </p:nvSpPr>
        <p:spPr/>
        <p:txBody>
          <a:bodyPr/>
          <a:lstStyle/>
          <a:p>
            <a:pPr>
              <a:defRPr/>
            </a:pPr>
            <a:r>
              <a:rPr lang="en-US" altLang="en-US"/>
              <a:t>© Amitai Aviram.  All rights reserved.</a:t>
            </a:r>
          </a:p>
        </p:txBody>
      </p:sp>
      <p:sp>
        <p:nvSpPr>
          <p:cNvPr id="3" name="Slide Number Placeholder 2"/>
          <p:cNvSpPr>
            <a:spLocks noGrp="1"/>
          </p:cNvSpPr>
          <p:nvPr>
            <p:ph type="sldNum" sz="quarter" idx="11"/>
          </p:nvPr>
        </p:nvSpPr>
        <p:spPr/>
        <p:txBody>
          <a:bodyPr/>
          <a:lstStyle/>
          <a:p>
            <a:pPr>
              <a:defRPr/>
            </a:pPr>
            <a:fld id="{9A6D7FFE-1BA9-448F-A307-CB7418725D23}" type="slidenum">
              <a:rPr lang="en-US" altLang="en-US" smtClean="0"/>
              <a:pPr>
                <a:defRPr/>
              </a:pPr>
              <a:t>8</a:t>
            </a:fld>
            <a:endParaRPr lang="en-US" altLang="en-US"/>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a:xfrm>
            <a:off x="0" y="0"/>
            <a:ext cx="9144000" cy="1295400"/>
          </a:xfrm>
        </p:spPr>
        <p:txBody>
          <a:bodyPr/>
          <a:lstStyle/>
          <a:p>
            <a:pPr eaLnBrk="1" hangingPunct="1"/>
            <a:r>
              <a:rPr lang="en-US" dirty="0" smtClean="0"/>
              <a:t>Entry</a:t>
            </a:r>
            <a:br>
              <a:rPr lang="en-US" dirty="0" smtClean="0"/>
            </a:br>
            <a:r>
              <a:rPr lang="en-US" sz="3500" dirty="0" smtClean="0"/>
              <a:t>Other actions that impose disproportional costs</a:t>
            </a:r>
          </a:p>
        </p:txBody>
      </p:sp>
      <p:sp>
        <p:nvSpPr>
          <p:cNvPr id="138243" name="Rectangle 3"/>
          <p:cNvSpPr>
            <a:spLocks noGrp="1" noChangeArrowheads="1"/>
          </p:cNvSpPr>
          <p:nvPr>
            <p:ph type="body" sz="half" idx="2"/>
          </p:nvPr>
        </p:nvSpPr>
        <p:spPr>
          <a:xfrm>
            <a:off x="0" y="1447800"/>
            <a:ext cx="9144000" cy="5181600"/>
          </a:xfrm>
        </p:spPr>
        <p:txBody>
          <a:bodyPr/>
          <a:lstStyle/>
          <a:p>
            <a:pPr eaLnBrk="1" hangingPunct="1">
              <a:spcBef>
                <a:spcPct val="0"/>
              </a:spcBef>
            </a:pPr>
            <a:r>
              <a:rPr lang="en-US" sz="2400" dirty="0" smtClean="0"/>
              <a:t>Regulation (and legal issues more generally) are a common barrier to entry because there is an inherent imbalance in lobbying for particular regulation: incumbents know exactly what regulation would be advantageous for them, and know how much is financially at stake for them, so they can spend accordingly on lobbying</a:t>
            </a:r>
          </a:p>
          <a:p>
            <a:pPr lvl="1" eaLnBrk="1" hangingPunct="1">
              <a:spcBef>
                <a:spcPct val="0"/>
              </a:spcBef>
            </a:pPr>
            <a:r>
              <a:rPr lang="en-US" sz="2000" dirty="0" smtClean="0"/>
              <a:t>In contrast, many potential entrants do not know what markets they will enter and care to lobby on, and may consider several markets but only enter one of them.  Also, there is uncertainty what their interests are (e.g., will they be a small player in the market or a big one?) and how much is at stake.  This reduces their incentive and effectiveness in lobbying.</a:t>
            </a:r>
          </a:p>
          <a:p>
            <a:pPr lvl="1" eaLnBrk="1" hangingPunct="1">
              <a:spcBef>
                <a:spcPct val="0"/>
              </a:spcBef>
            </a:pPr>
            <a:r>
              <a:rPr lang="en-US" sz="2000" dirty="0" smtClean="0"/>
              <a:t>As a result, law is likely to often favor incumbents</a:t>
            </a:r>
          </a:p>
        </p:txBody>
      </p:sp>
      <p:sp>
        <p:nvSpPr>
          <p:cNvPr id="2" name="Footer Placeholder 1"/>
          <p:cNvSpPr>
            <a:spLocks noGrp="1"/>
          </p:cNvSpPr>
          <p:nvPr>
            <p:ph type="ftr" sz="quarter" idx="10"/>
          </p:nvPr>
        </p:nvSpPr>
        <p:spPr/>
        <p:txBody>
          <a:bodyPr/>
          <a:lstStyle/>
          <a:p>
            <a:pPr>
              <a:defRPr/>
            </a:pPr>
            <a:r>
              <a:rPr lang="en-US" altLang="en-US"/>
              <a:t>© Amitai Aviram.  All rights reserved.</a:t>
            </a:r>
          </a:p>
        </p:txBody>
      </p:sp>
      <p:sp>
        <p:nvSpPr>
          <p:cNvPr id="3" name="Slide Number Placeholder 2"/>
          <p:cNvSpPr>
            <a:spLocks noGrp="1"/>
          </p:cNvSpPr>
          <p:nvPr>
            <p:ph type="sldNum" sz="quarter" idx="11"/>
          </p:nvPr>
        </p:nvSpPr>
        <p:spPr/>
        <p:txBody>
          <a:bodyPr/>
          <a:lstStyle/>
          <a:p>
            <a:pPr>
              <a:defRPr/>
            </a:pPr>
            <a:fld id="{66840AA5-5CFC-4E48-A409-E24CF4CDACB9}" type="slidenum">
              <a:rPr lang="en-US" altLang="en-US" smtClean="0"/>
              <a:pPr>
                <a:defRPr/>
              </a:pPr>
              <a:t>80</a:t>
            </a:fld>
            <a:endParaRPr lang="en-US" altLang="en-US"/>
          </a:p>
        </p:txBody>
      </p:sp>
    </p:spTree>
    <p:extLst>
      <p:ext uri="{BB962C8B-B14F-4D97-AF65-F5344CB8AC3E}">
        <p14:creationId xmlns:p14="http://schemas.microsoft.com/office/powerpoint/2010/main" val="2216965552"/>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5" name="Rectangle 3"/>
          <p:cNvSpPr>
            <a:spLocks noGrp="1" noChangeArrowheads="1"/>
          </p:cNvSpPr>
          <p:nvPr>
            <p:ph type="body" idx="1"/>
          </p:nvPr>
        </p:nvSpPr>
        <p:spPr>
          <a:xfrm>
            <a:off x="0" y="1447800"/>
            <a:ext cx="9144000" cy="5181600"/>
          </a:xfrm>
        </p:spPr>
        <p:txBody>
          <a:bodyPr/>
          <a:lstStyle/>
          <a:p>
            <a:pPr marL="514350" indent="-514350" eaLnBrk="1" hangingPunct="1">
              <a:spcBef>
                <a:spcPct val="0"/>
              </a:spcBef>
              <a:buFont typeface="+mj-lt"/>
              <a:buAutoNum type="alphaLcParenR"/>
            </a:pPr>
            <a:r>
              <a:rPr lang="en-US" sz="2800" dirty="0" smtClean="0"/>
              <a:t>Economics of competition</a:t>
            </a:r>
          </a:p>
          <a:p>
            <a:pPr marL="514350" indent="-514350" eaLnBrk="1" hangingPunct="1">
              <a:spcBef>
                <a:spcPct val="0"/>
              </a:spcBef>
              <a:buFont typeface="+mj-lt"/>
              <a:buAutoNum type="alphaLcParenR"/>
            </a:pPr>
            <a:r>
              <a:rPr lang="en-US" sz="2800" dirty="0" smtClean="0"/>
              <a:t>Substitution</a:t>
            </a:r>
          </a:p>
          <a:p>
            <a:pPr marL="514350" indent="-514350" eaLnBrk="1" hangingPunct="1">
              <a:spcBef>
                <a:spcPct val="0"/>
              </a:spcBef>
              <a:buFont typeface="+mj-lt"/>
              <a:buAutoNum type="alphaLcParenR"/>
            </a:pPr>
            <a:r>
              <a:rPr lang="en-US" sz="2800" dirty="0" smtClean="0"/>
              <a:t>Entry</a:t>
            </a:r>
          </a:p>
          <a:p>
            <a:pPr marL="514350" indent="-514350" eaLnBrk="1" hangingPunct="1">
              <a:spcBef>
                <a:spcPct val="0"/>
              </a:spcBef>
              <a:buFont typeface="+mj-lt"/>
              <a:buAutoNum type="alphaLcParenR"/>
            </a:pPr>
            <a:r>
              <a:rPr lang="en-US" sz="2800" dirty="0" smtClean="0">
                <a:solidFill>
                  <a:srgbClr val="00B0F0"/>
                </a:solidFill>
              </a:rPr>
              <a:t>Rivalry</a:t>
            </a:r>
          </a:p>
          <a:p>
            <a:pPr lvl="1" eaLnBrk="1" hangingPunct="1">
              <a:spcBef>
                <a:spcPct val="0"/>
              </a:spcBef>
            </a:pPr>
            <a:r>
              <a:rPr lang="en-US" sz="2400" dirty="0" smtClean="0">
                <a:solidFill>
                  <a:srgbClr val="00B0F0"/>
                </a:solidFill>
              </a:rPr>
              <a:t>Propensity for differentiation</a:t>
            </a:r>
          </a:p>
          <a:p>
            <a:pPr lvl="1" eaLnBrk="1" hangingPunct="1">
              <a:spcBef>
                <a:spcPct val="0"/>
              </a:spcBef>
            </a:pPr>
            <a:r>
              <a:rPr lang="en-US" sz="2400" dirty="0" smtClean="0">
                <a:solidFill>
                  <a:srgbClr val="00B0F0"/>
                </a:solidFill>
              </a:rPr>
              <a:t>Propensity for coordination</a:t>
            </a:r>
          </a:p>
          <a:p>
            <a:pPr lvl="1" eaLnBrk="1" hangingPunct="1">
              <a:spcBef>
                <a:spcPct val="0"/>
              </a:spcBef>
            </a:pPr>
            <a:r>
              <a:rPr lang="en-US" sz="2400" dirty="0" smtClean="0">
                <a:solidFill>
                  <a:srgbClr val="00B0F0"/>
                </a:solidFill>
              </a:rPr>
              <a:t>Propensity for confrontation</a:t>
            </a:r>
          </a:p>
          <a:p>
            <a:pPr marL="514350" indent="-514350" eaLnBrk="1" hangingPunct="1">
              <a:spcBef>
                <a:spcPct val="0"/>
              </a:spcBef>
              <a:buFont typeface="+mj-lt"/>
              <a:buAutoNum type="alphaLcParenR"/>
            </a:pPr>
            <a:r>
              <a:rPr lang="en-US" sz="2800" dirty="0" smtClean="0"/>
              <a:t>Supply chain</a:t>
            </a:r>
          </a:p>
        </p:txBody>
      </p:sp>
      <p:sp>
        <p:nvSpPr>
          <p:cNvPr id="2" name="Footer Placeholder 1"/>
          <p:cNvSpPr>
            <a:spLocks noGrp="1"/>
          </p:cNvSpPr>
          <p:nvPr>
            <p:ph type="ftr" sz="quarter" idx="10"/>
          </p:nvPr>
        </p:nvSpPr>
        <p:spPr/>
        <p:txBody>
          <a:bodyPr/>
          <a:lstStyle/>
          <a:p>
            <a:pPr>
              <a:defRPr/>
            </a:pPr>
            <a:r>
              <a:rPr lang="en-US" smtClean="0"/>
              <a:t>© Amitai Aviram.  All rights reserved.</a:t>
            </a:r>
            <a:endParaRPr lang="en-US" dirty="0"/>
          </a:p>
        </p:txBody>
      </p:sp>
      <p:sp>
        <p:nvSpPr>
          <p:cNvPr id="3" name="Slide Number Placeholder 2"/>
          <p:cNvSpPr>
            <a:spLocks noGrp="1"/>
          </p:cNvSpPr>
          <p:nvPr>
            <p:ph type="sldNum" sz="quarter" idx="11"/>
          </p:nvPr>
        </p:nvSpPr>
        <p:spPr/>
        <p:txBody>
          <a:bodyPr/>
          <a:lstStyle/>
          <a:p>
            <a:pPr>
              <a:defRPr/>
            </a:pPr>
            <a:fld id="{4967B813-4938-4B22-8026-8ABF6210191D}" type="slidenum">
              <a:rPr lang="en-US" smtClean="0"/>
              <a:pPr>
                <a:defRPr/>
              </a:pPr>
              <a:t>81</a:t>
            </a:fld>
            <a:endParaRPr lang="en-US" dirty="0"/>
          </a:p>
        </p:txBody>
      </p:sp>
      <p:sp>
        <p:nvSpPr>
          <p:cNvPr id="7" name="Rectangle 2"/>
          <p:cNvSpPr>
            <a:spLocks noGrp="1" noChangeArrowheads="1"/>
          </p:cNvSpPr>
          <p:nvPr>
            <p:ph type="title"/>
          </p:nvPr>
        </p:nvSpPr>
        <p:spPr>
          <a:xfrm>
            <a:off x="0" y="0"/>
            <a:ext cx="9144000" cy="1295400"/>
          </a:xfrm>
        </p:spPr>
        <p:txBody>
          <a:bodyPr/>
          <a:lstStyle/>
          <a:p>
            <a:pPr eaLnBrk="1" hangingPunct="1"/>
            <a:r>
              <a:rPr lang="en-US" dirty="0" smtClean="0">
                <a:latin typeface="Calibri" pitchFamily="34" charset="0"/>
              </a:rPr>
              <a:t>The strategic environment (competition)</a:t>
            </a:r>
            <a:br>
              <a:rPr lang="en-US" dirty="0" smtClean="0">
                <a:latin typeface="Calibri" pitchFamily="34" charset="0"/>
              </a:rPr>
            </a:br>
            <a:r>
              <a:rPr lang="en-US" sz="3500" dirty="0" smtClean="0">
                <a:latin typeface="Calibri" pitchFamily="34" charset="0"/>
              </a:rPr>
              <a:t>Overview of Chapter 2</a:t>
            </a: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idx="4294967295"/>
          </p:nvPr>
        </p:nvSpPr>
        <p:spPr>
          <a:xfrm>
            <a:off x="0" y="0"/>
            <a:ext cx="9144000" cy="1304925"/>
          </a:xfrm>
        </p:spPr>
        <p:txBody>
          <a:bodyPr/>
          <a:lstStyle/>
          <a:p>
            <a:pPr eaLnBrk="1" hangingPunct="1"/>
            <a:r>
              <a:rPr lang="en-US" dirty="0" smtClean="0"/>
              <a:t>Rivalry</a:t>
            </a:r>
            <a:br>
              <a:rPr lang="en-US" dirty="0" smtClean="0"/>
            </a:br>
            <a:r>
              <a:rPr lang="en-US" sz="3500" dirty="0" smtClean="0"/>
              <a:t>Rivalry as a prisoner’s dilemma</a:t>
            </a:r>
          </a:p>
        </p:txBody>
      </p:sp>
      <p:sp>
        <p:nvSpPr>
          <p:cNvPr id="164867" name="Rectangle 3"/>
          <p:cNvSpPr>
            <a:spLocks noGrp="1" noChangeArrowheads="1"/>
          </p:cNvSpPr>
          <p:nvPr>
            <p:ph type="body" sz="half" idx="4294967295"/>
          </p:nvPr>
        </p:nvSpPr>
        <p:spPr>
          <a:xfrm>
            <a:off x="0" y="1447800"/>
            <a:ext cx="9144000" cy="5181600"/>
          </a:xfrm>
        </p:spPr>
        <p:txBody>
          <a:bodyPr/>
          <a:lstStyle/>
          <a:p>
            <a:pPr eaLnBrk="1" hangingPunct="1">
              <a:spcBef>
                <a:spcPct val="0"/>
              </a:spcBef>
            </a:pPr>
            <a:r>
              <a:rPr lang="en-US" sz="2400" dirty="0" smtClean="0"/>
              <a:t>Two people are arrested. Prosecutor has evidence to convict both for illegally possessing guns (3 yr. sentence). Prosecutor also suspects both participated in a robbery (10 yr. sentence), but doesn’t have enough evidence to convict unless at least one confesses.</a:t>
            </a:r>
          </a:p>
          <a:p>
            <a:pPr lvl="1" eaLnBrk="1" hangingPunct="1">
              <a:spcBef>
                <a:spcPct val="0"/>
              </a:spcBef>
            </a:pPr>
            <a:r>
              <a:rPr lang="en-US" sz="2000" dirty="0" smtClean="0"/>
              <a:t>Prosecutor offers each prisoner to confess</a:t>
            </a:r>
          </a:p>
          <a:p>
            <a:pPr lvl="2" eaLnBrk="1" hangingPunct="1">
              <a:spcBef>
                <a:spcPct val="0"/>
              </a:spcBef>
            </a:pPr>
            <a:r>
              <a:rPr lang="en-US" sz="1600" dirty="0" smtClean="0"/>
              <a:t>If their confession is necessary for conviction (because the other didn’t confess), they will be set free (and the other prisoner will serve the maximum 10 year sentence)</a:t>
            </a:r>
          </a:p>
          <a:p>
            <a:pPr lvl="2" eaLnBrk="1" hangingPunct="1">
              <a:spcBef>
                <a:spcPct val="0"/>
              </a:spcBef>
            </a:pPr>
            <a:r>
              <a:rPr lang="en-US" sz="1600" dirty="0" smtClean="0"/>
              <a:t>If the confession is not necessary (because both confess), they will both be charged with robbery, but prosecutor will ask for a mitigated sentence (6 years) due to the confession</a:t>
            </a:r>
          </a:p>
          <a:p>
            <a:pPr lvl="2" eaLnBrk="1" hangingPunct="1">
              <a:spcBef>
                <a:spcPct val="0"/>
              </a:spcBef>
            </a:pPr>
            <a:r>
              <a:rPr lang="en-US" sz="1600" dirty="0" smtClean="0"/>
              <a:t>If neither confesses, prosecutor will convict both for illegal gun possession (3 years)</a:t>
            </a:r>
          </a:p>
          <a:p>
            <a:pPr lvl="1" eaLnBrk="1" hangingPunct="1">
              <a:spcBef>
                <a:spcPct val="0"/>
              </a:spcBef>
            </a:pPr>
            <a:r>
              <a:rPr lang="en-US" sz="2000" dirty="0" smtClean="0"/>
              <a:t>The prisoners have no way to communicate. </a:t>
            </a:r>
            <a:r>
              <a:rPr lang="en-US" sz="2000" dirty="0" smtClean="0">
                <a:solidFill>
                  <a:srgbClr val="FF0000"/>
                </a:solidFill>
              </a:rPr>
              <a:t>What will they decide?</a:t>
            </a:r>
          </a:p>
        </p:txBody>
      </p:sp>
      <p:pic>
        <p:nvPicPr>
          <p:cNvPr id="164868" name="Picture 4" descr="SY00770_[1]"/>
          <p:cNvPicPr>
            <a:picLocks noGrp="1" noChangeAspect="1" noChangeArrowheads="1"/>
          </p:cNvPicPr>
          <p:nvPr>
            <p:ph sz="half" idx="4294967295"/>
          </p:nvPr>
        </p:nvPicPr>
        <p:blipFill>
          <a:blip r:embed="rId2" cstate="print"/>
          <a:srcRect/>
          <a:stretch>
            <a:fillRect/>
          </a:stretch>
        </p:blipFill>
        <p:spPr>
          <a:xfrm>
            <a:off x="6377721" y="4800600"/>
            <a:ext cx="2731354" cy="2057400"/>
          </a:xfrm>
        </p:spPr>
      </p:pic>
      <p:graphicFrame>
        <p:nvGraphicFramePr>
          <p:cNvPr id="9" name="Group 6"/>
          <p:cNvGraphicFramePr>
            <a:graphicFrameLocks/>
          </p:cNvGraphicFramePr>
          <p:nvPr>
            <p:extLst>
              <p:ext uri="{D42A27DB-BD31-4B8C-83A1-F6EECF244321}">
                <p14:modId xmlns:p14="http://schemas.microsoft.com/office/powerpoint/2010/main" val="3909344551"/>
              </p:ext>
            </p:extLst>
          </p:nvPr>
        </p:nvGraphicFramePr>
        <p:xfrm>
          <a:off x="1619250" y="5141973"/>
          <a:ext cx="3409950" cy="1106427"/>
        </p:xfrm>
        <a:graphic>
          <a:graphicData uri="http://schemas.openxmlformats.org/drawingml/2006/table">
            <a:tbl>
              <a:tblPr/>
              <a:tblGrid>
                <a:gridCol w="1294687"/>
                <a:gridCol w="1094102"/>
                <a:gridCol w="1021161"/>
              </a:tblGrid>
              <a:tr h="368809">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mn-lt"/>
                          <a:cs typeface="Arial" charset="0"/>
                        </a:rPr>
                        <a:t>Years in prison</a:t>
                      </a:r>
                    </a:p>
                  </a:txBody>
                  <a:tcPr marT="45732" marB="4573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mn-lt"/>
                          <a:cs typeface="Arial" charset="0"/>
                        </a:rPr>
                        <a:t>Confess</a:t>
                      </a:r>
                    </a:p>
                  </a:txBody>
                  <a:tcPr marT="45732" marB="457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mn-lt"/>
                          <a:cs typeface="Arial" charset="0"/>
                        </a:rPr>
                        <a:t>Don’t</a:t>
                      </a:r>
                    </a:p>
                  </a:txBody>
                  <a:tcPr marT="45732" marB="4573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8809">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mn-lt"/>
                          <a:cs typeface="Arial" charset="0"/>
                        </a:rPr>
                        <a:t>Confess</a:t>
                      </a:r>
                    </a:p>
                  </a:txBody>
                  <a:tcPr marT="45732" marB="4573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mn-lt"/>
                          <a:cs typeface="Arial" charset="0"/>
                        </a:rPr>
                        <a:t>6,6</a:t>
                      </a:r>
                    </a:p>
                  </a:txBody>
                  <a:tcPr marT="45732" marB="457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mn-lt"/>
                          <a:cs typeface="Arial" charset="0"/>
                        </a:rPr>
                        <a:t>10,0</a:t>
                      </a:r>
                    </a:p>
                  </a:txBody>
                  <a:tcPr marT="45732" marB="4573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8809">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mn-lt"/>
                          <a:cs typeface="Arial" charset="0"/>
                        </a:rPr>
                        <a:t>Don’t</a:t>
                      </a:r>
                    </a:p>
                  </a:txBody>
                  <a:tcPr marT="45732" marB="4573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mn-lt"/>
                          <a:cs typeface="Arial" charset="0"/>
                        </a:rPr>
                        <a:t>0,10</a:t>
                      </a:r>
                    </a:p>
                  </a:txBody>
                  <a:tcPr marT="45732" marB="457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mn-lt"/>
                          <a:cs typeface="Arial" charset="0"/>
                        </a:rPr>
                        <a:t>3,3</a:t>
                      </a:r>
                    </a:p>
                  </a:txBody>
                  <a:tcPr marT="45732" marB="4573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64887" name="Text Box 24"/>
          <p:cNvSpPr txBox="1">
            <a:spLocks noChangeArrowheads="1"/>
          </p:cNvSpPr>
          <p:nvPr/>
        </p:nvSpPr>
        <p:spPr bwMode="auto">
          <a:xfrm>
            <a:off x="3206750" y="4800600"/>
            <a:ext cx="1441450" cy="400110"/>
          </a:xfrm>
          <a:prstGeom prst="rect">
            <a:avLst/>
          </a:prstGeom>
          <a:noFill/>
          <a:ln w="9525">
            <a:noFill/>
            <a:miter lim="800000"/>
            <a:headEnd/>
            <a:tailEnd/>
          </a:ln>
        </p:spPr>
        <p:txBody>
          <a:bodyPr>
            <a:spAutoFit/>
          </a:bodyPr>
          <a:lstStyle/>
          <a:p>
            <a:pPr algn="ctr">
              <a:spcBef>
                <a:spcPct val="50000"/>
              </a:spcBef>
            </a:pPr>
            <a:r>
              <a:rPr lang="en-US" sz="2000" dirty="0" smtClean="0"/>
              <a:t>Prisoner </a:t>
            </a:r>
            <a:r>
              <a:rPr lang="en-US" sz="2000" dirty="0"/>
              <a:t>A</a:t>
            </a:r>
          </a:p>
        </p:txBody>
      </p:sp>
      <p:sp>
        <p:nvSpPr>
          <p:cNvPr id="164888" name="Text Box 25"/>
          <p:cNvSpPr txBox="1">
            <a:spLocks noChangeArrowheads="1"/>
          </p:cNvSpPr>
          <p:nvPr/>
        </p:nvSpPr>
        <p:spPr bwMode="auto">
          <a:xfrm>
            <a:off x="304800" y="5638800"/>
            <a:ext cx="1314450" cy="400110"/>
          </a:xfrm>
          <a:prstGeom prst="rect">
            <a:avLst/>
          </a:prstGeom>
          <a:noFill/>
          <a:ln w="9525">
            <a:noFill/>
            <a:miter lim="800000"/>
            <a:headEnd/>
            <a:tailEnd/>
          </a:ln>
        </p:spPr>
        <p:txBody>
          <a:bodyPr wrap="square">
            <a:spAutoFit/>
          </a:bodyPr>
          <a:lstStyle/>
          <a:p>
            <a:pPr algn="ctr">
              <a:spcBef>
                <a:spcPct val="50000"/>
              </a:spcBef>
            </a:pPr>
            <a:r>
              <a:rPr lang="en-US" sz="2000" dirty="0" smtClean="0"/>
              <a:t>Prisoner </a:t>
            </a:r>
            <a:r>
              <a:rPr lang="en-US" sz="2000" dirty="0"/>
              <a:t>B</a:t>
            </a:r>
          </a:p>
        </p:txBody>
      </p:sp>
      <p:sp>
        <p:nvSpPr>
          <p:cNvPr id="2" name="Footer Placeholder 1"/>
          <p:cNvSpPr>
            <a:spLocks noGrp="1"/>
          </p:cNvSpPr>
          <p:nvPr>
            <p:ph type="ftr" sz="quarter" idx="10"/>
          </p:nvPr>
        </p:nvSpPr>
        <p:spPr/>
        <p:txBody>
          <a:bodyPr/>
          <a:lstStyle/>
          <a:p>
            <a:pPr>
              <a:defRPr/>
            </a:pPr>
            <a:r>
              <a:rPr lang="en-US" smtClean="0"/>
              <a:t>© Amitai Aviram.  All rights reserved.</a:t>
            </a:r>
            <a:endParaRPr lang="en-US"/>
          </a:p>
        </p:txBody>
      </p:sp>
      <p:sp>
        <p:nvSpPr>
          <p:cNvPr id="3" name="Slide Number Placeholder 2"/>
          <p:cNvSpPr>
            <a:spLocks noGrp="1"/>
          </p:cNvSpPr>
          <p:nvPr>
            <p:ph type="sldNum" sz="quarter" idx="11"/>
          </p:nvPr>
        </p:nvSpPr>
        <p:spPr/>
        <p:txBody>
          <a:bodyPr/>
          <a:lstStyle/>
          <a:p>
            <a:pPr>
              <a:defRPr/>
            </a:pPr>
            <a:fld id="{6A0193D5-183C-4B5B-8703-404639EC7466}" type="slidenum">
              <a:rPr lang="en-US" smtClean="0"/>
              <a:pPr>
                <a:defRPr/>
              </a:pPr>
              <a:t>82</a:t>
            </a:fld>
            <a:endParaRPr lang="en-US"/>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idx="4294967295"/>
          </p:nvPr>
        </p:nvSpPr>
        <p:spPr>
          <a:xfrm>
            <a:off x="0" y="0"/>
            <a:ext cx="9144000" cy="1304925"/>
          </a:xfrm>
        </p:spPr>
        <p:txBody>
          <a:bodyPr/>
          <a:lstStyle/>
          <a:p>
            <a:pPr eaLnBrk="1" hangingPunct="1"/>
            <a:r>
              <a:rPr lang="en-US" dirty="0" smtClean="0"/>
              <a:t>Rivalry</a:t>
            </a:r>
            <a:br>
              <a:rPr lang="en-US" dirty="0" smtClean="0"/>
            </a:br>
            <a:r>
              <a:rPr lang="en-US" sz="3500" dirty="0" smtClean="0"/>
              <a:t>Rivalry as a prisoner’s dilemma</a:t>
            </a:r>
          </a:p>
        </p:txBody>
      </p:sp>
      <p:sp>
        <p:nvSpPr>
          <p:cNvPr id="164867" name="Rectangle 3"/>
          <p:cNvSpPr>
            <a:spLocks noGrp="1" noChangeArrowheads="1"/>
          </p:cNvSpPr>
          <p:nvPr>
            <p:ph type="body" sz="half" idx="4294967295"/>
          </p:nvPr>
        </p:nvSpPr>
        <p:spPr>
          <a:xfrm>
            <a:off x="0" y="1447800"/>
            <a:ext cx="9144000" cy="5181600"/>
          </a:xfrm>
        </p:spPr>
        <p:txBody>
          <a:bodyPr/>
          <a:lstStyle/>
          <a:p>
            <a:pPr eaLnBrk="1" hangingPunct="1">
              <a:spcBef>
                <a:spcPct val="0"/>
              </a:spcBef>
            </a:pPr>
            <a:r>
              <a:rPr lang="en-US" sz="2400" dirty="0" smtClean="0"/>
              <a:t>Same problem for competing firms</a:t>
            </a:r>
          </a:p>
          <a:p>
            <a:pPr lvl="1" eaLnBrk="1" hangingPunct="1">
              <a:spcBef>
                <a:spcPct val="0"/>
              </a:spcBef>
            </a:pPr>
            <a:r>
              <a:rPr lang="en-US" sz="1600" dirty="0" smtClean="0"/>
              <a:t>If firm A charges a high price &amp; firm B charges a low price,</a:t>
            </a:r>
            <a:br>
              <a:rPr lang="en-US" sz="1600" dirty="0" smtClean="0"/>
            </a:br>
            <a:r>
              <a:rPr lang="en-US" sz="1600" dirty="0" smtClean="0"/>
              <a:t>customers will buy at firm B </a:t>
            </a:r>
            <a:r>
              <a:rPr lang="en-US" sz="1300" dirty="0" smtClean="0"/>
              <a:t>(firm A=no profit, firm B=$5M profit)</a:t>
            </a:r>
          </a:p>
          <a:p>
            <a:pPr lvl="1" eaLnBrk="1" hangingPunct="1">
              <a:spcBef>
                <a:spcPct val="0"/>
              </a:spcBef>
            </a:pPr>
            <a:r>
              <a:rPr lang="en-US" sz="1600" dirty="0" smtClean="0"/>
              <a:t>If both firms price low, they both make low profits ($1M)</a:t>
            </a:r>
          </a:p>
          <a:p>
            <a:pPr lvl="1" eaLnBrk="1" hangingPunct="1">
              <a:spcBef>
                <a:spcPct val="0"/>
              </a:spcBef>
            </a:pPr>
            <a:r>
              <a:rPr lang="en-US" sz="1600" dirty="0" smtClean="0"/>
              <a:t>If both firms price high, they each earn high profits but split the market between them ($3M)</a:t>
            </a:r>
          </a:p>
          <a:p>
            <a:pPr lvl="1" eaLnBrk="1" hangingPunct="1">
              <a:spcBef>
                <a:spcPct val="0"/>
              </a:spcBef>
            </a:pPr>
            <a:r>
              <a:rPr lang="en-US" sz="2000" dirty="0" smtClean="0"/>
              <a:t>If firms have no way to communicate, they will both price low</a:t>
            </a:r>
          </a:p>
          <a:p>
            <a:pPr lvl="1" eaLnBrk="1" hangingPunct="1">
              <a:spcBef>
                <a:spcPct val="0"/>
              </a:spcBef>
            </a:pPr>
            <a:r>
              <a:rPr lang="en-US" sz="2000" dirty="0" smtClean="0"/>
              <a:t>Lowering prices is a form of confrontation </a:t>
            </a:r>
            <a:r>
              <a:rPr lang="en-US" sz="1600" dirty="0" smtClean="0"/>
              <a:t>(strategic action that requires harming rivals)</a:t>
            </a:r>
          </a:p>
          <a:p>
            <a:pPr eaLnBrk="1" hangingPunct="1">
              <a:spcBef>
                <a:spcPct val="0"/>
              </a:spcBef>
            </a:pPr>
            <a:endParaRPr lang="en-US" sz="2400" dirty="0" smtClean="0"/>
          </a:p>
          <a:p>
            <a:pPr eaLnBrk="1" hangingPunct="1">
              <a:spcBef>
                <a:spcPct val="0"/>
              </a:spcBef>
            </a:pPr>
            <a:r>
              <a:rPr lang="en-US" sz="2300" dirty="0" smtClean="0"/>
              <a:t>Rivalry is the degree to which rivals are likely to engage in confrontation</a:t>
            </a:r>
          </a:p>
          <a:p>
            <a:pPr eaLnBrk="1" hangingPunct="1">
              <a:spcBef>
                <a:spcPct val="0"/>
              </a:spcBef>
            </a:pPr>
            <a:endParaRPr lang="en-US" sz="2300" dirty="0" smtClean="0"/>
          </a:p>
          <a:p>
            <a:pPr eaLnBrk="1" hangingPunct="1">
              <a:spcBef>
                <a:spcPct val="0"/>
              </a:spcBef>
            </a:pPr>
            <a:r>
              <a:rPr lang="en-US" sz="2300" dirty="0" smtClean="0"/>
              <a:t>Assessed by comparing rivals’ </a:t>
            </a:r>
            <a:r>
              <a:rPr lang="en-US" sz="2300" b="1" dirty="0" smtClean="0"/>
              <a:t>propensity for confrontation</a:t>
            </a:r>
            <a:r>
              <a:rPr lang="en-US" sz="2300" dirty="0" smtClean="0"/>
              <a:t> with their propensity for pursing </a:t>
            </a:r>
            <a:r>
              <a:rPr lang="en-US" sz="2300" dirty="0" smtClean="0"/>
              <a:t>other </a:t>
            </a:r>
            <a:r>
              <a:rPr lang="en-US" sz="2300" dirty="0" smtClean="0"/>
              <a:t>strategic </a:t>
            </a:r>
            <a:r>
              <a:rPr lang="en-US" sz="2300" dirty="0" smtClean="0"/>
              <a:t>actions</a:t>
            </a:r>
            <a:endParaRPr lang="en-US" sz="2300" dirty="0" smtClean="0"/>
          </a:p>
          <a:p>
            <a:pPr lvl="1" eaLnBrk="1" hangingPunct="1">
              <a:spcBef>
                <a:spcPct val="0"/>
              </a:spcBef>
            </a:pPr>
            <a:r>
              <a:rPr lang="en-US" sz="2000" b="1" dirty="0"/>
              <a:t>Differentiation</a:t>
            </a:r>
            <a:r>
              <a:rPr lang="en-US" sz="2000" dirty="0"/>
              <a:t>: making your product less substitutable with rivals’ products (through branding, quality variations)</a:t>
            </a:r>
          </a:p>
          <a:p>
            <a:pPr lvl="1" eaLnBrk="1" hangingPunct="1">
              <a:spcBef>
                <a:spcPct val="0"/>
              </a:spcBef>
            </a:pPr>
            <a:r>
              <a:rPr lang="en-US" sz="2000" b="1" dirty="0" smtClean="0"/>
              <a:t>Coordination</a:t>
            </a:r>
            <a:r>
              <a:rPr lang="en-US" sz="2000" dirty="0" smtClean="0"/>
              <a:t>: acting jointly with rivals to maximize joint benefit</a:t>
            </a:r>
          </a:p>
        </p:txBody>
      </p:sp>
      <p:graphicFrame>
        <p:nvGraphicFramePr>
          <p:cNvPr id="9" name="Group 6"/>
          <p:cNvGraphicFramePr>
            <a:graphicFrameLocks/>
          </p:cNvGraphicFramePr>
          <p:nvPr>
            <p:extLst>
              <p:ext uri="{D42A27DB-BD31-4B8C-83A1-F6EECF244321}">
                <p14:modId xmlns:p14="http://schemas.microsoft.com/office/powerpoint/2010/main" val="3366548732"/>
              </p:ext>
            </p:extLst>
          </p:nvPr>
        </p:nvGraphicFramePr>
        <p:xfrm>
          <a:off x="5715001" y="1493448"/>
          <a:ext cx="3428999" cy="1097352"/>
        </p:xfrm>
        <a:graphic>
          <a:graphicData uri="http://schemas.openxmlformats.org/drawingml/2006/table">
            <a:tbl>
              <a:tblPr/>
              <a:tblGrid>
                <a:gridCol w="1133134"/>
                <a:gridCol w="1103171"/>
                <a:gridCol w="1192694"/>
              </a:tblGrid>
              <a:tr h="320146">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400" b="0" i="0" u="none" strike="noStrike" cap="none" normalizeH="0" baseline="0" dirty="0" smtClean="0">
                          <a:ln>
                            <a:noFill/>
                          </a:ln>
                          <a:solidFill>
                            <a:schemeClr val="tx1"/>
                          </a:solidFill>
                          <a:effectLst/>
                          <a:latin typeface="+mn-lt"/>
                          <a:cs typeface="Arial" charset="0"/>
                        </a:rPr>
                        <a:t>$M profit</a:t>
                      </a:r>
                    </a:p>
                  </a:txBody>
                  <a:tcPr marT="45732" marB="4573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mn-lt"/>
                          <a:cs typeface="Arial" charset="0"/>
                        </a:rPr>
                        <a:t>Price low</a:t>
                      </a:r>
                    </a:p>
                  </a:txBody>
                  <a:tcPr marT="45732" marB="457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mn-lt"/>
                          <a:cs typeface="Arial" charset="0"/>
                        </a:rPr>
                        <a:t>Price high</a:t>
                      </a:r>
                    </a:p>
                  </a:txBody>
                  <a:tcPr marT="45732" marB="4573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0146">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mn-lt"/>
                          <a:cs typeface="Arial" charset="0"/>
                        </a:rPr>
                        <a:t>Price low</a:t>
                      </a:r>
                    </a:p>
                  </a:txBody>
                  <a:tcPr marT="45732" marB="4573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mn-lt"/>
                          <a:cs typeface="Arial" charset="0"/>
                        </a:rPr>
                        <a:t>1,1</a:t>
                      </a:r>
                    </a:p>
                  </a:txBody>
                  <a:tcPr marT="45732" marB="457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mn-lt"/>
                          <a:cs typeface="Arial" charset="0"/>
                        </a:rPr>
                        <a:t>0,5</a:t>
                      </a:r>
                    </a:p>
                  </a:txBody>
                  <a:tcPr marT="45732" marB="4573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0146">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mn-lt"/>
                          <a:cs typeface="Arial" charset="0"/>
                        </a:rPr>
                        <a:t>Price high</a:t>
                      </a:r>
                    </a:p>
                  </a:txBody>
                  <a:tcPr marT="45732" marB="4573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mn-lt"/>
                          <a:cs typeface="Arial" charset="0"/>
                        </a:rPr>
                        <a:t>5,0</a:t>
                      </a:r>
                    </a:p>
                  </a:txBody>
                  <a:tcPr marT="45732" marB="4573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smtClean="0">
                          <a:ln>
                            <a:noFill/>
                          </a:ln>
                          <a:solidFill>
                            <a:schemeClr val="tx1"/>
                          </a:solidFill>
                          <a:effectLst/>
                          <a:latin typeface="+mn-lt"/>
                          <a:cs typeface="Arial" charset="0"/>
                        </a:rPr>
                        <a:t>3,3</a:t>
                      </a:r>
                    </a:p>
                  </a:txBody>
                  <a:tcPr marT="45732" marB="4573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 name="Footer Placeholder 1"/>
          <p:cNvSpPr>
            <a:spLocks noGrp="1"/>
          </p:cNvSpPr>
          <p:nvPr>
            <p:ph type="ftr" sz="quarter" idx="10"/>
          </p:nvPr>
        </p:nvSpPr>
        <p:spPr/>
        <p:txBody>
          <a:bodyPr/>
          <a:lstStyle/>
          <a:p>
            <a:pPr>
              <a:defRPr/>
            </a:pPr>
            <a:r>
              <a:rPr lang="en-US" smtClean="0"/>
              <a:t>© Amitai Aviram.  All rights reserved.</a:t>
            </a:r>
            <a:endParaRPr lang="en-US"/>
          </a:p>
        </p:txBody>
      </p:sp>
      <p:sp>
        <p:nvSpPr>
          <p:cNvPr id="3" name="Slide Number Placeholder 2"/>
          <p:cNvSpPr>
            <a:spLocks noGrp="1"/>
          </p:cNvSpPr>
          <p:nvPr>
            <p:ph type="sldNum" sz="quarter" idx="11"/>
          </p:nvPr>
        </p:nvSpPr>
        <p:spPr/>
        <p:txBody>
          <a:bodyPr/>
          <a:lstStyle/>
          <a:p>
            <a:pPr>
              <a:defRPr/>
            </a:pPr>
            <a:fld id="{6A0193D5-183C-4B5B-8703-404639EC7466}" type="slidenum">
              <a:rPr lang="en-US" smtClean="0"/>
              <a:pPr>
                <a:defRPr/>
              </a:pPr>
              <a:t>83</a:t>
            </a:fld>
            <a:endParaRPr lang="en-US"/>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p:cNvSpPr>
            <a:spLocks noGrp="1" noChangeArrowheads="1"/>
          </p:cNvSpPr>
          <p:nvPr>
            <p:ph type="title" idx="4294967295"/>
          </p:nvPr>
        </p:nvSpPr>
        <p:spPr/>
        <p:txBody>
          <a:bodyPr/>
          <a:lstStyle/>
          <a:p>
            <a:pPr eaLnBrk="1" hangingPunct="1"/>
            <a:r>
              <a:rPr lang="en-US" dirty="0" smtClean="0"/>
              <a:t>Rivalry</a:t>
            </a:r>
            <a:br>
              <a:rPr lang="en-US" dirty="0" smtClean="0"/>
            </a:br>
            <a:r>
              <a:rPr lang="en-US" sz="3500" dirty="0" smtClean="0"/>
              <a:t>Propensity for confrontation</a:t>
            </a:r>
          </a:p>
        </p:txBody>
      </p:sp>
      <p:sp>
        <p:nvSpPr>
          <p:cNvPr id="209923" name="Rectangle 3"/>
          <p:cNvSpPr>
            <a:spLocks noGrp="1" noChangeArrowheads="1"/>
          </p:cNvSpPr>
          <p:nvPr>
            <p:ph type="body" idx="4294967295"/>
          </p:nvPr>
        </p:nvSpPr>
        <p:spPr>
          <a:xfrm>
            <a:off x="0" y="1447800"/>
            <a:ext cx="9144000" cy="5181600"/>
          </a:xfrm>
        </p:spPr>
        <p:txBody>
          <a:bodyPr/>
          <a:lstStyle/>
          <a:p>
            <a:pPr eaLnBrk="1" hangingPunct="1">
              <a:spcBef>
                <a:spcPct val="0"/>
              </a:spcBef>
            </a:pPr>
            <a:r>
              <a:rPr lang="en-US" sz="2400" dirty="0" smtClean="0"/>
              <a:t>Propensity for confrontation is best measured firm by firm, by looking for </a:t>
            </a:r>
            <a:r>
              <a:rPr lang="en-US" sz="2400" b="1" dirty="0" smtClean="0"/>
              <a:t>mavericks</a:t>
            </a:r>
            <a:r>
              <a:rPr lang="en-US" sz="2400" dirty="0" smtClean="0"/>
              <a:t>: </a:t>
            </a:r>
            <a:r>
              <a:rPr lang="en-US" sz="2400" dirty="0"/>
              <a:t>firms that are unhappy with the status </a:t>
            </a:r>
            <a:r>
              <a:rPr lang="en-US" sz="2400" dirty="0" smtClean="0"/>
              <a:t>quo &amp; are able to change it</a:t>
            </a:r>
          </a:p>
          <a:p>
            <a:pPr lvl="1" eaLnBrk="1" hangingPunct="1">
              <a:spcBef>
                <a:spcPct val="0"/>
              </a:spcBef>
            </a:pPr>
            <a:r>
              <a:rPr lang="en-US" sz="2000" dirty="0"/>
              <a:t>Firms with </a:t>
            </a:r>
            <a:r>
              <a:rPr lang="en-US" sz="2000" dirty="0" smtClean="0"/>
              <a:t>an advantage in confronting rivals</a:t>
            </a:r>
          </a:p>
          <a:p>
            <a:pPr lvl="1" eaLnBrk="1" hangingPunct="1">
              <a:spcBef>
                <a:spcPct val="0"/>
              </a:spcBef>
            </a:pPr>
            <a:r>
              <a:rPr lang="en-US" sz="2000" dirty="0" smtClean="0"/>
              <a:t>Firms who are within reach of a significant competitive advantage</a:t>
            </a:r>
            <a:endParaRPr lang="en-US" sz="2000" dirty="0"/>
          </a:p>
          <a:p>
            <a:pPr eaLnBrk="1" hangingPunct="1">
              <a:spcBef>
                <a:spcPct val="0"/>
              </a:spcBef>
            </a:pPr>
            <a:r>
              <a:rPr lang="en-US" sz="2400" dirty="0" smtClean="0"/>
              <a:t>Common characteristics of mavericks</a:t>
            </a:r>
          </a:p>
          <a:p>
            <a:pPr lvl="1" eaLnBrk="1" hangingPunct="1">
              <a:spcBef>
                <a:spcPct val="0"/>
              </a:spcBef>
            </a:pPr>
            <a:r>
              <a:rPr lang="en-US" sz="2000" dirty="0"/>
              <a:t>Firm with low </a:t>
            </a:r>
            <a:r>
              <a:rPr lang="en-US" sz="2000" b="1" dirty="0"/>
              <a:t>barriers to expansion</a:t>
            </a:r>
            <a:r>
              <a:rPr lang="en-US" sz="2000" dirty="0"/>
              <a:t> (cheap &amp; quick to expand production; sometimes called “scalable business”)</a:t>
            </a:r>
          </a:p>
          <a:p>
            <a:pPr lvl="2" eaLnBrk="1" hangingPunct="1">
              <a:spcBef>
                <a:spcPct val="0"/>
              </a:spcBef>
            </a:pPr>
            <a:r>
              <a:rPr lang="en-US" sz="1900" dirty="0"/>
              <a:t>Barriers to expansion discussed in next slide</a:t>
            </a:r>
          </a:p>
          <a:p>
            <a:pPr lvl="1" eaLnBrk="1" hangingPunct="1">
              <a:spcBef>
                <a:spcPct val="0"/>
              </a:spcBef>
            </a:pPr>
            <a:r>
              <a:rPr lang="en-US" sz="2000" dirty="0" smtClean="0"/>
              <a:t>Firm that can </a:t>
            </a:r>
            <a:r>
              <a:rPr lang="en-US" sz="2000" b="1" dirty="0" smtClean="0"/>
              <a:t>impose BTEs on rivals</a:t>
            </a:r>
            <a:r>
              <a:rPr lang="en-US" sz="2000" dirty="0" smtClean="0"/>
              <a:t> (deny rivals economies of scale/scope, deny rivals access to complements, orchestrate regulation that excludes rivals)</a:t>
            </a:r>
          </a:p>
          <a:p>
            <a:pPr lvl="2" eaLnBrk="1" hangingPunct="1">
              <a:spcBef>
                <a:spcPct val="0"/>
              </a:spcBef>
            </a:pPr>
            <a:r>
              <a:rPr lang="en-US" sz="1900" dirty="0" smtClean="0"/>
              <a:t>E.g</a:t>
            </a:r>
            <a:r>
              <a:rPr lang="en-US" sz="1900" dirty="0"/>
              <a:t>., firm with deeper pockets (when access to financial markets is limited)</a:t>
            </a:r>
          </a:p>
          <a:p>
            <a:pPr lvl="1" eaLnBrk="1" hangingPunct="1">
              <a:spcBef>
                <a:spcPct val="0"/>
              </a:spcBef>
            </a:pPr>
            <a:r>
              <a:rPr lang="en-US" sz="2000" dirty="0" smtClean="0"/>
              <a:t>Firm </a:t>
            </a:r>
            <a:r>
              <a:rPr lang="en-US" sz="2000" dirty="0"/>
              <a:t>with much </a:t>
            </a:r>
            <a:r>
              <a:rPr lang="en-US" sz="2000" b="1" dirty="0"/>
              <a:t>lower cost structure</a:t>
            </a:r>
            <a:r>
              <a:rPr lang="en-US" sz="2000" dirty="0"/>
              <a:t> (can win price war)</a:t>
            </a:r>
          </a:p>
          <a:p>
            <a:pPr lvl="2" eaLnBrk="1" hangingPunct="1">
              <a:spcBef>
                <a:spcPct val="0"/>
              </a:spcBef>
            </a:pPr>
            <a:r>
              <a:rPr lang="en-US" sz="1900" dirty="0"/>
              <a:t>Same for firm with much greater network effects (can win standards war)</a:t>
            </a:r>
          </a:p>
          <a:p>
            <a:pPr lvl="1" eaLnBrk="1" hangingPunct="1">
              <a:spcBef>
                <a:spcPct val="0"/>
              </a:spcBef>
            </a:pPr>
            <a:r>
              <a:rPr lang="en-US" sz="2000" dirty="0"/>
              <a:t>Firm under (but in reach of) MES, when reaching MES</a:t>
            </a:r>
            <a:r>
              <a:rPr lang="en-US" sz="1900" dirty="0"/>
              <a:t> give significant </a:t>
            </a:r>
            <a:r>
              <a:rPr lang="en-US" sz="1900" dirty="0" smtClean="0"/>
              <a:t>advantage</a:t>
            </a:r>
            <a:endParaRPr lang="en-US" sz="1900" dirty="0"/>
          </a:p>
        </p:txBody>
      </p:sp>
      <p:sp>
        <p:nvSpPr>
          <p:cNvPr id="2" name="Footer Placeholder 1"/>
          <p:cNvSpPr>
            <a:spLocks noGrp="1"/>
          </p:cNvSpPr>
          <p:nvPr>
            <p:ph type="ftr" sz="quarter" idx="10"/>
          </p:nvPr>
        </p:nvSpPr>
        <p:spPr/>
        <p:txBody>
          <a:bodyPr/>
          <a:lstStyle/>
          <a:p>
            <a:pPr>
              <a:defRPr/>
            </a:pPr>
            <a:r>
              <a:rPr lang="en-US" smtClean="0"/>
              <a:t>© Amitai Aviram.  All rights reserved.</a:t>
            </a:r>
            <a:endParaRPr lang="en-US"/>
          </a:p>
        </p:txBody>
      </p:sp>
      <p:sp>
        <p:nvSpPr>
          <p:cNvPr id="3" name="Slide Number Placeholder 2"/>
          <p:cNvSpPr>
            <a:spLocks noGrp="1"/>
          </p:cNvSpPr>
          <p:nvPr>
            <p:ph type="sldNum" sz="quarter" idx="11"/>
          </p:nvPr>
        </p:nvSpPr>
        <p:spPr/>
        <p:txBody>
          <a:bodyPr/>
          <a:lstStyle/>
          <a:p>
            <a:pPr>
              <a:defRPr/>
            </a:pPr>
            <a:fld id="{5286D994-2DE0-4EA4-93AF-EA743EE37973}" type="slidenum">
              <a:rPr lang="en-US" smtClean="0"/>
              <a:pPr>
                <a:defRPr/>
              </a:pPr>
              <a:t>84</a:t>
            </a:fld>
            <a:endParaRPr lang="en-US"/>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0" y="0"/>
            <a:ext cx="9144000" cy="1304925"/>
          </a:xfrm>
        </p:spPr>
        <p:txBody>
          <a:bodyPr/>
          <a:lstStyle/>
          <a:p>
            <a:pPr eaLnBrk="1" hangingPunct="1"/>
            <a:r>
              <a:rPr lang="en-US" dirty="0" smtClean="0"/>
              <a:t>Propensity for confrontation</a:t>
            </a:r>
            <a:br>
              <a:rPr lang="en-US" dirty="0" smtClean="0"/>
            </a:br>
            <a:r>
              <a:rPr lang="en-US" sz="3500" dirty="0" smtClean="0"/>
              <a:t>Barriers to expansion</a:t>
            </a:r>
          </a:p>
        </p:txBody>
      </p:sp>
      <p:sp>
        <p:nvSpPr>
          <p:cNvPr id="180227" name="Rectangle 3"/>
          <p:cNvSpPr>
            <a:spLocks noGrp="1" noChangeArrowheads="1"/>
          </p:cNvSpPr>
          <p:nvPr>
            <p:ph type="body" idx="1"/>
          </p:nvPr>
        </p:nvSpPr>
        <p:spPr>
          <a:xfrm>
            <a:off x="0" y="1447800"/>
            <a:ext cx="9144000" cy="5181600"/>
          </a:xfrm>
        </p:spPr>
        <p:txBody>
          <a:bodyPr/>
          <a:lstStyle/>
          <a:p>
            <a:pPr eaLnBrk="1" hangingPunct="1">
              <a:spcBef>
                <a:spcPct val="0"/>
              </a:spcBef>
            </a:pPr>
            <a:r>
              <a:rPr lang="en-US" sz="2400" dirty="0" smtClean="0"/>
              <a:t>Ratio of fixed costs to variable costs</a:t>
            </a:r>
          </a:p>
          <a:p>
            <a:pPr lvl="1" eaLnBrk="1" hangingPunct="1">
              <a:spcBef>
                <a:spcPct val="0"/>
              </a:spcBef>
            </a:pPr>
            <a:r>
              <a:rPr lang="en-US" sz="2000" dirty="0" smtClean="0"/>
              <a:t>Easier to expand when ratio is high (i.e., most costs are FC), because expanded production lowers ATC</a:t>
            </a:r>
          </a:p>
          <a:p>
            <a:pPr lvl="1" eaLnBrk="1" hangingPunct="1">
              <a:spcBef>
                <a:spcPct val="0"/>
              </a:spcBef>
            </a:pPr>
            <a:r>
              <a:rPr lang="en-US" sz="2000" dirty="0" smtClean="0"/>
              <a:t>Example (differences in technology): easier to expand production of </a:t>
            </a:r>
            <a:r>
              <a:rPr lang="en-US" sz="2000" dirty="0"/>
              <a:t>internet-downloaded </a:t>
            </a:r>
            <a:r>
              <a:rPr lang="en-US" sz="2000" dirty="0" smtClean="0"/>
              <a:t>music than CD-based music; easier to </a:t>
            </a:r>
            <a:r>
              <a:rPr lang="en-US" sz="2000" dirty="0"/>
              <a:t>expand satellite TV </a:t>
            </a:r>
            <a:r>
              <a:rPr lang="en-US" sz="2000" dirty="0" smtClean="0"/>
              <a:t>service than cable TV service</a:t>
            </a:r>
          </a:p>
          <a:p>
            <a:pPr lvl="1" eaLnBrk="1" hangingPunct="1">
              <a:spcBef>
                <a:spcPct val="0"/>
              </a:spcBef>
            </a:pPr>
            <a:r>
              <a:rPr lang="en-US" sz="2000" dirty="0" smtClean="0"/>
              <a:t>Example (differences in capacity): easier to expand for firm with excess capacity (higher FC/VC ratio) than for rivals who operate at full capacity</a:t>
            </a:r>
          </a:p>
          <a:p>
            <a:pPr eaLnBrk="1" hangingPunct="1">
              <a:spcBef>
                <a:spcPct val="0"/>
              </a:spcBef>
            </a:pPr>
            <a:r>
              <a:rPr lang="en-US" sz="2400" dirty="0" smtClean="0"/>
              <a:t>Product homogeneity</a:t>
            </a:r>
          </a:p>
          <a:p>
            <a:pPr lvl="1" eaLnBrk="1" hangingPunct="1">
              <a:spcBef>
                <a:spcPct val="0"/>
              </a:spcBef>
            </a:pPr>
            <a:r>
              <a:rPr lang="en-US" sz="2000" dirty="0" smtClean="0"/>
              <a:t>Easier to expand in a homogeneous market than in a </a:t>
            </a:r>
            <a:r>
              <a:rPr lang="en-US" sz="2000" dirty="0"/>
              <a:t>heterogeneous one </a:t>
            </a:r>
            <a:r>
              <a:rPr lang="en-US" sz="2000" dirty="0" smtClean="0"/>
              <a:t>(in latter, a marketing problem: some customers prefer rivals’ product)</a:t>
            </a:r>
          </a:p>
          <a:p>
            <a:pPr lvl="1" eaLnBrk="1" hangingPunct="1">
              <a:spcBef>
                <a:spcPct val="0"/>
              </a:spcBef>
            </a:pPr>
            <a:r>
              <a:rPr lang="en-US" sz="2000" dirty="0" smtClean="0"/>
              <a:t>E.g., easier </a:t>
            </a:r>
            <a:r>
              <a:rPr lang="en-US" sz="2000" dirty="0"/>
              <a:t>to </a:t>
            </a:r>
            <a:r>
              <a:rPr lang="en-US" sz="2000" dirty="0" smtClean="0"/>
              <a:t>expand in selling salt (homogenous) than music (heterogeneous)</a:t>
            </a:r>
          </a:p>
          <a:p>
            <a:pPr eaLnBrk="1" hangingPunct="1">
              <a:spcBef>
                <a:spcPct val="0"/>
              </a:spcBef>
            </a:pPr>
            <a:r>
              <a:rPr lang="en-US" sz="2400" dirty="0" smtClean="0"/>
              <a:t>Access to distribution channels</a:t>
            </a:r>
          </a:p>
          <a:p>
            <a:pPr lvl="1" eaLnBrk="1" hangingPunct="1">
              <a:spcBef>
                <a:spcPct val="0"/>
              </a:spcBef>
            </a:pPr>
            <a:r>
              <a:rPr lang="en-US" sz="2000" dirty="0" smtClean="0"/>
              <a:t>Lack of distribution channels limits ability to expand</a:t>
            </a:r>
          </a:p>
        </p:txBody>
      </p:sp>
      <p:sp>
        <p:nvSpPr>
          <p:cNvPr id="2" name="Footer Placeholder 1"/>
          <p:cNvSpPr>
            <a:spLocks noGrp="1"/>
          </p:cNvSpPr>
          <p:nvPr>
            <p:ph type="ftr" sz="quarter" idx="10"/>
          </p:nvPr>
        </p:nvSpPr>
        <p:spPr/>
        <p:txBody>
          <a:bodyPr/>
          <a:lstStyle/>
          <a:p>
            <a:pPr>
              <a:defRPr/>
            </a:pPr>
            <a:r>
              <a:rPr lang="en-US" smtClean="0"/>
              <a:t>© Amitai Aviram.  All rights reserved.</a:t>
            </a:r>
            <a:endParaRPr lang="en-US" dirty="0"/>
          </a:p>
        </p:txBody>
      </p:sp>
      <p:sp>
        <p:nvSpPr>
          <p:cNvPr id="3" name="Slide Number Placeholder 2"/>
          <p:cNvSpPr>
            <a:spLocks noGrp="1"/>
          </p:cNvSpPr>
          <p:nvPr>
            <p:ph type="sldNum" sz="quarter" idx="11"/>
          </p:nvPr>
        </p:nvSpPr>
        <p:spPr/>
        <p:txBody>
          <a:bodyPr/>
          <a:lstStyle/>
          <a:p>
            <a:pPr>
              <a:defRPr/>
            </a:pPr>
            <a:fld id="{2FFF297A-4C5E-4B06-9A57-C2E3C51A52EC}" type="slidenum">
              <a:rPr lang="en-US" smtClean="0"/>
              <a:pPr>
                <a:defRPr/>
              </a:pPr>
              <a:t>85</a:t>
            </a:fld>
            <a:endParaRPr lang="en-US" dirty="0"/>
          </a:p>
        </p:txBody>
      </p:sp>
    </p:spTree>
    <p:extLst>
      <p:ext uri="{BB962C8B-B14F-4D97-AF65-F5344CB8AC3E}">
        <p14:creationId xmlns:p14="http://schemas.microsoft.com/office/powerpoint/2010/main" val="3072169509"/>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a:xfrm>
            <a:off x="0" y="0"/>
            <a:ext cx="9144000" cy="1304925"/>
          </a:xfrm>
        </p:spPr>
        <p:txBody>
          <a:bodyPr/>
          <a:lstStyle/>
          <a:p>
            <a:pPr eaLnBrk="1" hangingPunct="1"/>
            <a:r>
              <a:rPr lang="en-US" dirty="0" smtClean="0"/>
              <a:t>Propensity for confrontation</a:t>
            </a:r>
            <a:r>
              <a:rPr lang="en-US" sz="3500" dirty="0" smtClean="0"/>
              <a:t/>
            </a:r>
            <a:br>
              <a:rPr lang="en-US" sz="3500" dirty="0" smtClean="0"/>
            </a:br>
            <a:r>
              <a:rPr lang="en-US" sz="3500" dirty="0" smtClean="0"/>
              <a:t>Potential competition</a:t>
            </a:r>
          </a:p>
        </p:txBody>
      </p:sp>
      <p:sp>
        <p:nvSpPr>
          <p:cNvPr id="77829" name="Rectangle 3"/>
          <p:cNvSpPr>
            <a:spLocks noGrp="1" noChangeArrowheads="1"/>
          </p:cNvSpPr>
          <p:nvPr>
            <p:ph type="body" idx="1"/>
          </p:nvPr>
        </p:nvSpPr>
        <p:spPr>
          <a:xfrm>
            <a:off x="0" y="1447800"/>
            <a:ext cx="9144000" cy="5181600"/>
          </a:xfrm>
        </p:spPr>
        <p:txBody>
          <a:bodyPr/>
          <a:lstStyle/>
          <a:p>
            <a:pPr marL="571500" indent="-571500" eaLnBrk="1" hangingPunct="1">
              <a:spcBef>
                <a:spcPct val="0"/>
              </a:spcBef>
              <a:defRPr/>
            </a:pPr>
            <a:r>
              <a:rPr lang="en-US" sz="2400" dirty="0" smtClean="0"/>
              <a:t>When analyzing propensity for confrontation, consider not only existing rivals, but also </a:t>
            </a:r>
            <a:r>
              <a:rPr lang="en-US" sz="2400" b="1" dirty="0" smtClean="0"/>
              <a:t>potential competitors</a:t>
            </a:r>
            <a:r>
              <a:rPr lang="en-US" sz="2400" dirty="0" smtClean="0"/>
              <a:t>: firms making (or expected to make) </a:t>
            </a:r>
            <a:r>
              <a:rPr lang="en-US" sz="2400" dirty="0"/>
              <a:t>products </a:t>
            </a:r>
            <a:r>
              <a:rPr lang="en-US" sz="2400" dirty="0" smtClean="0"/>
              <a:t>that are </a:t>
            </a:r>
            <a:r>
              <a:rPr lang="en-US" sz="2400" dirty="0"/>
              <a:t>likely to be part of the </a:t>
            </a:r>
            <a:r>
              <a:rPr lang="en-US" sz="2400" dirty="0" smtClean="0"/>
              <a:t>market due to </a:t>
            </a:r>
            <a:r>
              <a:rPr lang="en-US" sz="2400" b="1" dirty="0" smtClean="0"/>
              <a:t>expected substitution changes</a:t>
            </a:r>
            <a:r>
              <a:rPr lang="en-US" sz="2400" dirty="0" smtClean="0"/>
              <a:t> or </a:t>
            </a:r>
            <a:r>
              <a:rPr lang="en-US" sz="2400" b="1" dirty="0" smtClean="0"/>
              <a:t>expected erosion of BTEs</a:t>
            </a:r>
            <a:r>
              <a:rPr lang="en-US" sz="2400" dirty="0" smtClean="0"/>
              <a:t> into the market</a:t>
            </a:r>
          </a:p>
          <a:p>
            <a:pPr marL="571500" indent="-571500" eaLnBrk="1" hangingPunct="1">
              <a:spcBef>
                <a:spcPct val="0"/>
              </a:spcBef>
              <a:defRPr/>
            </a:pPr>
            <a:r>
              <a:rPr lang="en-US" sz="2400" dirty="0" smtClean="0"/>
              <a:t>Expected substitution changes can result from:</a:t>
            </a:r>
          </a:p>
          <a:p>
            <a:pPr marL="971550" lvl="1" indent="-571500" eaLnBrk="1" hangingPunct="1">
              <a:spcBef>
                <a:spcPct val="0"/>
              </a:spcBef>
              <a:defRPr/>
            </a:pPr>
            <a:r>
              <a:rPr lang="en-US" sz="2000" dirty="0" smtClean="0"/>
              <a:t>Changes in customer preferences</a:t>
            </a:r>
          </a:p>
          <a:p>
            <a:pPr marL="971550" lvl="1" indent="-571500" eaLnBrk="1" hangingPunct="1">
              <a:spcBef>
                <a:spcPct val="0"/>
              </a:spcBef>
              <a:defRPr/>
            </a:pPr>
            <a:r>
              <a:rPr lang="en-US" sz="2000" dirty="0" smtClean="0"/>
              <a:t>Entry/exit of products</a:t>
            </a:r>
          </a:p>
          <a:p>
            <a:pPr marL="971550" lvl="1" indent="-571500" eaLnBrk="1" hangingPunct="1">
              <a:spcBef>
                <a:spcPct val="0"/>
              </a:spcBef>
              <a:defRPr/>
            </a:pPr>
            <a:r>
              <a:rPr lang="en-US" sz="2000" dirty="0" smtClean="0"/>
              <a:t>Rebranding/repositioning of products</a:t>
            </a:r>
          </a:p>
          <a:p>
            <a:pPr marL="971550" lvl="1" indent="-571500" eaLnBrk="1" hangingPunct="1">
              <a:spcBef>
                <a:spcPct val="0"/>
              </a:spcBef>
              <a:defRPr/>
            </a:pPr>
            <a:r>
              <a:rPr lang="en-US" sz="2000" dirty="0" smtClean="0"/>
              <a:t>New technologies</a:t>
            </a:r>
          </a:p>
        </p:txBody>
      </p:sp>
      <p:sp>
        <p:nvSpPr>
          <p:cNvPr id="2" name="Footer Placeholder 1"/>
          <p:cNvSpPr>
            <a:spLocks noGrp="1"/>
          </p:cNvSpPr>
          <p:nvPr>
            <p:ph type="ftr" sz="quarter" idx="10"/>
          </p:nvPr>
        </p:nvSpPr>
        <p:spPr/>
        <p:txBody>
          <a:bodyPr/>
          <a:lstStyle/>
          <a:p>
            <a:pPr>
              <a:defRPr/>
            </a:pPr>
            <a:r>
              <a:rPr lang="en-US" smtClean="0"/>
              <a:t>© Amitai Aviram.  All rights reserved.</a:t>
            </a:r>
            <a:endParaRPr lang="en-US" dirty="0"/>
          </a:p>
        </p:txBody>
      </p:sp>
      <p:sp>
        <p:nvSpPr>
          <p:cNvPr id="3" name="Slide Number Placeholder 2"/>
          <p:cNvSpPr>
            <a:spLocks noGrp="1"/>
          </p:cNvSpPr>
          <p:nvPr>
            <p:ph type="sldNum" sz="quarter" idx="11"/>
          </p:nvPr>
        </p:nvSpPr>
        <p:spPr/>
        <p:txBody>
          <a:bodyPr/>
          <a:lstStyle/>
          <a:p>
            <a:pPr>
              <a:defRPr/>
            </a:pPr>
            <a:fld id="{F9ABC3F5-CDA5-4016-AEFD-C12E9CBD9FEF}" type="slidenum">
              <a:rPr lang="en-US" smtClean="0"/>
              <a:pPr>
                <a:defRPr/>
              </a:pPr>
              <a:t>86</a:t>
            </a:fld>
            <a:endParaRPr lang="en-US" dirty="0"/>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04800" y="2286000"/>
            <a:ext cx="8686800" cy="1524000"/>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010" name="Rectangle 2"/>
          <p:cNvSpPr>
            <a:spLocks noGrp="1" noChangeArrowheads="1"/>
          </p:cNvSpPr>
          <p:nvPr>
            <p:ph type="title" idx="4294967295"/>
          </p:nvPr>
        </p:nvSpPr>
        <p:spPr/>
        <p:txBody>
          <a:bodyPr/>
          <a:lstStyle/>
          <a:p>
            <a:pPr eaLnBrk="1" hangingPunct="1"/>
            <a:r>
              <a:rPr lang="en-US" dirty="0" smtClean="0"/>
              <a:t>Rivalry</a:t>
            </a:r>
            <a:br>
              <a:rPr lang="en-US" dirty="0" smtClean="0"/>
            </a:br>
            <a:r>
              <a:rPr lang="en-US" sz="3500" dirty="0" smtClean="0"/>
              <a:t>Incentive: propensity for differentiation</a:t>
            </a:r>
          </a:p>
        </p:txBody>
      </p:sp>
      <p:sp>
        <p:nvSpPr>
          <p:cNvPr id="171011" name="Rectangle 3"/>
          <p:cNvSpPr>
            <a:spLocks noGrp="1" noChangeArrowheads="1"/>
          </p:cNvSpPr>
          <p:nvPr>
            <p:ph type="body" idx="4294967295"/>
          </p:nvPr>
        </p:nvSpPr>
        <p:spPr>
          <a:xfrm>
            <a:off x="0" y="1447800"/>
            <a:ext cx="9144000" cy="5181600"/>
          </a:xfrm>
        </p:spPr>
        <p:txBody>
          <a:bodyPr/>
          <a:lstStyle/>
          <a:p>
            <a:pPr marL="342900" lvl="1" indent="-342900" eaLnBrk="1" hangingPunct="1">
              <a:spcBef>
                <a:spcPct val="0"/>
              </a:spcBef>
              <a:buFont typeface="Arial" charset="0"/>
              <a:buChar char="•"/>
            </a:pPr>
            <a:r>
              <a:rPr lang="en-US" sz="2400" dirty="0" smtClean="0"/>
              <a:t>Differentiation: reduces substitution with rivals by exploiting an advantage over rivals in a basis of competition</a:t>
            </a:r>
          </a:p>
          <a:p>
            <a:pPr eaLnBrk="1" hangingPunct="1">
              <a:spcBef>
                <a:spcPct val="0"/>
              </a:spcBef>
            </a:pPr>
            <a:r>
              <a:rPr lang="en-US" sz="2400" dirty="0" smtClean="0"/>
              <a:t>Market’s propensity for differentiation depends on:</a:t>
            </a:r>
            <a:endParaRPr lang="en-US" sz="2000" dirty="0" smtClean="0"/>
          </a:p>
          <a:p>
            <a:pPr lvl="1" eaLnBrk="1" hangingPunct="1">
              <a:spcBef>
                <a:spcPct val="0"/>
              </a:spcBef>
            </a:pPr>
            <a:r>
              <a:rPr lang="en-US" sz="2000" dirty="0" smtClean="0"/>
              <a:t>Bases of competition (other than price) firms can use to differentiate</a:t>
            </a:r>
          </a:p>
          <a:p>
            <a:pPr lvl="1" eaLnBrk="1" hangingPunct="1">
              <a:spcBef>
                <a:spcPct val="0"/>
              </a:spcBef>
            </a:pPr>
            <a:r>
              <a:rPr lang="en-US" sz="2000" dirty="0" smtClean="0"/>
              <a:t>Trade-offs between bases of competition (e.g., prestige will be negatively affected if price is lowered)</a:t>
            </a:r>
          </a:p>
          <a:p>
            <a:pPr lvl="1" eaLnBrk="1" hangingPunct="1">
              <a:spcBef>
                <a:spcPct val="0"/>
              </a:spcBef>
            </a:pPr>
            <a:r>
              <a:rPr lang="en-US" sz="2000" dirty="0" smtClean="0"/>
              <a:t>Capacity constraints </a:t>
            </a:r>
            <a:r>
              <a:rPr lang="en-US" sz="1800" dirty="0" smtClean="0"/>
              <a:t>(tight constraints = less benefit from appealing to entire market)</a:t>
            </a:r>
          </a:p>
          <a:p>
            <a:pPr eaLnBrk="1" hangingPunct="1">
              <a:spcBef>
                <a:spcPct val="0"/>
              </a:spcBef>
            </a:pPr>
            <a:r>
              <a:rPr lang="en-US" sz="2400" dirty="0" smtClean="0"/>
              <a:t>Differentiation is a double-edged sword</a:t>
            </a:r>
            <a:endParaRPr lang="en-US" sz="2400" b="1" dirty="0" smtClean="0"/>
          </a:p>
          <a:p>
            <a:pPr lvl="1" eaLnBrk="1" hangingPunct="1">
              <a:spcBef>
                <a:spcPct val="0"/>
              </a:spcBef>
            </a:pPr>
            <a:r>
              <a:rPr lang="en-US" sz="2000" dirty="0" smtClean="0"/>
              <a:t>Reduces need for coordination (confrontation is less likely)</a:t>
            </a:r>
          </a:p>
          <a:p>
            <a:pPr lvl="2" eaLnBrk="1" hangingPunct="1">
              <a:spcBef>
                <a:spcPct val="0"/>
              </a:spcBef>
            </a:pPr>
            <a:r>
              <a:rPr lang="en-US" sz="1900" dirty="0" smtClean="0"/>
              <a:t>Firms can increase prices &gt;MC, since their products are imperfect substitutes</a:t>
            </a:r>
          </a:p>
          <a:p>
            <a:pPr lvl="1" eaLnBrk="1" hangingPunct="1">
              <a:spcBef>
                <a:spcPct val="0"/>
              </a:spcBef>
            </a:pPr>
            <a:r>
              <a:rPr lang="en-US" sz="2000" dirty="0" smtClean="0"/>
              <a:t>But increases cost of coordination (harder to fix prices)</a:t>
            </a:r>
          </a:p>
          <a:p>
            <a:pPr lvl="2" eaLnBrk="1" hangingPunct="1">
              <a:spcBef>
                <a:spcPct val="0"/>
              </a:spcBef>
            </a:pPr>
            <a:r>
              <a:rPr lang="en-US" sz="1900" dirty="0" smtClean="0"/>
              <a:t>More difficult to detect deviations in quality/price</a:t>
            </a:r>
            <a:endParaRPr lang="en-US" sz="2000" dirty="0" smtClean="0"/>
          </a:p>
        </p:txBody>
      </p:sp>
      <p:sp>
        <p:nvSpPr>
          <p:cNvPr id="2" name="Footer Placeholder 1"/>
          <p:cNvSpPr>
            <a:spLocks noGrp="1"/>
          </p:cNvSpPr>
          <p:nvPr>
            <p:ph type="ftr" sz="quarter" idx="10"/>
          </p:nvPr>
        </p:nvSpPr>
        <p:spPr/>
        <p:txBody>
          <a:bodyPr/>
          <a:lstStyle/>
          <a:p>
            <a:pPr>
              <a:defRPr/>
            </a:pPr>
            <a:r>
              <a:rPr lang="en-US" smtClean="0"/>
              <a:t>© Amitai Aviram.  All rights reserved.</a:t>
            </a:r>
            <a:endParaRPr lang="en-US"/>
          </a:p>
        </p:txBody>
      </p:sp>
      <p:sp>
        <p:nvSpPr>
          <p:cNvPr id="3" name="Slide Number Placeholder 2"/>
          <p:cNvSpPr>
            <a:spLocks noGrp="1"/>
          </p:cNvSpPr>
          <p:nvPr>
            <p:ph type="sldNum" sz="quarter" idx="11"/>
          </p:nvPr>
        </p:nvSpPr>
        <p:spPr/>
        <p:txBody>
          <a:bodyPr/>
          <a:lstStyle/>
          <a:p>
            <a:pPr>
              <a:defRPr/>
            </a:pPr>
            <a:fld id="{6A593568-4D29-4C6B-A810-04EA7D8682AA}" type="slidenum">
              <a:rPr lang="en-US" smtClean="0"/>
              <a:pPr>
                <a:defRPr/>
              </a:pPr>
              <a:t>87</a:t>
            </a:fld>
            <a:endParaRPr lang="en-US"/>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title" idx="4294967295"/>
          </p:nvPr>
        </p:nvSpPr>
        <p:spPr/>
        <p:txBody>
          <a:bodyPr/>
          <a:lstStyle/>
          <a:p>
            <a:pPr eaLnBrk="1" hangingPunct="1"/>
            <a:r>
              <a:rPr lang="en-US" dirty="0" smtClean="0"/>
              <a:t>Rivalry</a:t>
            </a:r>
            <a:br>
              <a:rPr lang="en-US" dirty="0" smtClean="0"/>
            </a:br>
            <a:r>
              <a:rPr lang="en-US" sz="3500" dirty="0" smtClean="0"/>
              <a:t>Incentive: propensity for coordination</a:t>
            </a:r>
            <a:endParaRPr lang="en-US" sz="3500" i="1" dirty="0" smtClean="0"/>
          </a:p>
        </p:txBody>
      </p:sp>
      <p:sp>
        <p:nvSpPr>
          <p:cNvPr id="191491" name="Rectangle 3"/>
          <p:cNvSpPr>
            <a:spLocks noGrp="1" noChangeArrowheads="1"/>
          </p:cNvSpPr>
          <p:nvPr>
            <p:ph type="body" idx="4294967295"/>
          </p:nvPr>
        </p:nvSpPr>
        <p:spPr>
          <a:xfrm>
            <a:off x="0" y="1447800"/>
            <a:ext cx="9144000" cy="5181600"/>
          </a:xfrm>
        </p:spPr>
        <p:txBody>
          <a:bodyPr/>
          <a:lstStyle/>
          <a:p>
            <a:pPr algn="ctr" eaLnBrk="1" hangingPunct="1">
              <a:spcBef>
                <a:spcPct val="0"/>
              </a:spcBef>
              <a:buFont typeface="Wingdings" pitchFamily="2" charset="2"/>
              <a:buNone/>
            </a:pPr>
            <a:r>
              <a:rPr lang="en-US" sz="2800" b="1" u="sng" dirty="0" smtClean="0"/>
              <a:t>What does a cartel do?</a:t>
            </a:r>
          </a:p>
          <a:p>
            <a:pPr eaLnBrk="1" hangingPunct="1">
              <a:spcBef>
                <a:spcPct val="0"/>
              </a:spcBef>
            </a:pPr>
            <a:endParaRPr lang="en-US" sz="2800" dirty="0" smtClean="0"/>
          </a:p>
          <a:p>
            <a:pPr eaLnBrk="1" hangingPunct="1">
              <a:spcBef>
                <a:spcPct val="0"/>
              </a:spcBef>
            </a:pPr>
            <a:r>
              <a:rPr lang="en-US" sz="2400" dirty="0" smtClean="0"/>
              <a:t>Martin, </a:t>
            </a:r>
            <a:r>
              <a:rPr lang="en-US" sz="2400" i="1" dirty="0" smtClean="0"/>
              <a:t>This spud’s not for you</a:t>
            </a:r>
            <a:r>
              <a:rPr lang="en-US" sz="2400" dirty="0" smtClean="0"/>
              <a:t>, WSJ</a:t>
            </a:r>
          </a:p>
          <a:p>
            <a:pPr lvl="1" eaLnBrk="1" hangingPunct="1">
              <a:spcBef>
                <a:spcPct val="0"/>
              </a:spcBef>
            </a:pPr>
            <a:r>
              <a:rPr lang="en-US" sz="2000" dirty="0" smtClean="0"/>
              <a:t>United Potato Growers of America (UPGA) is a co-op that acts as a cartel of potato growers (legal under an exemption to US antitrust rules)</a:t>
            </a:r>
          </a:p>
          <a:p>
            <a:pPr eaLnBrk="1" hangingPunct="1">
              <a:spcBef>
                <a:spcPct val="0"/>
              </a:spcBef>
            </a:pPr>
            <a:r>
              <a:rPr lang="en-US" sz="2400" dirty="0" smtClean="0"/>
              <a:t>Julia </a:t>
            </a:r>
            <a:r>
              <a:rPr lang="en-US" sz="2400" dirty="0" err="1" smtClean="0"/>
              <a:t>Cissel</a:t>
            </a:r>
            <a:r>
              <a:rPr lang="en-US" sz="2400" dirty="0" smtClean="0"/>
              <a:t>, CEO of UPGA: “We’re helping people get the message of, ‘Stop overproducing’”</a:t>
            </a:r>
          </a:p>
          <a:p>
            <a:pPr eaLnBrk="1" hangingPunct="1">
              <a:spcBef>
                <a:spcPct val="0"/>
              </a:spcBef>
            </a:pPr>
            <a:r>
              <a:rPr lang="en-US" sz="2400" dirty="0" smtClean="0">
                <a:solidFill>
                  <a:srgbClr val="FF0000"/>
                </a:solidFill>
              </a:rPr>
              <a:t>What does she mean by “overproducing” - how much is the “correct” amount to produce?</a:t>
            </a:r>
            <a:endParaRPr lang="en-US" sz="2400" dirty="0" smtClean="0"/>
          </a:p>
        </p:txBody>
      </p:sp>
      <p:sp>
        <p:nvSpPr>
          <p:cNvPr id="2" name="Footer Placeholder 1"/>
          <p:cNvSpPr>
            <a:spLocks noGrp="1"/>
          </p:cNvSpPr>
          <p:nvPr>
            <p:ph type="ftr" sz="quarter" idx="10"/>
          </p:nvPr>
        </p:nvSpPr>
        <p:spPr/>
        <p:txBody>
          <a:bodyPr/>
          <a:lstStyle/>
          <a:p>
            <a:pPr>
              <a:defRPr/>
            </a:pPr>
            <a:r>
              <a:rPr lang="en-US" smtClean="0"/>
              <a:t>© Amitai Aviram.  All rights reserved.</a:t>
            </a:r>
            <a:endParaRPr lang="en-US"/>
          </a:p>
        </p:txBody>
      </p:sp>
      <p:sp>
        <p:nvSpPr>
          <p:cNvPr id="3" name="Slide Number Placeholder 2"/>
          <p:cNvSpPr>
            <a:spLocks noGrp="1"/>
          </p:cNvSpPr>
          <p:nvPr>
            <p:ph type="sldNum" sz="quarter" idx="11"/>
          </p:nvPr>
        </p:nvSpPr>
        <p:spPr/>
        <p:txBody>
          <a:bodyPr/>
          <a:lstStyle/>
          <a:p>
            <a:pPr>
              <a:defRPr/>
            </a:pPr>
            <a:fld id="{E77B7588-6A68-4BF5-B846-DDB9569AD092}" type="slidenum">
              <a:rPr lang="en-US" smtClean="0"/>
              <a:pPr>
                <a:defRPr/>
              </a:pPr>
              <a:t>88</a:t>
            </a:fld>
            <a:endParaRPr lang="en-US"/>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Text Box 4"/>
          <p:cNvSpPr txBox="1">
            <a:spLocks noChangeArrowheads="1"/>
          </p:cNvSpPr>
          <p:nvPr/>
        </p:nvSpPr>
        <p:spPr bwMode="auto">
          <a:xfrm>
            <a:off x="5486400" y="5446713"/>
            <a:ext cx="431800" cy="304800"/>
          </a:xfrm>
          <a:prstGeom prst="rect">
            <a:avLst/>
          </a:prstGeom>
          <a:noFill/>
          <a:ln w="9525">
            <a:noFill/>
            <a:miter lim="800000"/>
            <a:headEnd/>
            <a:tailEnd/>
          </a:ln>
        </p:spPr>
        <p:txBody>
          <a:bodyPr>
            <a:spAutoFit/>
          </a:bodyPr>
          <a:lstStyle/>
          <a:p>
            <a:pPr>
              <a:spcBef>
                <a:spcPct val="50000"/>
              </a:spcBef>
            </a:pPr>
            <a:r>
              <a:rPr lang="en-US" sz="1400">
                <a:latin typeface="Tahoma" pitchFamily="34" charset="0"/>
              </a:rPr>
              <a:t>11</a:t>
            </a:r>
          </a:p>
        </p:txBody>
      </p:sp>
      <p:sp>
        <p:nvSpPr>
          <p:cNvPr id="193539" name="Text Box 5"/>
          <p:cNvSpPr txBox="1">
            <a:spLocks noChangeArrowheads="1"/>
          </p:cNvSpPr>
          <p:nvPr/>
        </p:nvSpPr>
        <p:spPr bwMode="auto">
          <a:xfrm>
            <a:off x="3810000" y="5446713"/>
            <a:ext cx="288925" cy="304800"/>
          </a:xfrm>
          <a:prstGeom prst="rect">
            <a:avLst/>
          </a:prstGeom>
          <a:noFill/>
          <a:ln w="9525">
            <a:noFill/>
            <a:miter lim="800000"/>
            <a:headEnd/>
            <a:tailEnd/>
          </a:ln>
        </p:spPr>
        <p:txBody>
          <a:bodyPr>
            <a:spAutoFit/>
          </a:bodyPr>
          <a:lstStyle/>
          <a:p>
            <a:pPr>
              <a:spcBef>
                <a:spcPct val="50000"/>
              </a:spcBef>
            </a:pPr>
            <a:r>
              <a:rPr lang="en-US" sz="1400">
                <a:latin typeface="Tahoma" pitchFamily="34" charset="0"/>
              </a:rPr>
              <a:t>3</a:t>
            </a:r>
          </a:p>
        </p:txBody>
      </p:sp>
      <p:sp>
        <p:nvSpPr>
          <p:cNvPr id="193540" name="Text Box 6"/>
          <p:cNvSpPr txBox="1">
            <a:spLocks noChangeArrowheads="1"/>
          </p:cNvSpPr>
          <p:nvPr/>
        </p:nvSpPr>
        <p:spPr bwMode="auto">
          <a:xfrm>
            <a:off x="4495800" y="5446713"/>
            <a:ext cx="360363" cy="304800"/>
          </a:xfrm>
          <a:prstGeom prst="rect">
            <a:avLst/>
          </a:prstGeom>
          <a:noFill/>
          <a:ln w="9525">
            <a:noFill/>
            <a:miter lim="800000"/>
            <a:headEnd/>
            <a:tailEnd/>
          </a:ln>
        </p:spPr>
        <p:txBody>
          <a:bodyPr>
            <a:spAutoFit/>
          </a:bodyPr>
          <a:lstStyle/>
          <a:p>
            <a:pPr>
              <a:spcBef>
                <a:spcPct val="50000"/>
              </a:spcBef>
            </a:pPr>
            <a:r>
              <a:rPr lang="en-US" sz="1400">
                <a:latin typeface="Tahoma" pitchFamily="34" charset="0"/>
              </a:rPr>
              <a:t>6</a:t>
            </a:r>
          </a:p>
        </p:txBody>
      </p:sp>
      <p:sp>
        <p:nvSpPr>
          <p:cNvPr id="193541" name="Text Box 8"/>
          <p:cNvSpPr txBox="1">
            <a:spLocks noChangeAspect="1" noChangeArrowheads="1"/>
          </p:cNvSpPr>
          <p:nvPr/>
        </p:nvSpPr>
        <p:spPr bwMode="auto">
          <a:xfrm>
            <a:off x="5976938" y="4371975"/>
            <a:ext cx="900112" cy="517525"/>
          </a:xfrm>
          <a:prstGeom prst="rect">
            <a:avLst/>
          </a:prstGeom>
          <a:noFill/>
          <a:ln w="9525">
            <a:noFill/>
            <a:miter lim="800000"/>
            <a:headEnd/>
            <a:tailEnd/>
          </a:ln>
        </p:spPr>
        <p:txBody>
          <a:bodyPr>
            <a:spAutoFit/>
          </a:bodyPr>
          <a:lstStyle/>
          <a:p>
            <a:pPr algn="ctr">
              <a:spcBef>
                <a:spcPct val="50000"/>
              </a:spcBef>
            </a:pPr>
            <a:r>
              <a:rPr lang="en-US" sz="1400">
                <a:latin typeface="Tahoma" pitchFamily="34" charset="0"/>
              </a:rPr>
              <a:t>Supply Curve</a:t>
            </a:r>
          </a:p>
        </p:txBody>
      </p:sp>
      <p:sp>
        <p:nvSpPr>
          <p:cNvPr id="193542" name="Line 9"/>
          <p:cNvSpPr>
            <a:spLocks noChangeAspect="1" noChangeShapeType="1"/>
          </p:cNvSpPr>
          <p:nvPr/>
        </p:nvSpPr>
        <p:spPr bwMode="auto">
          <a:xfrm>
            <a:off x="2992438" y="1846263"/>
            <a:ext cx="0" cy="3513137"/>
          </a:xfrm>
          <a:prstGeom prst="line">
            <a:avLst/>
          </a:prstGeom>
          <a:noFill/>
          <a:ln w="9525">
            <a:solidFill>
              <a:schemeClr val="tx1"/>
            </a:solidFill>
            <a:round/>
            <a:headEnd/>
            <a:tailEnd/>
          </a:ln>
        </p:spPr>
        <p:txBody>
          <a:bodyPr/>
          <a:lstStyle/>
          <a:p>
            <a:endParaRPr lang="en-US"/>
          </a:p>
        </p:txBody>
      </p:sp>
      <p:sp>
        <p:nvSpPr>
          <p:cNvPr id="193543" name="Line 10"/>
          <p:cNvSpPr>
            <a:spLocks noChangeAspect="1" noChangeShapeType="1"/>
          </p:cNvSpPr>
          <p:nvPr/>
        </p:nvSpPr>
        <p:spPr bwMode="auto">
          <a:xfrm>
            <a:off x="2992438" y="5359400"/>
            <a:ext cx="3602037" cy="0"/>
          </a:xfrm>
          <a:prstGeom prst="line">
            <a:avLst/>
          </a:prstGeom>
          <a:noFill/>
          <a:ln w="9525">
            <a:solidFill>
              <a:schemeClr val="tx1"/>
            </a:solidFill>
            <a:round/>
            <a:headEnd/>
            <a:tailEnd/>
          </a:ln>
        </p:spPr>
        <p:txBody>
          <a:bodyPr/>
          <a:lstStyle/>
          <a:p>
            <a:endParaRPr lang="en-US"/>
          </a:p>
        </p:txBody>
      </p:sp>
      <p:sp>
        <p:nvSpPr>
          <p:cNvPr id="193544" name="Text Box 11"/>
          <p:cNvSpPr txBox="1">
            <a:spLocks noChangeAspect="1" noChangeArrowheads="1"/>
          </p:cNvSpPr>
          <p:nvPr/>
        </p:nvSpPr>
        <p:spPr bwMode="auto">
          <a:xfrm>
            <a:off x="2362200" y="1484313"/>
            <a:ext cx="720725" cy="303212"/>
          </a:xfrm>
          <a:prstGeom prst="rect">
            <a:avLst/>
          </a:prstGeom>
          <a:noFill/>
          <a:ln w="9525">
            <a:noFill/>
            <a:miter lim="800000"/>
            <a:headEnd/>
            <a:tailEnd/>
          </a:ln>
        </p:spPr>
        <p:txBody>
          <a:bodyPr>
            <a:spAutoFit/>
          </a:bodyPr>
          <a:lstStyle/>
          <a:p>
            <a:pPr>
              <a:spcBef>
                <a:spcPct val="50000"/>
              </a:spcBef>
            </a:pPr>
            <a:r>
              <a:rPr lang="en-US" sz="1400">
                <a:latin typeface="Tahoma" pitchFamily="34" charset="0"/>
              </a:rPr>
              <a:t>Price</a:t>
            </a:r>
          </a:p>
        </p:txBody>
      </p:sp>
      <p:sp>
        <p:nvSpPr>
          <p:cNvPr id="193545" name="Line 12"/>
          <p:cNvSpPr>
            <a:spLocks noChangeAspect="1" noChangeShapeType="1"/>
          </p:cNvSpPr>
          <p:nvPr/>
        </p:nvSpPr>
        <p:spPr bwMode="auto">
          <a:xfrm>
            <a:off x="2992438" y="4098925"/>
            <a:ext cx="3241675" cy="0"/>
          </a:xfrm>
          <a:prstGeom prst="line">
            <a:avLst/>
          </a:prstGeom>
          <a:noFill/>
          <a:ln w="19050">
            <a:solidFill>
              <a:schemeClr val="tx2"/>
            </a:solidFill>
            <a:round/>
            <a:headEnd/>
            <a:tailEnd/>
          </a:ln>
        </p:spPr>
        <p:txBody>
          <a:bodyPr/>
          <a:lstStyle/>
          <a:p>
            <a:endParaRPr lang="en-US"/>
          </a:p>
        </p:txBody>
      </p:sp>
      <p:sp>
        <p:nvSpPr>
          <p:cNvPr id="193546" name="Text Box 13"/>
          <p:cNvSpPr txBox="1">
            <a:spLocks noChangeAspect="1" noChangeArrowheads="1"/>
          </p:cNvSpPr>
          <p:nvPr/>
        </p:nvSpPr>
        <p:spPr bwMode="auto">
          <a:xfrm>
            <a:off x="2632075" y="3917950"/>
            <a:ext cx="361950" cy="304800"/>
          </a:xfrm>
          <a:prstGeom prst="rect">
            <a:avLst/>
          </a:prstGeom>
          <a:noFill/>
          <a:ln w="9525">
            <a:noFill/>
            <a:miter lim="800000"/>
            <a:headEnd/>
            <a:tailEnd/>
          </a:ln>
        </p:spPr>
        <p:txBody>
          <a:bodyPr>
            <a:spAutoFit/>
          </a:bodyPr>
          <a:lstStyle/>
          <a:p>
            <a:pPr>
              <a:spcBef>
                <a:spcPct val="50000"/>
              </a:spcBef>
            </a:pPr>
            <a:r>
              <a:rPr lang="en-US" sz="1400">
                <a:latin typeface="Tahoma" pitchFamily="34" charset="0"/>
              </a:rPr>
              <a:t>5</a:t>
            </a:r>
          </a:p>
        </p:txBody>
      </p:sp>
      <p:sp>
        <p:nvSpPr>
          <p:cNvPr id="193547" name="Line 14"/>
          <p:cNvSpPr>
            <a:spLocks noChangeAspect="1" noChangeShapeType="1"/>
          </p:cNvSpPr>
          <p:nvPr/>
        </p:nvSpPr>
        <p:spPr bwMode="auto">
          <a:xfrm>
            <a:off x="2992438" y="2205038"/>
            <a:ext cx="2701925" cy="3154362"/>
          </a:xfrm>
          <a:prstGeom prst="line">
            <a:avLst/>
          </a:prstGeom>
          <a:noFill/>
          <a:ln w="19050">
            <a:solidFill>
              <a:schemeClr val="hlink"/>
            </a:solidFill>
            <a:round/>
            <a:headEnd/>
            <a:tailEnd/>
          </a:ln>
        </p:spPr>
        <p:txBody>
          <a:bodyPr/>
          <a:lstStyle/>
          <a:p>
            <a:endParaRPr lang="en-US"/>
          </a:p>
        </p:txBody>
      </p:sp>
      <p:sp>
        <p:nvSpPr>
          <p:cNvPr id="193548" name="Text Box 15"/>
          <p:cNvSpPr txBox="1">
            <a:spLocks noChangeAspect="1" noChangeArrowheads="1"/>
          </p:cNvSpPr>
          <p:nvPr/>
        </p:nvSpPr>
        <p:spPr bwMode="auto">
          <a:xfrm>
            <a:off x="2541588" y="2024063"/>
            <a:ext cx="539750" cy="304800"/>
          </a:xfrm>
          <a:prstGeom prst="rect">
            <a:avLst/>
          </a:prstGeom>
          <a:noFill/>
          <a:ln w="9525">
            <a:noFill/>
            <a:miter lim="800000"/>
            <a:headEnd/>
            <a:tailEnd/>
          </a:ln>
        </p:spPr>
        <p:txBody>
          <a:bodyPr>
            <a:spAutoFit/>
          </a:bodyPr>
          <a:lstStyle/>
          <a:p>
            <a:pPr>
              <a:spcBef>
                <a:spcPct val="50000"/>
              </a:spcBef>
            </a:pPr>
            <a:r>
              <a:rPr lang="en-US" sz="1400">
                <a:latin typeface="Tahoma" pitchFamily="34" charset="0"/>
              </a:rPr>
              <a:t>11</a:t>
            </a:r>
          </a:p>
        </p:txBody>
      </p:sp>
      <p:sp>
        <p:nvSpPr>
          <p:cNvPr id="193549" name="Line 17"/>
          <p:cNvSpPr>
            <a:spLocks noChangeAspect="1" noChangeShapeType="1"/>
          </p:cNvSpPr>
          <p:nvPr/>
        </p:nvSpPr>
        <p:spPr bwMode="auto">
          <a:xfrm>
            <a:off x="4614863" y="4098925"/>
            <a:ext cx="0" cy="1260475"/>
          </a:xfrm>
          <a:prstGeom prst="line">
            <a:avLst/>
          </a:prstGeom>
          <a:noFill/>
          <a:ln w="9525" cap="rnd">
            <a:solidFill>
              <a:schemeClr val="tx1"/>
            </a:solidFill>
            <a:prstDash val="sysDot"/>
            <a:round/>
            <a:headEnd/>
            <a:tailEnd/>
          </a:ln>
        </p:spPr>
        <p:txBody>
          <a:bodyPr/>
          <a:lstStyle/>
          <a:p>
            <a:endParaRPr lang="en-US"/>
          </a:p>
        </p:txBody>
      </p:sp>
      <p:sp>
        <p:nvSpPr>
          <p:cNvPr id="193550" name="Line 18"/>
          <p:cNvSpPr>
            <a:spLocks noChangeAspect="1" noChangeShapeType="1"/>
          </p:cNvSpPr>
          <p:nvPr/>
        </p:nvSpPr>
        <p:spPr bwMode="auto">
          <a:xfrm flipH="1" flipV="1">
            <a:off x="3983038" y="3376613"/>
            <a:ext cx="0" cy="1982787"/>
          </a:xfrm>
          <a:prstGeom prst="line">
            <a:avLst/>
          </a:prstGeom>
          <a:noFill/>
          <a:ln w="9525" cap="rnd">
            <a:solidFill>
              <a:schemeClr val="tx1"/>
            </a:solidFill>
            <a:prstDash val="sysDot"/>
            <a:round/>
            <a:headEnd/>
            <a:tailEnd/>
          </a:ln>
        </p:spPr>
        <p:txBody>
          <a:bodyPr/>
          <a:lstStyle/>
          <a:p>
            <a:endParaRPr lang="en-US"/>
          </a:p>
        </p:txBody>
      </p:sp>
      <p:sp>
        <p:nvSpPr>
          <p:cNvPr id="193551" name="Line 19"/>
          <p:cNvSpPr>
            <a:spLocks noChangeAspect="1" noChangeShapeType="1"/>
          </p:cNvSpPr>
          <p:nvPr/>
        </p:nvSpPr>
        <p:spPr bwMode="auto">
          <a:xfrm flipH="1">
            <a:off x="2992438" y="3376613"/>
            <a:ext cx="990600" cy="0"/>
          </a:xfrm>
          <a:prstGeom prst="line">
            <a:avLst/>
          </a:prstGeom>
          <a:noFill/>
          <a:ln w="9525" cap="rnd">
            <a:solidFill>
              <a:schemeClr val="tx1"/>
            </a:solidFill>
            <a:prstDash val="sysDot"/>
            <a:round/>
            <a:headEnd/>
            <a:tailEnd/>
          </a:ln>
        </p:spPr>
        <p:txBody>
          <a:bodyPr/>
          <a:lstStyle/>
          <a:p>
            <a:endParaRPr lang="en-US"/>
          </a:p>
        </p:txBody>
      </p:sp>
      <p:sp>
        <p:nvSpPr>
          <p:cNvPr id="193552" name="Text Box 20"/>
          <p:cNvSpPr txBox="1">
            <a:spLocks noChangeAspect="1" noChangeArrowheads="1"/>
          </p:cNvSpPr>
          <p:nvPr/>
        </p:nvSpPr>
        <p:spPr bwMode="auto">
          <a:xfrm>
            <a:off x="2632075" y="3195638"/>
            <a:ext cx="361950" cy="304800"/>
          </a:xfrm>
          <a:prstGeom prst="rect">
            <a:avLst/>
          </a:prstGeom>
          <a:noFill/>
          <a:ln w="9525">
            <a:noFill/>
            <a:miter lim="800000"/>
            <a:headEnd/>
            <a:tailEnd/>
          </a:ln>
        </p:spPr>
        <p:txBody>
          <a:bodyPr>
            <a:spAutoFit/>
          </a:bodyPr>
          <a:lstStyle/>
          <a:p>
            <a:pPr>
              <a:spcBef>
                <a:spcPct val="50000"/>
              </a:spcBef>
            </a:pPr>
            <a:r>
              <a:rPr lang="en-US" sz="1400">
                <a:latin typeface="Tahoma" pitchFamily="34" charset="0"/>
              </a:rPr>
              <a:t>8</a:t>
            </a:r>
          </a:p>
        </p:txBody>
      </p:sp>
      <p:sp>
        <p:nvSpPr>
          <p:cNvPr id="193553" name="Rectangle 21"/>
          <p:cNvSpPr>
            <a:spLocks noChangeAspect="1" noChangeArrowheads="1"/>
          </p:cNvSpPr>
          <p:nvPr/>
        </p:nvSpPr>
        <p:spPr bwMode="auto">
          <a:xfrm>
            <a:off x="2992438" y="3376613"/>
            <a:ext cx="990600" cy="722312"/>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193554" name="AutoShape 22"/>
          <p:cNvSpPr>
            <a:spLocks noChangeAspect="1" noChangeArrowheads="1"/>
          </p:cNvSpPr>
          <p:nvPr/>
        </p:nvSpPr>
        <p:spPr bwMode="auto">
          <a:xfrm>
            <a:off x="3983038" y="3376613"/>
            <a:ext cx="631825" cy="722312"/>
          </a:xfrm>
          <a:prstGeom prst="rtTriangle">
            <a:avLst/>
          </a:prstGeom>
          <a:solidFill>
            <a:schemeClr val="hlink"/>
          </a:solidFill>
          <a:ln w="9525">
            <a:solidFill>
              <a:schemeClr val="tx1"/>
            </a:solidFill>
            <a:miter lim="800000"/>
            <a:headEnd/>
            <a:tailEnd/>
          </a:ln>
        </p:spPr>
        <p:txBody>
          <a:bodyPr wrap="none" anchor="ctr"/>
          <a:lstStyle/>
          <a:p>
            <a:endParaRPr lang="en-US"/>
          </a:p>
        </p:txBody>
      </p:sp>
      <p:sp>
        <p:nvSpPr>
          <p:cNvPr id="193555" name="Line 27"/>
          <p:cNvSpPr>
            <a:spLocks noChangeAspect="1" noChangeShapeType="1"/>
          </p:cNvSpPr>
          <p:nvPr/>
        </p:nvSpPr>
        <p:spPr bwMode="auto">
          <a:xfrm flipH="1">
            <a:off x="3827463" y="2655888"/>
            <a:ext cx="1525587" cy="381000"/>
          </a:xfrm>
          <a:prstGeom prst="line">
            <a:avLst/>
          </a:prstGeom>
          <a:noFill/>
          <a:ln w="9525">
            <a:solidFill>
              <a:schemeClr val="tx1"/>
            </a:solidFill>
            <a:round/>
            <a:headEnd/>
            <a:tailEnd type="triangle" w="med" len="med"/>
          </a:ln>
        </p:spPr>
        <p:txBody>
          <a:bodyPr/>
          <a:lstStyle/>
          <a:p>
            <a:endParaRPr lang="en-US"/>
          </a:p>
        </p:txBody>
      </p:sp>
      <p:sp>
        <p:nvSpPr>
          <p:cNvPr id="193556" name="Text Box 28"/>
          <p:cNvSpPr txBox="1">
            <a:spLocks noChangeAspect="1" noChangeArrowheads="1"/>
          </p:cNvSpPr>
          <p:nvPr/>
        </p:nvSpPr>
        <p:spPr bwMode="auto">
          <a:xfrm>
            <a:off x="5353050" y="2274888"/>
            <a:ext cx="947738" cy="730250"/>
          </a:xfrm>
          <a:prstGeom prst="rect">
            <a:avLst/>
          </a:prstGeom>
          <a:noFill/>
          <a:ln w="9525">
            <a:noFill/>
            <a:miter lim="800000"/>
            <a:headEnd/>
            <a:tailEnd/>
          </a:ln>
        </p:spPr>
        <p:txBody>
          <a:bodyPr>
            <a:spAutoFit/>
          </a:bodyPr>
          <a:lstStyle/>
          <a:p>
            <a:pPr algn="ctr">
              <a:spcBef>
                <a:spcPct val="50000"/>
              </a:spcBef>
            </a:pPr>
            <a:r>
              <a:rPr lang="en-US" sz="1400">
                <a:latin typeface="Tahoma" pitchFamily="34" charset="0"/>
              </a:rPr>
              <a:t>Demand Curve (P=11-Q)</a:t>
            </a:r>
          </a:p>
        </p:txBody>
      </p:sp>
      <p:sp>
        <p:nvSpPr>
          <p:cNvPr id="193557" name="Rectangle 29"/>
          <p:cNvSpPr>
            <a:spLocks noChangeAspect="1" noChangeArrowheads="1"/>
          </p:cNvSpPr>
          <p:nvPr/>
        </p:nvSpPr>
        <p:spPr bwMode="auto">
          <a:xfrm>
            <a:off x="2992438" y="4098925"/>
            <a:ext cx="990600" cy="1260475"/>
          </a:xfrm>
          <a:prstGeom prst="rect">
            <a:avLst/>
          </a:prstGeom>
          <a:solidFill>
            <a:srgbClr val="46CF15"/>
          </a:solidFill>
          <a:ln w="9525">
            <a:solidFill>
              <a:schemeClr val="tx1"/>
            </a:solidFill>
            <a:miter lim="800000"/>
            <a:headEnd/>
            <a:tailEnd/>
          </a:ln>
        </p:spPr>
        <p:txBody>
          <a:bodyPr wrap="none" anchor="ctr"/>
          <a:lstStyle/>
          <a:p>
            <a:endParaRPr lang="en-US"/>
          </a:p>
        </p:txBody>
      </p:sp>
      <p:sp>
        <p:nvSpPr>
          <p:cNvPr id="193558" name="Line 31"/>
          <p:cNvSpPr>
            <a:spLocks noChangeAspect="1" noChangeShapeType="1"/>
          </p:cNvSpPr>
          <p:nvPr/>
        </p:nvSpPr>
        <p:spPr bwMode="auto">
          <a:xfrm flipH="1" flipV="1">
            <a:off x="5638800" y="4181475"/>
            <a:ext cx="476250" cy="476250"/>
          </a:xfrm>
          <a:prstGeom prst="line">
            <a:avLst/>
          </a:prstGeom>
          <a:noFill/>
          <a:ln w="9525">
            <a:solidFill>
              <a:schemeClr val="tx1"/>
            </a:solidFill>
            <a:round/>
            <a:headEnd/>
            <a:tailEnd type="triangle" w="med" len="med"/>
          </a:ln>
        </p:spPr>
        <p:txBody>
          <a:bodyPr/>
          <a:lstStyle/>
          <a:p>
            <a:endParaRPr lang="en-US"/>
          </a:p>
        </p:txBody>
      </p:sp>
      <p:sp>
        <p:nvSpPr>
          <p:cNvPr id="193559" name="Oval 25"/>
          <p:cNvSpPr>
            <a:spLocks noChangeArrowheads="1"/>
          </p:cNvSpPr>
          <p:nvPr/>
        </p:nvSpPr>
        <p:spPr bwMode="auto">
          <a:xfrm>
            <a:off x="3276600" y="5445125"/>
            <a:ext cx="2016125" cy="647700"/>
          </a:xfrm>
          <a:prstGeom prst="ellipse">
            <a:avLst/>
          </a:prstGeom>
          <a:noFill/>
          <a:ln w="38100">
            <a:solidFill>
              <a:srgbClr val="FF0000"/>
            </a:solidFill>
            <a:round/>
            <a:headEnd/>
            <a:tailEnd/>
          </a:ln>
        </p:spPr>
        <p:txBody>
          <a:bodyPr wrap="none" anchor="ctr"/>
          <a:lstStyle/>
          <a:p>
            <a:endParaRPr lang="en-US"/>
          </a:p>
        </p:txBody>
      </p:sp>
      <p:sp>
        <p:nvSpPr>
          <p:cNvPr id="193560" name="Line 26"/>
          <p:cNvSpPr>
            <a:spLocks noChangeShapeType="1"/>
          </p:cNvSpPr>
          <p:nvPr/>
        </p:nvSpPr>
        <p:spPr bwMode="auto">
          <a:xfrm>
            <a:off x="4067175" y="5589588"/>
            <a:ext cx="433388" cy="0"/>
          </a:xfrm>
          <a:prstGeom prst="line">
            <a:avLst/>
          </a:prstGeom>
          <a:noFill/>
          <a:ln w="38100">
            <a:solidFill>
              <a:srgbClr val="FF0000"/>
            </a:solidFill>
            <a:round/>
            <a:headEnd type="triangle" w="med" len="med"/>
            <a:tailEnd type="triangle" w="med" len="med"/>
          </a:ln>
        </p:spPr>
        <p:txBody>
          <a:bodyPr/>
          <a:lstStyle/>
          <a:p>
            <a:endParaRPr lang="en-US"/>
          </a:p>
        </p:txBody>
      </p:sp>
      <p:sp>
        <p:nvSpPr>
          <p:cNvPr id="193561" name="Text Box 27"/>
          <p:cNvSpPr txBox="1">
            <a:spLocks noChangeArrowheads="1"/>
          </p:cNvSpPr>
          <p:nvPr/>
        </p:nvSpPr>
        <p:spPr bwMode="auto">
          <a:xfrm>
            <a:off x="3348038" y="5661025"/>
            <a:ext cx="1944687" cy="366713"/>
          </a:xfrm>
          <a:prstGeom prst="rect">
            <a:avLst/>
          </a:prstGeom>
          <a:noFill/>
          <a:ln w="9525">
            <a:noFill/>
            <a:miter lim="800000"/>
            <a:headEnd/>
            <a:tailEnd/>
          </a:ln>
        </p:spPr>
        <p:txBody>
          <a:bodyPr>
            <a:spAutoFit/>
          </a:bodyPr>
          <a:lstStyle/>
          <a:p>
            <a:pPr algn="ctr">
              <a:spcBef>
                <a:spcPct val="50000"/>
              </a:spcBef>
            </a:pPr>
            <a:r>
              <a:rPr lang="en-US">
                <a:latin typeface="Arial" charset="0"/>
              </a:rPr>
              <a:t>“Overproduction”</a:t>
            </a:r>
          </a:p>
        </p:txBody>
      </p:sp>
      <p:sp>
        <p:nvSpPr>
          <p:cNvPr id="2" name="Footer Placeholder 1"/>
          <p:cNvSpPr>
            <a:spLocks noGrp="1"/>
          </p:cNvSpPr>
          <p:nvPr>
            <p:ph type="ftr" sz="quarter" idx="10"/>
          </p:nvPr>
        </p:nvSpPr>
        <p:spPr/>
        <p:txBody>
          <a:bodyPr/>
          <a:lstStyle/>
          <a:p>
            <a:pPr>
              <a:defRPr/>
            </a:pPr>
            <a:r>
              <a:rPr lang="en-US" smtClean="0"/>
              <a:t>© Amitai Aviram.  All rights reserved.</a:t>
            </a:r>
            <a:endParaRPr lang="en-US"/>
          </a:p>
        </p:txBody>
      </p:sp>
      <p:sp>
        <p:nvSpPr>
          <p:cNvPr id="3" name="Slide Number Placeholder 2"/>
          <p:cNvSpPr>
            <a:spLocks noGrp="1"/>
          </p:cNvSpPr>
          <p:nvPr>
            <p:ph type="sldNum" sz="quarter" idx="11"/>
          </p:nvPr>
        </p:nvSpPr>
        <p:spPr/>
        <p:txBody>
          <a:bodyPr/>
          <a:lstStyle/>
          <a:p>
            <a:pPr>
              <a:defRPr/>
            </a:pPr>
            <a:fld id="{FBD4FED7-357B-4F7F-877B-C382510690A1}" type="slidenum">
              <a:rPr lang="en-US" smtClean="0"/>
              <a:pPr>
                <a:defRPr/>
              </a:pPr>
              <a:t>89</a:t>
            </a:fld>
            <a:endParaRPr lang="en-US"/>
          </a:p>
        </p:txBody>
      </p:sp>
      <p:sp>
        <p:nvSpPr>
          <p:cNvPr id="193564" name="Rectangle 2"/>
          <p:cNvSpPr txBox="1">
            <a:spLocks noChangeArrowheads="1"/>
          </p:cNvSpPr>
          <p:nvPr/>
        </p:nvSpPr>
        <p:spPr bwMode="auto">
          <a:xfrm>
            <a:off x="0" y="0"/>
            <a:ext cx="9144000" cy="1295400"/>
          </a:xfrm>
          <a:prstGeom prst="rect">
            <a:avLst/>
          </a:prstGeom>
          <a:noFill/>
          <a:ln w="9525">
            <a:noFill/>
            <a:miter lim="800000"/>
            <a:headEnd/>
            <a:tailEnd/>
          </a:ln>
        </p:spPr>
        <p:txBody>
          <a:bodyPr anchor="ctr"/>
          <a:lstStyle/>
          <a:p>
            <a:pPr algn="ctr"/>
            <a:r>
              <a:rPr lang="en-US" sz="3900" dirty="0">
                <a:latin typeface="+mj-lt"/>
              </a:rPr>
              <a:t>Propensity for coordination</a:t>
            </a:r>
            <a:br>
              <a:rPr lang="en-US" sz="3900" dirty="0">
                <a:latin typeface="+mj-lt"/>
              </a:rPr>
            </a:br>
            <a:r>
              <a:rPr lang="en-US" sz="3500" dirty="0">
                <a:latin typeface="+mj-lt"/>
              </a:rPr>
              <a:t>What does a cartel do?</a:t>
            </a:r>
            <a:endParaRPr lang="en-US" sz="3500" i="1" dirty="0">
              <a:latin typeface="+mj-l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0" y="0"/>
            <a:ext cx="9144000" cy="1304925"/>
          </a:xfrm>
        </p:spPr>
        <p:txBody>
          <a:bodyPr/>
          <a:lstStyle/>
          <a:p>
            <a:pPr eaLnBrk="1" hangingPunct="1"/>
            <a:r>
              <a:rPr lang="en-US" dirty="0" smtClean="0"/>
              <a:t>Economics of competition</a:t>
            </a:r>
            <a:br>
              <a:rPr lang="en-US" dirty="0" smtClean="0"/>
            </a:br>
            <a:r>
              <a:rPr lang="en-US" sz="3500" dirty="0" smtClean="0"/>
              <a:t>The supply curve</a:t>
            </a:r>
          </a:p>
        </p:txBody>
      </p:sp>
      <p:sp>
        <p:nvSpPr>
          <p:cNvPr id="24579" name="Rectangle 3"/>
          <p:cNvSpPr>
            <a:spLocks noGrp="1" noChangeArrowheads="1"/>
          </p:cNvSpPr>
          <p:nvPr>
            <p:ph type="body" sz="half" idx="1"/>
          </p:nvPr>
        </p:nvSpPr>
        <p:spPr>
          <a:xfrm>
            <a:off x="0" y="1447800"/>
            <a:ext cx="5292725" cy="5181600"/>
          </a:xfrm>
        </p:spPr>
        <p:txBody>
          <a:bodyPr/>
          <a:lstStyle/>
          <a:p>
            <a:pPr eaLnBrk="1" hangingPunct="1">
              <a:spcBef>
                <a:spcPct val="0"/>
              </a:spcBef>
            </a:pPr>
            <a:r>
              <a:rPr lang="en-US" sz="2400" dirty="0" smtClean="0"/>
              <a:t>But in the real world:</a:t>
            </a:r>
          </a:p>
          <a:p>
            <a:pPr lvl="1" eaLnBrk="1" hangingPunct="1">
              <a:spcBef>
                <a:spcPct val="0"/>
              </a:spcBef>
            </a:pPr>
            <a:r>
              <a:rPr lang="en-US" sz="2000" dirty="0" smtClean="0"/>
              <a:t>Different firms have different MCs</a:t>
            </a:r>
          </a:p>
          <a:p>
            <a:pPr lvl="1" eaLnBrk="1" hangingPunct="1">
              <a:spcBef>
                <a:spcPct val="0"/>
              </a:spcBef>
            </a:pPr>
            <a:r>
              <a:rPr lang="en-US" sz="2000" dirty="0" smtClean="0"/>
              <a:t>MC changes for the same firm as it produces a different quantity</a:t>
            </a:r>
            <a:endParaRPr lang="en-US" sz="2400" dirty="0" smtClean="0"/>
          </a:p>
          <a:p>
            <a:pPr eaLnBrk="1" hangingPunct="1">
              <a:spcBef>
                <a:spcPct val="0"/>
              </a:spcBef>
            </a:pPr>
            <a:r>
              <a:rPr lang="en-US" sz="2400" dirty="0" smtClean="0"/>
              <a:t>Typical “real world” supply curve</a:t>
            </a:r>
          </a:p>
          <a:p>
            <a:pPr lvl="1" eaLnBrk="1" hangingPunct="1">
              <a:spcBef>
                <a:spcPct val="0"/>
              </a:spcBef>
            </a:pPr>
            <a:r>
              <a:rPr lang="en-US" sz="2000" dirty="0" smtClean="0"/>
              <a:t>Slopes downwards at first, as scale &amp; experience improve the efficient use of resources</a:t>
            </a:r>
          </a:p>
          <a:p>
            <a:pPr lvl="1" eaLnBrk="1" hangingPunct="1">
              <a:spcBef>
                <a:spcPct val="0"/>
              </a:spcBef>
            </a:pPr>
            <a:r>
              <a:rPr lang="en-US" sz="2200" dirty="0" smtClean="0"/>
              <a:t>Then slopes upwards as costs rise</a:t>
            </a:r>
          </a:p>
          <a:p>
            <a:pPr lvl="2" eaLnBrk="1" hangingPunct="1">
              <a:spcBef>
                <a:spcPct val="0"/>
              </a:spcBef>
            </a:pPr>
            <a:r>
              <a:rPr lang="en-US" sz="1900" dirty="0" smtClean="0"/>
              <a:t>Costs rise as resources are overused, or less efficient resources are used</a:t>
            </a:r>
          </a:p>
          <a:p>
            <a:pPr lvl="2" eaLnBrk="1" hangingPunct="1">
              <a:spcBef>
                <a:spcPct val="0"/>
              </a:spcBef>
            </a:pPr>
            <a:r>
              <a:rPr lang="en-US" sz="1900" dirty="0" smtClean="0"/>
              <a:t>Lowest-MC firms form the beginning of the supply curve, but costs rise as efficient firms reach their production capacity, higher-MC firms can sell, pushing the curve upwards</a:t>
            </a:r>
          </a:p>
        </p:txBody>
      </p:sp>
      <p:sp>
        <p:nvSpPr>
          <p:cNvPr id="24580" name="Line 4"/>
          <p:cNvSpPr>
            <a:spLocks noChangeShapeType="1"/>
          </p:cNvSpPr>
          <p:nvPr/>
        </p:nvSpPr>
        <p:spPr bwMode="auto">
          <a:xfrm>
            <a:off x="5795963" y="2565400"/>
            <a:ext cx="0" cy="2808288"/>
          </a:xfrm>
          <a:prstGeom prst="line">
            <a:avLst/>
          </a:prstGeom>
          <a:noFill/>
          <a:ln w="9525">
            <a:solidFill>
              <a:schemeClr val="tx1"/>
            </a:solidFill>
            <a:round/>
            <a:headEnd/>
            <a:tailEnd/>
          </a:ln>
        </p:spPr>
        <p:txBody>
          <a:bodyPr/>
          <a:lstStyle/>
          <a:p>
            <a:endParaRPr lang="en-US"/>
          </a:p>
        </p:txBody>
      </p:sp>
      <p:sp>
        <p:nvSpPr>
          <p:cNvPr id="24581" name="Line 5"/>
          <p:cNvSpPr>
            <a:spLocks noChangeShapeType="1"/>
          </p:cNvSpPr>
          <p:nvPr/>
        </p:nvSpPr>
        <p:spPr bwMode="auto">
          <a:xfrm>
            <a:off x="5795963" y="5373688"/>
            <a:ext cx="2879725" cy="0"/>
          </a:xfrm>
          <a:prstGeom prst="line">
            <a:avLst/>
          </a:prstGeom>
          <a:noFill/>
          <a:ln w="9525">
            <a:solidFill>
              <a:schemeClr val="tx1"/>
            </a:solidFill>
            <a:round/>
            <a:headEnd/>
            <a:tailEnd/>
          </a:ln>
        </p:spPr>
        <p:txBody>
          <a:bodyPr/>
          <a:lstStyle/>
          <a:p>
            <a:endParaRPr lang="en-US"/>
          </a:p>
        </p:txBody>
      </p:sp>
      <p:sp>
        <p:nvSpPr>
          <p:cNvPr id="24582" name="Text Box 6"/>
          <p:cNvSpPr txBox="1">
            <a:spLocks noChangeArrowheads="1"/>
          </p:cNvSpPr>
          <p:nvPr/>
        </p:nvSpPr>
        <p:spPr bwMode="auto">
          <a:xfrm>
            <a:off x="5292725" y="2276475"/>
            <a:ext cx="576263" cy="623888"/>
          </a:xfrm>
          <a:prstGeom prst="rect">
            <a:avLst/>
          </a:prstGeom>
          <a:noFill/>
          <a:ln w="9525">
            <a:noFill/>
            <a:miter lim="800000"/>
            <a:headEnd/>
            <a:tailEnd/>
          </a:ln>
        </p:spPr>
        <p:txBody>
          <a:bodyPr>
            <a:spAutoFit/>
          </a:bodyPr>
          <a:lstStyle/>
          <a:p>
            <a:pPr>
              <a:spcBef>
                <a:spcPct val="50000"/>
              </a:spcBef>
            </a:pPr>
            <a:r>
              <a:rPr lang="en-US" sz="1400">
                <a:latin typeface="Tahoma" pitchFamily="34" charset="0"/>
              </a:rPr>
              <a:t>Price</a:t>
            </a:r>
          </a:p>
          <a:p>
            <a:pPr algn="ctr">
              <a:spcBef>
                <a:spcPct val="50000"/>
              </a:spcBef>
            </a:pPr>
            <a:r>
              <a:rPr lang="en-US" sz="1400">
                <a:latin typeface="Tahoma" pitchFamily="34" charset="0"/>
              </a:rPr>
              <a:t>(P)</a:t>
            </a:r>
          </a:p>
        </p:txBody>
      </p:sp>
      <p:sp>
        <p:nvSpPr>
          <p:cNvPr id="24583" name="Line 7"/>
          <p:cNvSpPr>
            <a:spLocks noChangeShapeType="1"/>
          </p:cNvSpPr>
          <p:nvPr/>
        </p:nvSpPr>
        <p:spPr bwMode="auto">
          <a:xfrm>
            <a:off x="5795963" y="4365625"/>
            <a:ext cx="2592387" cy="0"/>
          </a:xfrm>
          <a:prstGeom prst="line">
            <a:avLst/>
          </a:prstGeom>
          <a:noFill/>
          <a:ln w="19050">
            <a:solidFill>
              <a:schemeClr val="hlink"/>
            </a:solidFill>
            <a:round/>
            <a:headEnd/>
            <a:tailEnd/>
          </a:ln>
        </p:spPr>
        <p:txBody>
          <a:bodyPr/>
          <a:lstStyle/>
          <a:p>
            <a:endParaRPr lang="en-US"/>
          </a:p>
        </p:txBody>
      </p:sp>
      <p:sp>
        <p:nvSpPr>
          <p:cNvPr id="24584" name="Text Box 8"/>
          <p:cNvSpPr txBox="1">
            <a:spLocks noChangeArrowheads="1"/>
          </p:cNvSpPr>
          <p:nvPr/>
        </p:nvSpPr>
        <p:spPr bwMode="auto">
          <a:xfrm>
            <a:off x="5508625" y="4221163"/>
            <a:ext cx="288925" cy="304800"/>
          </a:xfrm>
          <a:prstGeom prst="rect">
            <a:avLst/>
          </a:prstGeom>
          <a:noFill/>
          <a:ln w="9525">
            <a:noFill/>
            <a:miter lim="800000"/>
            <a:headEnd/>
            <a:tailEnd/>
          </a:ln>
        </p:spPr>
        <p:txBody>
          <a:bodyPr>
            <a:spAutoFit/>
          </a:bodyPr>
          <a:lstStyle/>
          <a:p>
            <a:pPr>
              <a:spcBef>
                <a:spcPct val="50000"/>
              </a:spcBef>
            </a:pPr>
            <a:r>
              <a:rPr lang="en-US" sz="1400">
                <a:latin typeface="Tahoma" pitchFamily="34" charset="0"/>
              </a:rPr>
              <a:t>5</a:t>
            </a:r>
          </a:p>
        </p:txBody>
      </p:sp>
      <p:sp>
        <p:nvSpPr>
          <p:cNvPr id="24585" name="Text Box 9"/>
          <p:cNvSpPr txBox="1">
            <a:spLocks noChangeArrowheads="1"/>
          </p:cNvSpPr>
          <p:nvPr/>
        </p:nvSpPr>
        <p:spPr bwMode="auto">
          <a:xfrm>
            <a:off x="8101013" y="5373688"/>
            <a:ext cx="790575" cy="304800"/>
          </a:xfrm>
          <a:prstGeom prst="rect">
            <a:avLst/>
          </a:prstGeom>
          <a:noFill/>
          <a:ln w="9525">
            <a:noFill/>
            <a:miter lim="800000"/>
            <a:headEnd/>
            <a:tailEnd/>
          </a:ln>
        </p:spPr>
        <p:txBody>
          <a:bodyPr>
            <a:spAutoFit/>
          </a:bodyPr>
          <a:lstStyle/>
          <a:p>
            <a:pPr>
              <a:spcBef>
                <a:spcPct val="50000"/>
              </a:spcBef>
            </a:pPr>
            <a:endParaRPr lang="en-US" sz="1400">
              <a:latin typeface="Tahoma" pitchFamily="34" charset="0"/>
            </a:endParaRPr>
          </a:p>
        </p:txBody>
      </p:sp>
      <p:sp>
        <p:nvSpPr>
          <p:cNvPr id="24586" name="Text Box 10"/>
          <p:cNvSpPr txBox="1">
            <a:spLocks noChangeArrowheads="1"/>
          </p:cNvSpPr>
          <p:nvPr/>
        </p:nvSpPr>
        <p:spPr bwMode="auto">
          <a:xfrm>
            <a:off x="8101013" y="5373688"/>
            <a:ext cx="935037" cy="304800"/>
          </a:xfrm>
          <a:prstGeom prst="rect">
            <a:avLst/>
          </a:prstGeom>
          <a:noFill/>
          <a:ln w="9525">
            <a:noFill/>
            <a:miter lim="800000"/>
            <a:headEnd/>
            <a:tailEnd/>
          </a:ln>
        </p:spPr>
        <p:txBody>
          <a:bodyPr>
            <a:spAutoFit/>
          </a:bodyPr>
          <a:lstStyle/>
          <a:p>
            <a:pPr>
              <a:spcBef>
                <a:spcPct val="50000"/>
              </a:spcBef>
            </a:pPr>
            <a:endParaRPr lang="en-US" sz="1400">
              <a:latin typeface="Tahoma" pitchFamily="34" charset="0"/>
            </a:endParaRPr>
          </a:p>
        </p:txBody>
      </p:sp>
      <p:sp>
        <p:nvSpPr>
          <p:cNvPr id="24587" name="Text Box 11"/>
          <p:cNvSpPr txBox="1">
            <a:spLocks noChangeArrowheads="1"/>
          </p:cNvSpPr>
          <p:nvPr/>
        </p:nvSpPr>
        <p:spPr bwMode="auto">
          <a:xfrm>
            <a:off x="7740650" y="5373688"/>
            <a:ext cx="1295400" cy="304800"/>
          </a:xfrm>
          <a:prstGeom prst="rect">
            <a:avLst/>
          </a:prstGeom>
          <a:noFill/>
          <a:ln w="9525">
            <a:noFill/>
            <a:miter lim="800000"/>
            <a:headEnd/>
            <a:tailEnd/>
          </a:ln>
        </p:spPr>
        <p:txBody>
          <a:bodyPr>
            <a:spAutoFit/>
          </a:bodyPr>
          <a:lstStyle/>
          <a:p>
            <a:pPr>
              <a:spcBef>
                <a:spcPct val="50000"/>
              </a:spcBef>
            </a:pPr>
            <a:r>
              <a:rPr lang="en-US" sz="1400">
                <a:latin typeface="Tahoma" pitchFamily="34" charset="0"/>
              </a:rPr>
              <a:t>Quantity (Q)</a:t>
            </a:r>
          </a:p>
        </p:txBody>
      </p:sp>
      <p:sp>
        <p:nvSpPr>
          <p:cNvPr id="24588" name="Freeform 14"/>
          <p:cNvSpPr>
            <a:spLocks/>
          </p:cNvSpPr>
          <p:nvPr/>
        </p:nvSpPr>
        <p:spPr bwMode="auto">
          <a:xfrm>
            <a:off x="5795963" y="3489325"/>
            <a:ext cx="2952750" cy="1489075"/>
          </a:xfrm>
          <a:custGeom>
            <a:avLst/>
            <a:gdLst>
              <a:gd name="T0" fmla="*/ 0 w 1860"/>
              <a:gd name="T1" fmla="*/ 2147483647 h 938"/>
              <a:gd name="T2" fmla="*/ 2147483647 w 1860"/>
              <a:gd name="T3" fmla="*/ 2147483647 h 938"/>
              <a:gd name="T4" fmla="*/ 2147483647 w 1860"/>
              <a:gd name="T5" fmla="*/ 2147483647 h 938"/>
              <a:gd name="T6" fmla="*/ 2147483647 w 1860"/>
              <a:gd name="T7" fmla="*/ 2147483647 h 938"/>
              <a:gd name="T8" fmla="*/ 0 60000 65536"/>
              <a:gd name="T9" fmla="*/ 0 60000 65536"/>
              <a:gd name="T10" fmla="*/ 0 60000 65536"/>
              <a:gd name="T11" fmla="*/ 0 60000 65536"/>
              <a:gd name="T12" fmla="*/ 0 w 1860"/>
              <a:gd name="T13" fmla="*/ 0 h 938"/>
              <a:gd name="T14" fmla="*/ 1860 w 1860"/>
              <a:gd name="T15" fmla="*/ 938 h 938"/>
            </a:gdLst>
            <a:ahLst/>
            <a:cxnLst>
              <a:cxn ang="T8">
                <a:pos x="T0" y="T1"/>
              </a:cxn>
              <a:cxn ang="T9">
                <a:pos x="T2" y="T3"/>
              </a:cxn>
              <a:cxn ang="T10">
                <a:pos x="T4" y="T5"/>
              </a:cxn>
              <a:cxn ang="T11">
                <a:pos x="T6" y="T7"/>
              </a:cxn>
            </a:cxnLst>
            <a:rect l="T12" t="T13" r="T14" b="T15"/>
            <a:pathLst>
              <a:path w="1860" h="938">
                <a:moveTo>
                  <a:pt x="0" y="280"/>
                </a:moveTo>
                <a:cubicBezTo>
                  <a:pt x="68" y="609"/>
                  <a:pt x="136" y="938"/>
                  <a:pt x="408" y="915"/>
                </a:cubicBezTo>
                <a:cubicBezTo>
                  <a:pt x="680" y="892"/>
                  <a:pt x="1406" y="288"/>
                  <a:pt x="1633" y="144"/>
                </a:cubicBezTo>
                <a:cubicBezTo>
                  <a:pt x="1860" y="0"/>
                  <a:pt x="1814" y="26"/>
                  <a:pt x="1769" y="53"/>
                </a:cubicBezTo>
              </a:path>
            </a:pathLst>
          </a:custGeom>
          <a:noFill/>
          <a:ln w="19050" cmpd="sng">
            <a:solidFill>
              <a:schemeClr val="bg2"/>
            </a:solidFill>
            <a:round/>
            <a:headEnd/>
            <a:tailEnd/>
          </a:ln>
        </p:spPr>
        <p:txBody>
          <a:bodyPr/>
          <a:lstStyle/>
          <a:p>
            <a:endParaRPr lang="en-US"/>
          </a:p>
        </p:txBody>
      </p:sp>
      <p:sp>
        <p:nvSpPr>
          <p:cNvPr id="24589" name="Line 15"/>
          <p:cNvSpPr>
            <a:spLocks noChangeShapeType="1"/>
          </p:cNvSpPr>
          <p:nvPr/>
        </p:nvSpPr>
        <p:spPr bwMode="auto">
          <a:xfrm>
            <a:off x="7524750" y="3213100"/>
            <a:ext cx="576263" cy="504825"/>
          </a:xfrm>
          <a:prstGeom prst="line">
            <a:avLst/>
          </a:prstGeom>
          <a:noFill/>
          <a:ln w="9525">
            <a:solidFill>
              <a:schemeClr val="tx1"/>
            </a:solidFill>
            <a:round/>
            <a:headEnd/>
            <a:tailEnd type="triangle" w="med" len="med"/>
          </a:ln>
        </p:spPr>
        <p:txBody>
          <a:bodyPr/>
          <a:lstStyle/>
          <a:p>
            <a:endParaRPr lang="en-US"/>
          </a:p>
        </p:txBody>
      </p:sp>
      <p:sp>
        <p:nvSpPr>
          <p:cNvPr id="24590" name="Text Box 37"/>
          <p:cNvSpPr txBox="1">
            <a:spLocks noChangeArrowheads="1"/>
          </p:cNvSpPr>
          <p:nvPr/>
        </p:nvSpPr>
        <p:spPr bwMode="auto">
          <a:xfrm>
            <a:off x="6588125" y="2708275"/>
            <a:ext cx="1800225" cy="523875"/>
          </a:xfrm>
          <a:prstGeom prst="rect">
            <a:avLst/>
          </a:prstGeom>
          <a:noFill/>
          <a:ln w="9525">
            <a:noFill/>
            <a:miter lim="800000"/>
            <a:headEnd/>
            <a:tailEnd/>
          </a:ln>
        </p:spPr>
        <p:txBody>
          <a:bodyPr>
            <a:spAutoFit/>
          </a:bodyPr>
          <a:lstStyle/>
          <a:p>
            <a:pPr algn="ctr">
              <a:spcBef>
                <a:spcPct val="50000"/>
              </a:spcBef>
            </a:pPr>
            <a:r>
              <a:rPr lang="en-US" sz="1400">
                <a:latin typeface="Tahoma" pitchFamily="34" charset="0"/>
              </a:rPr>
              <a:t>Typical “real world”</a:t>
            </a:r>
            <a:br>
              <a:rPr lang="en-US" sz="1400">
                <a:latin typeface="Tahoma" pitchFamily="34" charset="0"/>
              </a:rPr>
            </a:br>
            <a:r>
              <a:rPr lang="en-US" sz="1400">
                <a:latin typeface="Tahoma" pitchFamily="34" charset="0"/>
              </a:rPr>
              <a:t>supply curve (gray)</a:t>
            </a:r>
          </a:p>
        </p:txBody>
      </p:sp>
      <p:sp>
        <p:nvSpPr>
          <p:cNvPr id="2" name="Footer Placeholder 1"/>
          <p:cNvSpPr>
            <a:spLocks noGrp="1"/>
          </p:cNvSpPr>
          <p:nvPr>
            <p:ph type="ftr" sz="quarter" idx="10"/>
          </p:nvPr>
        </p:nvSpPr>
        <p:spPr/>
        <p:txBody>
          <a:bodyPr/>
          <a:lstStyle/>
          <a:p>
            <a:pPr>
              <a:defRPr/>
            </a:pPr>
            <a:r>
              <a:rPr lang="en-US" altLang="en-US"/>
              <a:t>© Amitai Aviram.  All rights reserved.</a:t>
            </a:r>
          </a:p>
        </p:txBody>
      </p:sp>
      <p:sp>
        <p:nvSpPr>
          <p:cNvPr id="3" name="Slide Number Placeholder 2"/>
          <p:cNvSpPr>
            <a:spLocks noGrp="1"/>
          </p:cNvSpPr>
          <p:nvPr>
            <p:ph type="sldNum" sz="quarter" idx="11"/>
          </p:nvPr>
        </p:nvSpPr>
        <p:spPr/>
        <p:txBody>
          <a:bodyPr/>
          <a:lstStyle/>
          <a:p>
            <a:pPr>
              <a:defRPr/>
            </a:pPr>
            <a:fld id="{5734138A-E3E9-4D41-8614-B0F1F196A36E}" type="slidenum">
              <a:rPr lang="en-US" altLang="en-US" smtClean="0"/>
              <a:pPr>
                <a:defRPr/>
              </a:pPr>
              <a:t>9</a:t>
            </a:fld>
            <a:endParaRPr lang="en-US" altLang="en-US"/>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3"/>
          <p:cNvSpPr>
            <a:spLocks noGrp="1" noChangeArrowheads="1"/>
          </p:cNvSpPr>
          <p:nvPr>
            <p:ph type="body" idx="4294967295"/>
          </p:nvPr>
        </p:nvSpPr>
        <p:spPr>
          <a:xfrm>
            <a:off x="0" y="1447800"/>
            <a:ext cx="9144000" cy="5181600"/>
          </a:xfrm>
        </p:spPr>
        <p:txBody>
          <a:bodyPr/>
          <a:lstStyle/>
          <a:p>
            <a:pPr eaLnBrk="1" hangingPunct="1">
              <a:spcBef>
                <a:spcPct val="0"/>
              </a:spcBef>
            </a:pPr>
            <a:r>
              <a:rPr lang="en-US" sz="2400" dirty="0" smtClean="0"/>
              <a:t>“UPGA … is trying to preserve the North American potato farm”</a:t>
            </a:r>
          </a:p>
          <a:p>
            <a:pPr eaLnBrk="1" hangingPunct="1">
              <a:spcBef>
                <a:spcPct val="0"/>
              </a:spcBef>
            </a:pPr>
            <a:r>
              <a:rPr lang="en-US" sz="2400" dirty="0" smtClean="0"/>
              <a:t>The trend</a:t>
            </a:r>
          </a:p>
          <a:p>
            <a:pPr lvl="1" eaLnBrk="1" hangingPunct="1">
              <a:spcBef>
                <a:spcPct val="0"/>
              </a:spcBef>
            </a:pPr>
            <a:r>
              <a:rPr lang="en-US" sz="2200" dirty="0" smtClean="0"/>
              <a:t>Under 10K farms today; 30 years ago: 50K</a:t>
            </a:r>
          </a:p>
          <a:p>
            <a:pPr eaLnBrk="1" hangingPunct="1">
              <a:spcBef>
                <a:spcPct val="0"/>
              </a:spcBef>
            </a:pPr>
            <a:r>
              <a:rPr lang="en-US" sz="2400" dirty="0"/>
              <a:t>Causes</a:t>
            </a:r>
          </a:p>
          <a:p>
            <a:pPr lvl="1" eaLnBrk="1" hangingPunct="1">
              <a:spcBef>
                <a:spcPct val="0"/>
              </a:spcBef>
            </a:pPr>
            <a:r>
              <a:rPr lang="en-US" sz="2100" dirty="0"/>
              <a:t>“That’s partly because… big growers are gobbling up small ones…”</a:t>
            </a:r>
          </a:p>
          <a:p>
            <a:pPr lvl="2" eaLnBrk="1" hangingPunct="1">
              <a:spcBef>
                <a:spcPct val="0"/>
              </a:spcBef>
            </a:pPr>
            <a:r>
              <a:rPr lang="en-US" sz="2000" dirty="0">
                <a:solidFill>
                  <a:srgbClr val="FF0000"/>
                </a:solidFill>
              </a:rPr>
              <a:t>Why are small growers being gobbled up?</a:t>
            </a:r>
          </a:p>
          <a:p>
            <a:pPr lvl="1" eaLnBrk="1" hangingPunct="1">
              <a:spcBef>
                <a:spcPct val="0"/>
              </a:spcBef>
            </a:pPr>
            <a:r>
              <a:rPr lang="en-US" sz="2100" dirty="0" smtClean="0"/>
              <a:t>“Potatoes </a:t>
            </a:r>
            <a:r>
              <a:rPr lang="en-US" sz="2100" dirty="0"/>
              <a:t>remain the most popular individual accompaniment to a main dish, but people are cooking fewer at home.”</a:t>
            </a:r>
          </a:p>
          <a:p>
            <a:pPr lvl="2" eaLnBrk="1" hangingPunct="1">
              <a:spcBef>
                <a:spcPct val="0"/>
              </a:spcBef>
            </a:pPr>
            <a:r>
              <a:rPr lang="en-US" sz="2000" dirty="0"/>
              <a:t>Assume </a:t>
            </a:r>
            <a:r>
              <a:rPr lang="en-US" sz="2000" dirty="0" smtClean="0"/>
              <a:t>total </a:t>
            </a:r>
            <a:r>
              <a:rPr lang="en-US" sz="2000" dirty="0"/>
              <a:t>amount of potatoes consumed remains same, but more are consumed in fast food </a:t>
            </a:r>
            <a:r>
              <a:rPr lang="en-US" sz="2000" dirty="0" smtClean="0"/>
              <a:t>chains, </a:t>
            </a:r>
            <a:r>
              <a:rPr lang="en-US" sz="2000" dirty="0"/>
              <a:t>fewer at home. </a:t>
            </a:r>
            <a:r>
              <a:rPr lang="en-US" sz="2000" dirty="0" smtClean="0">
                <a:solidFill>
                  <a:srgbClr val="FF0000"/>
                </a:solidFill>
              </a:rPr>
              <a:t>Effect on the </a:t>
            </a:r>
            <a:r>
              <a:rPr lang="en-US" sz="2000" dirty="0">
                <a:solidFill>
                  <a:srgbClr val="FF0000"/>
                </a:solidFill>
              </a:rPr>
              <a:t>small farm?</a:t>
            </a:r>
          </a:p>
          <a:p>
            <a:pPr lvl="2" eaLnBrk="1" hangingPunct="1">
              <a:spcBef>
                <a:spcPct val="0"/>
              </a:spcBef>
            </a:pPr>
            <a:r>
              <a:rPr lang="en-US" sz="2000" dirty="0"/>
              <a:t>Note impact of distribution channels on MES</a:t>
            </a:r>
          </a:p>
          <a:p>
            <a:pPr eaLnBrk="1" hangingPunct="1">
              <a:spcBef>
                <a:spcPct val="0"/>
              </a:spcBef>
            </a:pPr>
            <a:r>
              <a:rPr lang="en-US" sz="2400" dirty="0"/>
              <a:t>“In years past, potato farmers were all too willing to take a loss on sales if it meant increasing their market share. The result was that prices became so low, the industry was unprofitable.”</a:t>
            </a:r>
          </a:p>
          <a:p>
            <a:pPr lvl="1" eaLnBrk="1" hangingPunct="1">
              <a:spcBef>
                <a:spcPct val="0"/>
              </a:spcBef>
            </a:pPr>
            <a:r>
              <a:rPr lang="en-US" sz="2000" dirty="0">
                <a:solidFill>
                  <a:srgbClr val="FF0000"/>
                </a:solidFill>
              </a:rPr>
              <a:t>Why are farmers willing to sell at a loss</a:t>
            </a:r>
            <a:r>
              <a:rPr lang="en-US" sz="2000" dirty="0" smtClean="0">
                <a:solidFill>
                  <a:srgbClr val="FF0000"/>
                </a:solidFill>
              </a:rPr>
              <a:t>?</a:t>
            </a:r>
            <a:endParaRPr lang="en-US" sz="2400" dirty="0" smtClean="0"/>
          </a:p>
        </p:txBody>
      </p:sp>
      <p:sp>
        <p:nvSpPr>
          <p:cNvPr id="2" name="Footer Placeholder 1"/>
          <p:cNvSpPr>
            <a:spLocks noGrp="1"/>
          </p:cNvSpPr>
          <p:nvPr>
            <p:ph type="ftr" sz="quarter" idx="10"/>
          </p:nvPr>
        </p:nvSpPr>
        <p:spPr/>
        <p:txBody>
          <a:bodyPr/>
          <a:lstStyle/>
          <a:p>
            <a:pPr>
              <a:defRPr/>
            </a:pPr>
            <a:r>
              <a:rPr lang="en-US" smtClean="0"/>
              <a:t>© Amitai Aviram.  All rights reserved.</a:t>
            </a:r>
            <a:endParaRPr lang="en-US"/>
          </a:p>
        </p:txBody>
      </p:sp>
      <p:sp>
        <p:nvSpPr>
          <p:cNvPr id="3" name="Slide Number Placeholder 2"/>
          <p:cNvSpPr>
            <a:spLocks noGrp="1"/>
          </p:cNvSpPr>
          <p:nvPr>
            <p:ph type="sldNum" sz="quarter" idx="11"/>
          </p:nvPr>
        </p:nvSpPr>
        <p:spPr/>
        <p:txBody>
          <a:bodyPr/>
          <a:lstStyle/>
          <a:p>
            <a:pPr>
              <a:defRPr/>
            </a:pPr>
            <a:fld id="{2EC963E6-8D9C-4B2E-A87A-3FB20A66BEB0}" type="slidenum">
              <a:rPr lang="en-US" smtClean="0"/>
              <a:pPr>
                <a:defRPr/>
              </a:pPr>
              <a:t>90</a:t>
            </a:fld>
            <a:endParaRPr lang="en-US"/>
          </a:p>
        </p:txBody>
      </p:sp>
      <p:sp>
        <p:nvSpPr>
          <p:cNvPr id="194565" name="Rectangle 2"/>
          <p:cNvSpPr txBox="1">
            <a:spLocks noChangeArrowheads="1"/>
          </p:cNvSpPr>
          <p:nvPr/>
        </p:nvSpPr>
        <p:spPr bwMode="auto">
          <a:xfrm>
            <a:off x="0" y="0"/>
            <a:ext cx="9144000" cy="1295400"/>
          </a:xfrm>
          <a:prstGeom prst="rect">
            <a:avLst/>
          </a:prstGeom>
          <a:noFill/>
          <a:ln w="9525">
            <a:noFill/>
            <a:miter lim="800000"/>
            <a:headEnd/>
            <a:tailEnd/>
          </a:ln>
        </p:spPr>
        <p:txBody>
          <a:bodyPr anchor="ctr"/>
          <a:lstStyle/>
          <a:p>
            <a:pPr algn="ctr"/>
            <a:r>
              <a:rPr lang="en-US" sz="3900" dirty="0">
                <a:latin typeface="+mj-lt"/>
              </a:rPr>
              <a:t>Propensity for coordination</a:t>
            </a:r>
            <a:br>
              <a:rPr lang="en-US" sz="3900" dirty="0">
                <a:latin typeface="+mj-lt"/>
              </a:rPr>
            </a:br>
            <a:r>
              <a:rPr lang="en-US" sz="3500" dirty="0">
                <a:latin typeface="+mj-lt"/>
              </a:rPr>
              <a:t>What does a cartel do?</a:t>
            </a:r>
            <a:endParaRPr lang="en-US" sz="3500" i="1" dirty="0">
              <a:latin typeface="+mj-lt"/>
            </a:endParaRPr>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3"/>
          <p:cNvSpPr>
            <a:spLocks noGrp="1" noChangeArrowheads="1"/>
          </p:cNvSpPr>
          <p:nvPr>
            <p:ph type="body" idx="4294967295"/>
          </p:nvPr>
        </p:nvSpPr>
        <p:spPr>
          <a:xfrm>
            <a:off x="0" y="1447800"/>
            <a:ext cx="9144000" cy="5181600"/>
          </a:xfrm>
        </p:spPr>
        <p:txBody>
          <a:bodyPr/>
          <a:lstStyle/>
          <a:p>
            <a:pPr eaLnBrk="1" hangingPunct="1">
              <a:spcBef>
                <a:spcPct val="0"/>
              </a:spcBef>
            </a:pPr>
            <a:r>
              <a:rPr lang="en-US" sz="2400" dirty="0" smtClean="0"/>
              <a:t>How is UPGA responding to this trend?</a:t>
            </a:r>
          </a:p>
          <a:p>
            <a:pPr lvl="1" eaLnBrk="1" hangingPunct="1">
              <a:spcBef>
                <a:spcPct val="0"/>
              </a:spcBef>
            </a:pPr>
            <a:r>
              <a:rPr lang="en-US" sz="2000" dirty="0" smtClean="0"/>
              <a:t>Cartels are a form of coordination that allows firms to raise their prices, but it doesn’t necessarily improve production efficiency or add value</a:t>
            </a:r>
          </a:p>
          <a:p>
            <a:pPr lvl="1" eaLnBrk="1" hangingPunct="1">
              <a:spcBef>
                <a:spcPct val="0"/>
              </a:spcBef>
            </a:pPr>
            <a:r>
              <a:rPr lang="en-US" sz="2000" dirty="0" smtClean="0">
                <a:solidFill>
                  <a:srgbClr val="FF0000"/>
                </a:solidFill>
              </a:rPr>
              <a:t>If the problem was due to MES &amp; production costs, how does a cartel preserve the small potato farm?</a:t>
            </a:r>
          </a:p>
          <a:p>
            <a:pPr eaLnBrk="1" hangingPunct="1">
              <a:spcBef>
                <a:spcPct val="0"/>
              </a:spcBef>
            </a:pPr>
            <a:r>
              <a:rPr lang="en-US" sz="2400" dirty="0"/>
              <a:t>How is UPGA responding to this trend? (UPGA’s plan)</a:t>
            </a:r>
          </a:p>
          <a:p>
            <a:pPr lvl="1" eaLnBrk="1" hangingPunct="1">
              <a:spcBef>
                <a:spcPct val="0"/>
              </a:spcBef>
            </a:pPr>
            <a:r>
              <a:rPr lang="en-US" sz="2000" dirty="0"/>
              <a:t>“The Idaho co-op hired Jerry Wright… to handle business decisions.  He pushed the group to go national.  Although Idaho produces around 30% of U.S. potatoes, Mr. Wright believed the co-op couldn’t influence prices without members from other big potato states.”</a:t>
            </a:r>
          </a:p>
          <a:p>
            <a:pPr lvl="1" eaLnBrk="1" hangingPunct="1">
              <a:spcBef>
                <a:spcPct val="0"/>
              </a:spcBef>
            </a:pPr>
            <a:r>
              <a:rPr lang="en-US" sz="2000" dirty="0">
                <a:solidFill>
                  <a:srgbClr val="FF0000"/>
                </a:solidFill>
              </a:rPr>
              <a:t>How does UPGA plan to influence prices?</a:t>
            </a:r>
          </a:p>
          <a:p>
            <a:pPr lvl="1" eaLnBrk="1" hangingPunct="1">
              <a:spcBef>
                <a:spcPct val="0"/>
              </a:spcBef>
            </a:pPr>
            <a:r>
              <a:rPr lang="en-US" sz="2000" dirty="0">
                <a:solidFill>
                  <a:srgbClr val="FF0000"/>
                </a:solidFill>
              </a:rPr>
              <a:t>Why won’t that work if they only have a 30% market share?</a:t>
            </a:r>
            <a:endParaRPr lang="en-US" sz="2000" dirty="0" smtClean="0"/>
          </a:p>
        </p:txBody>
      </p:sp>
      <p:sp>
        <p:nvSpPr>
          <p:cNvPr id="2" name="Footer Placeholder 1"/>
          <p:cNvSpPr>
            <a:spLocks noGrp="1"/>
          </p:cNvSpPr>
          <p:nvPr>
            <p:ph type="ftr" sz="quarter" idx="10"/>
          </p:nvPr>
        </p:nvSpPr>
        <p:spPr/>
        <p:txBody>
          <a:bodyPr/>
          <a:lstStyle/>
          <a:p>
            <a:pPr>
              <a:defRPr/>
            </a:pPr>
            <a:r>
              <a:rPr lang="en-US" smtClean="0"/>
              <a:t>© Amitai Aviram.  All rights reserved.</a:t>
            </a:r>
            <a:endParaRPr lang="en-US"/>
          </a:p>
        </p:txBody>
      </p:sp>
      <p:sp>
        <p:nvSpPr>
          <p:cNvPr id="3" name="Slide Number Placeholder 2"/>
          <p:cNvSpPr>
            <a:spLocks noGrp="1"/>
          </p:cNvSpPr>
          <p:nvPr>
            <p:ph type="sldNum" sz="quarter" idx="11"/>
          </p:nvPr>
        </p:nvSpPr>
        <p:spPr/>
        <p:txBody>
          <a:bodyPr/>
          <a:lstStyle/>
          <a:p>
            <a:pPr>
              <a:defRPr/>
            </a:pPr>
            <a:fld id="{9A36A2FE-6CA5-4628-B179-C7DC52BBB2C2}" type="slidenum">
              <a:rPr lang="en-US" smtClean="0"/>
              <a:pPr>
                <a:defRPr/>
              </a:pPr>
              <a:t>91</a:t>
            </a:fld>
            <a:endParaRPr lang="en-US"/>
          </a:p>
        </p:txBody>
      </p:sp>
      <p:sp>
        <p:nvSpPr>
          <p:cNvPr id="195589" name="Rectangle 2"/>
          <p:cNvSpPr txBox="1">
            <a:spLocks noChangeArrowheads="1"/>
          </p:cNvSpPr>
          <p:nvPr/>
        </p:nvSpPr>
        <p:spPr bwMode="auto">
          <a:xfrm>
            <a:off x="0" y="0"/>
            <a:ext cx="9144000" cy="1295400"/>
          </a:xfrm>
          <a:prstGeom prst="rect">
            <a:avLst/>
          </a:prstGeom>
          <a:noFill/>
          <a:ln w="9525">
            <a:noFill/>
            <a:miter lim="800000"/>
            <a:headEnd/>
            <a:tailEnd/>
          </a:ln>
        </p:spPr>
        <p:txBody>
          <a:bodyPr anchor="ctr"/>
          <a:lstStyle/>
          <a:p>
            <a:pPr algn="ctr"/>
            <a:r>
              <a:rPr lang="en-US" sz="3900" dirty="0">
                <a:latin typeface="+mj-lt"/>
              </a:rPr>
              <a:t>Propensity for coordination</a:t>
            </a:r>
            <a:br>
              <a:rPr lang="en-US" sz="3900" dirty="0">
                <a:latin typeface="+mj-lt"/>
              </a:rPr>
            </a:br>
            <a:r>
              <a:rPr lang="en-US" sz="3500" dirty="0">
                <a:latin typeface="+mj-lt"/>
              </a:rPr>
              <a:t>What does a cartel do?</a:t>
            </a:r>
            <a:endParaRPr lang="en-US" sz="3500" i="1" dirty="0">
              <a:latin typeface="+mj-lt"/>
            </a:endParaRPr>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3"/>
          <p:cNvSpPr>
            <a:spLocks noGrp="1" noChangeArrowheads="1"/>
          </p:cNvSpPr>
          <p:nvPr>
            <p:ph type="body" idx="4294967295"/>
          </p:nvPr>
        </p:nvSpPr>
        <p:spPr>
          <a:xfrm>
            <a:off x="0" y="1447800"/>
            <a:ext cx="9144000" cy="5181600"/>
          </a:xfrm>
        </p:spPr>
        <p:txBody>
          <a:bodyPr/>
          <a:lstStyle/>
          <a:p>
            <a:pPr eaLnBrk="1" hangingPunct="1">
              <a:spcBef>
                <a:spcPct val="0"/>
              </a:spcBef>
            </a:pPr>
            <a:r>
              <a:rPr lang="en-US" sz="2400" dirty="0" smtClean="0"/>
              <a:t>How </a:t>
            </a:r>
            <a:r>
              <a:rPr lang="en-US" sz="2400" dirty="0"/>
              <a:t>is UPGA responding to this </a:t>
            </a:r>
            <a:r>
              <a:rPr lang="en-US" sz="2400" dirty="0" smtClean="0"/>
              <a:t>trend? (Process)</a:t>
            </a:r>
            <a:endParaRPr lang="en-US" sz="2400" dirty="0"/>
          </a:p>
          <a:p>
            <a:pPr lvl="1" eaLnBrk="1" hangingPunct="1">
              <a:spcBef>
                <a:spcPct val="0"/>
              </a:spcBef>
            </a:pPr>
            <a:r>
              <a:rPr lang="en-US" sz="2000" dirty="0"/>
              <a:t>Determine optimal size of the cartel (e.g., &gt; Idaho)</a:t>
            </a:r>
          </a:p>
          <a:p>
            <a:pPr lvl="2" eaLnBrk="1" hangingPunct="1">
              <a:spcBef>
                <a:spcPct val="0"/>
              </a:spcBef>
            </a:pPr>
            <a:r>
              <a:rPr lang="en-US" sz="1900" dirty="0">
                <a:solidFill>
                  <a:srgbClr val="FF0000"/>
                </a:solidFill>
              </a:rPr>
              <a:t>Why not go for 100% market share?</a:t>
            </a:r>
          </a:p>
          <a:p>
            <a:pPr lvl="1" eaLnBrk="1" hangingPunct="1">
              <a:spcBef>
                <a:spcPct val="0"/>
              </a:spcBef>
            </a:pPr>
            <a:r>
              <a:rPr lang="en-US" sz="2000" dirty="0"/>
              <a:t>Determine optimal (monopoly) price &amp; quantity</a:t>
            </a:r>
          </a:p>
          <a:p>
            <a:pPr lvl="1" eaLnBrk="1" hangingPunct="1">
              <a:spcBef>
                <a:spcPct val="0"/>
              </a:spcBef>
            </a:pPr>
            <a:r>
              <a:rPr lang="en-US" sz="2000" dirty="0"/>
              <a:t>Divide quantity into member production quotas</a:t>
            </a:r>
          </a:p>
          <a:p>
            <a:pPr lvl="1" eaLnBrk="1" hangingPunct="1">
              <a:spcBef>
                <a:spcPct val="0"/>
              </a:spcBef>
            </a:pPr>
            <a:r>
              <a:rPr lang="en-US" sz="2000" dirty="0"/>
              <a:t>Monitor </a:t>
            </a:r>
            <a:r>
              <a:rPr lang="en-US" sz="2000" dirty="0" smtClean="0"/>
              <a:t>compliance</a:t>
            </a:r>
            <a:endParaRPr lang="en-US" sz="2000" dirty="0"/>
          </a:p>
          <a:p>
            <a:pPr lvl="2" eaLnBrk="1" hangingPunct="1">
              <a:spcBef>
                <a:spcPct val="0"/>
              </a:spcBef>
            </a:pPr>
            <a:r>
              <a:rPr lang="en-US" sz="1900" dirty="0"/>
              <a:t>UPGA uses satellite photography &amp; GPS</a:t>
            </a:r>
          </a:p>
          <a:p>
            <a:pPr lvl="1" eaLnBrk="1" hangingPunct="1">
              <a:spcBef>
                <a:spcPct val="0"/>
              </a:spcBef>
            </a:pPr>
            <a:r>
              <a:rPr lang="en-US" sz="2000" dirty="0"/>
              <a:t>Punish violators</a:t>
            </a:r>
          </a:p>
          <a:p>
            <a:pPr lvl="2" eaLnBrk="1" hangingPunct="1">
              <a:spcBef>
                <a:spcPct val="0"/>
              </a:spcBef>
            </a:pPr>
            <a:r>
              <a:rPr lang="en-US" sz="1900" dirty="0"/>
              <a:t>Fines up to $</a:t>
            </a:r>
            <a:r>
              <a:rPr lang="en-US" sz="1900" dirty="0" smtClean="0"/>
              <a:t>100/acre</a:t>
            </a:r>
            <a:endParaRPr lang="en-US" sz="1900" dirty="0"/>
          </a:p>
        </p:txBody>
      </p:sp>
      <p:sp>
        <p:nvSpPr>
          <p:cNvPr id="2" name="Footer Placeholder 1"/>
          <p:cNvSpPr>
            <a:spLocks noGrp="1"/>
          </p:cNvSpPr>
          <p:nvPr>
            <p:ph type="ftr" sz="quarter" idx="10"/>
          </p:nvPr>
        </p:nvSpPr>
        <p:spPr/>
        <p:txBody>
          <a:bodyPr/>
          <a:lstStyle/>
          <a:p>
            <a:pPr>
              <a:defRPr/>
            </a:pPr>
            <a:r>
              <a:rPr lang="en-US" smtClean="0"/>
              <a:t>© Amitai Aviram.  All rights reserved.</a:t>
            </a:r>
            <a:endParaRPr lang="en-US"/>
          </a:p>
        </p:txBody>
      </p:sp>
      <p:sp>
        <p:nvSpPr>
          <p:cNvPr id="3" name="Slide Number Placeholder 2"/>
          <p:cNvSpPr>
            <a:spLocks noGrp="1"/>
          </p:cNvSpPr>
          <p:nvPr>
            <p:ph type="sldNum" sz="quarter" idx="11"/>
          </p:nvPr>
        </p:nvSpPr>
        <p:spPr/>
        <p:txBody>
          <a:bodyPr/>
          <a:lstStyle/>
          <a:p>
            <a:pPr>
              <a:defRPr/>
            </a:pPr>
            <a:fld id="{54F1FFC3-C93A-4345-B491-674E51EB14BB}" type="slidenum">
              <a:rPr lang="en-US" smtClean="0"/>
              <a:pPr>
                <a:defRPr/>
              </a:pPr>
              <a:t>92</a:t>
            </a:fld>
            <a:endParaRPr lang="en-US"/>
          </a:p>
        </p:txBody>
      </p:sp>
      <p:sp>
        <p:nvSpPr>
          <p:cNvPr id="196613" name="Rectangle 2"/>
          <p:cNvSpPr txBox="1">
            <a:spLocks noChangeArrowheads="1"/>
          </p:cNvSpPr>
          <p:nvPr/>
        </p:nvSpPr>
        <p:spPr bwMode="auto">
          <a:xfrm>
            <a:off x="0" y="0"/>
            <a:ext cx="9144000" cy="1295400"/>
          </a:xfrm>
          <a:prstGeom prst="rect">
            <a:avLst/>
          </a:prstGeom>
          <a:noFill/>
          <a:ln w="9525">
            <a:noFill/>
            <a:miter lim="800000"/>
            <a:headEnd/>
            <a:tailEnd/>
          </a:ln>
        </p:spPr>
        <p:txBody>
          <a:bodyPr anchor="ctr"/>
          <a:lstStyle/>
          <a:p>
            <a:pPr algn="ctr"/>
            <a:r>
              <a:rPr lang="en-US" sz="3900" dirty="0">
                <a:latin typeface="+mj-lt"/>
              </a:rPr>
              <a:t>Propensity for coordination</a:t>
            </a:r>
            <a:br>
              <a:rPr lang="en-US" sz="3900" dirty="0">
                <a:latin typeface="+mj-lt"/>
              </a:rPr>
            </a:br>
            <a:r>
              <a:rPr lang="en-US" sz="3500" dirty="0">
                <a:latin typeface="+mj-lt"/>
              </a:rPr>
              <a:t>What does a cartel do?</a:t>
            </a:r>
            <a:endParaRPr lang="en-US" sz="3500" i="1" dirty="0">
              <a:latin typeface="+mj-lt"/>
            </a:endParaRPr>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3"/>
          <p:cNvSpPr>
            <a:spLocks noGrp="1" noChangeArrowheads="1"/>
          </p:cNvSpPr>
          <p:nvPr>
            <p:ph type="body" idx="4294967295"/>
          </p:nvPr>
        </p:nvSpPr>
        <p:spPr>
          <a:xfrm>
            <a:off x="0" y="1447800"/>
            <a:ext cx="9144000" cy="5181600"/>
          </a:xfrm>
        </p:spPr>
        <p:txBody>
          <a:bodyPr/>
          <a:lstStyle/>
          <a:p>
            <a:pPr eaLnBrk="1" hangingPunct="1">
              <a:spcBef>
                <a:spcPct val="0"/>
              </a:spcBef>
            </a:pPr>
            <a:r>
              <a:rPr lang="en-US" sz="2400" dirty="0" smtClean="0"/>
              <a:t>Cartels require enforcement (detection &amp; punishment) mechanisms because the prisoner’s dilemma still exists in the background</a:t>
            </a:r>
          </a:p>
          <a:p>
            <a:pPr lvl="1" eaLnBrk="1" hangingPunct="1">
              <a:spcBef>
                <a:spcPct val="0"/>
              </a:spcBef>
            </a:pPr>
            <a:r>
              <a:rPr lang="en-US" sz="2000" dirty="0" smtClean="0"/>
              <a:t>“Some skeptical nonmembers [of UPGA] think the co-op is merely a way to help large Idaho farmers who typically have overproduced… Tim Hobbs of the Maine Potato Board[:] ‘If the problem was caused in the West, the West ought to solve the problem.”</a:t>
            </a:r>
          </a:p>
          <a:p>
            <a:pPr lvl="1" eaLnBrk="1" hangingPunct="1">
              <a:spcBef>
                <a:spcPct val="0"/>
              </a:spcBef>
            </a:pPr>
            <a:r>
              <a:rPr lang="en-US" sz="2000" dirty="0" smtClean="0">
                <a:solidFill>
                  <a:srgbClr val="FF0000"/>
                </a:solidFill>
              </a:rPr>
              <a:t>For Maine potato growers, what’s the best scenario?</a:t>
            </a:r>
          </a:p>
          <a:p>
            <a:pPr lvl="1" eaLnBrk="1" hangingPunct="1">
              <a:spcBef>
                <a:spcPct val="0"/>
              </a:spcBef>
            </a:pPr>
            <a:endParaRPr lang="en-US" sz="2400" dirty="0" smtClean="0"/>
          </a:p>
          <a:p>
            <a:pPr lvl="1" eaLnBrk="1" hangingPunct="1">
              <a:spcBef>
                <a:spcPct val="0"/>
              </a:spcBef>
            </a:pPr>
            <a:r>
              <a:rPr lang="en-US" sz="2400" dirty="0" smtClean="0"/>
              <a:t>Not join UPGA, but UPGA succeeds</a:t>
            </a:r>
          </a:p>
          <a:p>
            <a:pPr lvl="1" eaLnBrk="1" hangingPunct="1">
              <a:spcBef>
                <a:spcPct val="0"/>
              </a:spcBef>
            </a:pPr>
            <a:r>
              <a:rPr lang="en-US" sz="2400" dirty="0" smtClean="0"/>
              <a:t>Join UPGA, UPGA succeeds</a:t>
            </a:r>
          </a:p>
          <a:p>
            <a:pPr lvl="1" eaLnBrk="1" hangingPunct="1">
              <a:spcBef>
                <a:spcPct val="0"/>
              </a:spcBef>
            </a:pPr>
            <a:r>
              <a:rPr lang="en-US" sz="2400" dirty="0" smtClean="0"/>
              <a:t>Not join UPGA, UPGA fails</a:t>
            </a:r>
          </a:p>
          <a:p>
            <a:pPr lvl="1" eaLnBrk="1" hangingPunct="1">
              <a:spcBef>
                <a:spcPct val="0"/>
              </a:spcBef>
            </a:pPr>
            <a:r>
              <a:rPr lang="en-US" sz="2400" dirty="0" smtClean="0"/>
              <a:t>Join UPGA, but UPGA fails</a:t>
            </a:r>
          </a:p>
        </p:txBody>
      </p:sp>
      <p:sp>
        <p:nvSpPr>
          <p:cNvPr id="2" name="Footer Placeholder 1"/>
          <p:cNvSpPr>
            <a:spLocks noGrp="1"/>
          </p:cNvSpPr>
          <p:nvPr>
            <p:ph type="ftr" sz="quarter" idx="10"/>
          </p:nvPr>
        </p:nvSpPr>
        <p:spPr/>
        <p:txBody>
          <a:bodyPr/>
          <a:lstStyle/>
          <a:p>
            <a:pPr>
              <a:defRPr/>
            </a:pPr>
            <a:r>
              <a:rPr lang="en-US" smtClean="0"/>
              <a:t>© Amitai Aviram.  All rights reserved.</a:t>
            </a:r>
            <a:endParaRPr lang="en-US"/>
          </a:p>
        </p:txBody>
      </p:sp>
      <p:sp>
        <p:nvSpPr>
          <p:cNvPr id="3" name="Slide Number Placeholder 2"/>
          <p:cNvSpPr>
            <a:spLocks noGrp="1"/>
          </p:cNvSpPr>
          <p:nvPr>
            <p:ph type="sldNum" sz="quarter" idx="11"/>
          </p:nvPr>
        </p:nvSpPr>
        <p:spPr/>
        <p:txBody>
          <a:bodyPr/>
          <a:lstStyle/>
          <a:p>
            <a:pPr>
              <a:defRPr/>
            </a:pPr>
            <a:fld id="{3EA397BE-081F-4121-8078-C2C4ED2C5A2A}" type="slidenum">
              <a:rPr lang="en-US" smtClean="0"/>
              <a:pPr>
                <a:defRPr/>
              </a:pPr>
              <a:t>93</a:t>
            </a:fld>
            <a:endParaRPr lang="en-US"/>
          </a:p>
        </p:txBody>
      </p:sp>
      <p:sp>
        <p:nvSpPr>
          <p:cNvPr id="200709" name="Rectangle 2"/>
          <p:cNvSpPr txBox="1">
            <a:spLocks noChangeArrowheads="1"/>
          </p:cNvSpPr>
          <p:nvPr/>
        </p:nvSpPr>
        <p:spPr bwMode="auto">
          <a:xfrm>
            <a:off x="0" y="0"/>
            <a:ext cx="9144000" cy="1295400"/>
          </a:xfrm>
          <a:prstGeom prst="rect">
            <a:avLst/>
          </a:prstGeom>
          <a:noFill/>
          <a:ln w="9525">
            <a:noFill/>
            <a:miter lim="800000"/>
            <a:headEnd/>
            <a:tailEnd/>
          </a:ln>
        </p:spPr>
        <p:txBody>
          <a:bodyPr anchor="ctr"/>
          <a:lstStyle/>
          <a:p>
            <a:pPr algn="ctr"/>
            <a:r>
              <a:rPr lang="en-US" sz="3900" dirty="0">
                <a:latin typeface="+mj-lt"/>
              </a:rPr>
              <a:t>Propensity for coordination</a:t>
            </a:r>
            <a:br>
              <a:rPr lang="en-US" sz="3900" dirty="0">
                <a:latin typeface="+mj-lt"/>
              </a:rPr>
            </a:br>
            <a:r>
              <a:rPr lang="en-US" sz="3500" dirty="0">
                <a:latin typeface="+mj-lt"/>
              </a:rPr>
              <a:t>What does a cartel do?</a:t>
            </a:r>
            <a:endParaRPr lang="en-US" sz="3500" i="1" dirty="0">
              <a:latin typeface="+mj-lt"/>
            </a:endParaRPr>
          </a:p>
        </p:txBody>
      </p:sp>
      <p:pic>
        <p:nvPicPr>
          <p:cNvPr id="6" name="Picture 6" descr="MCj04247760000[1]"/>
          <p:cNvPicPr>
            <a:picLocks noChangeAspect="1" noChangeArrowheads="1"/>
          </p:cNvPicPr>
          <p:nvPr/>
        </p:nvPicPr>
        <p:blipFill>
          <a:blip r:embed="rId2" cstate="print"/>
          <a:srcRect/>
          <a:stretch>
            <a:fillRect/>
          </a:stretch>
        </p:blipFill>
        <p:spPr bwMode="auto">
          <a:xfrm>
            <a:off x="5335399" y="4172888"/>
            <a:ext cx="209294" cy="283224"/>
          </a:xfrm>
          <a:prstGeom prst="rect">
            <a:avLst/>
          </a:prstGeom>
          <a:noFill/>
          <a:ln w="9525">
            <a:noFill/>
            <a:miter lim="800000"/>
            <a:headEnd/>
            <a:tailEnd/>
          </a:ln>
        </p:spPr>
      </p:pic>
      <p:pic>
        <p:nvPicPr>
          <p:cNvPr id="7" name="Picture 7" descr="MCj04247760000[1]"/>
          <p:cNvPicPr>
            <a:picLocks noChangeAspect="1" noChangeArrowheads="1"/>
          </p:cNvPicPr>
          <p:nvPr/>
        </p:nvPicPr>
        <p:blipFill>
          <a:blip r:embed="rId2" cstate="print"/>
          <a:srcRect/>
          <a:stretch>
            <a:fillRect/>
          </a:stretch>
        </p:blipFill>
        <p:spPr bwMode="auto">
          <a:xfrm>
            <a:off x="6198999" y="4172888"/>
            <a:ext cx="209294" cy="283224"/>
          </a:xfrm>
          <a:prstGeom prst="rect">
            <a:avLst/>
          </a:prstGeom>
          <a:noFill/>
          <a:ln w="9525">
            <a:noFill/>
            <a:miter lim="800000"/>
            <a:headEnd/>
            <a:tailEnd/>
          </a:ln>
        </p:spPr>
      </p:pic>
      <p:pic>
        <p:nvPicPr>
          <p:cNvPr id="8" name="Picture 8" descr="MCj03836660000[1]"/>
          <p:cNvPicPr>
            <a:picLocks noChangeAspect="1" noChangeArrowheads="1"/>
          </p:cNvPicPr>
          <p:nvPr/>
        </p:nvPicPr>
        <p:blipFill>
          <a:blip r:embed="rId3" cstate="print"/>
          <a:srcRect/>
          <a:stretch>
            <a:fillRect/>
          </a:stretch>
        </p:blipFill>
        <p:spPr bwMode="auto">
          <a:xfrm>
            <a:off x="6194425" y="4546600"/>
            <a:ext cx="285306" cy="290512"/>
          </a:xfrm>
          <a:prstGeom prst="rect">
            <a:avLst/>
          </a:prstGeom>
          <a:noFill/>
          <a:ln w="9525">
            <a:noFill/>
            <a:miter lim="800000"/>
            <a:headEnd/>
            <a:tailEnd/>
          </a:ln>
        </p:spPr>
      </p:pic>
      <p:pic>
        <p:nvPicPr>
          <p:cNvPr id="9" name="Picture 9" descr="MCj04247760000[1]"/>
          <p:cNvPicPr>
            <a:picLocks noChangeAspect="1" noChangeArrowheads="1"/>
          </p:cNvPicPr>
          <p:nvPr/>
        </p:nvPicPr>
        <p:blipFill>
          <a:blip r:embed="rId2" cstate="print"/>
          <a:srcRect/>
          <a:stretch>
            <a:fillRect/>
          </a:stretch>
        </p:blipFill>
        <p:spPr bwMode="auto">
          <a:xfrm>
            <a:off x="5335399" y="4553888"/>
            <a:ext cx="209294" cy="283224"/>
          </a:xfrm>
          <a:prstGeom prst="rect">
            <a:avLst/>
          </a:prstGeom>
          <a:noFill/>
          <a:ln w="9525">
            <a:noFill/>
            <a:miter lim="800000"/>
            <a:headEnd/>
            <a:tailEnd/>
          </a:ln>
        </p:spPr>
      </p:pic>
      <p:pic>
        <p:nvPicPr>
          <p:cNvPr id="10" name="Picture 10" descr="MCj04247760000[1]"/>
          <p:cNvPicPr>
            <a:picLocks noChangeAspect="1" noChangeArrowheads="1"/>
          </p:cNvPicPr>
          <p:nvPr/>
        </p:nvPicPr>
        <p:blipFill>
          <a:blip r:embed="rId2" cstate="print"/>
          <a:srcRect/>
          <a:stretch>
            <a:fillRect/>
          </a:stretch>
        </p:blipFill>
        <p:spPr bwMode="auto">
          <a:xfrm>
            <a:off x="6230749" y="4934888"/>
            <a:ext cx="209294" cy="283224"/>
          </a:xfrm>
          <a:prstGeom prst="rect">
            <a:avLst/>
          </a:prstGeom>
          <a:noFill/>
          <a:ln w="9525">
            <a:noFill/>
            <a:miter lim="800000"/>
            <a:headEnd/>
            <a:tailEnd/>
          </a:ln>
        </p:spPr>
      </p:pic>
      <p:pic>
        <p:nvPicPr>
          <p:cNvPr id="11" name="Picture 11" descr="MCj03836660000[1]"/>
          <p:cNvPicPr>
            <a:picLocks noChangeAspect="1" noChangeArrowheads="1"/>
          </p:cNvPicPr>
          <p:nvPr/>
        </p:nvPicPr>
        <p:blipFill>
          <a:blip r:embed="rId3" cstate="print"/>
          <a:srcRect/>
          <a:stretch>
            <a:fillRect/>
          </a:stretch>
        </p:blipFill>
        <p:spPr bwMode="auto">
          <a:xfrm>
            <a:off x="5334000" y="4927599"/>
            <a:ext cx="285306" cy="290513"/>
          </a:xfrm>
          <a:prstGeom prst="rect">
            <a:avLst/>
          </a:prstGeom>
          <a:noFill/>
          <a:ln w="9525">
            <a:noFill/>
            <a:miter lim="800000"/>
            <a:headEnd/>
            <a:tailEnd/>
          </a:ln>
        </p:spPr>
      </p:pic>
      <p:pic>
        <p:nvPicPr>
          <p:cNvPr id="12" name="Picture 12" descr="MCj03836660000[1]"/>
          <p:cNvPicPr>
            <a:picLocks noChangeAspect="1" noChangeArrowheads="1"/>
          </p:cNvPicPr>
          <p:nvPr/>
        </p:nvPicPr>
        <p:blipFill>
          <a:blip r:embed="rId3" cstate="print"/>
          <a:srcRect/>
          <a:stretch>
            <a:fillRect/>
          </a:stretch>
        </p:blipFill>
        <p:spPr bwMode="auto">
          <a:xfrm>
            <a:off x="6197600" y="5348287"/>
            <a:ext cx="285306" cy="290513"/>
          </a:xfrm>
          <a:prstGeom prst="rect">
            <a:avLst/>
          </a:prstGeom>
          <a:noFill/>
          <a:ln w="9525">
            <a:noFill/>
            <a:miter lim="800000"/>
            <a:headEnd/>
            <a:tailEnd/>
          </a:ln>
        </p:spPr>
      </p:pic>
      <p:pic>
        <p:nvPicPr>
          <p:cNvPr id="13" name="Picture 13" descr="MCj03836660000[1]"/>
          <p:cNvPicPr>
            <a:picLocks noChangeAspect="1" noChangeArrowheads="1"/>
          </p:cNvPicPr>
          <p:nvPr/>
        </p:nvPicPr>
        <p:blipFill>
          <a:blip r:embed="rId3" cstate="print"/>
          <a:srcRect/>
          <a:stretch>
            <a:fillRect/>
          </a:stretch>
        </p:blipFill>
        <p:spPr bwMode="auto">
          <a:xfrm>
            <a:off x="5334000" y="5348287"/>
            <a:ext cx="285306" cy="290513"/>
          </a:xfrm>
          <a:prstGeom prst="rect">
            <a:avLst/>
          </a:prstGeom>
          <a:noFill/>
          <a:ln w="9525">
            <a:noFill/>
            <a:miter lim="800000"/>
            <a:headEnd/>
            <a:tailEnd/>
          </a:ln>
        </p:spPr>
      </p:pic>
      <p:sp>
        <p:nvSpPr>
          <p:cNvPr id="4" name="TextBox 3"/>
          <p:cNvSpPr txBox="1"/>
          <p:nvPr/>
        </p:nvSpPr>
        <p:spPr>
          <a:xfrm>
            <a:off x="5257800" y="3733800"/>
            <a:ext cx="434975" cy="461665"/>
          </a:xfrm>
          <a:prstGeom prst="rect">
            <a:avLst/>
          </a:prstGeom>
          <a:noFill/>
        </p:spPr>
        <p:txBody>
          <a:bodyPr wrap="square" rtlCol="1">
            <a:spAutoFit/>
          </a:bodyPr>
          <a:lstStyle/>
          <a:p>
            <a:r>
              <a:rPr lang="en-US" sz="2400" dirty="0" smtClean="0"/>
              <a:t>P</a:t>
            </a:r>
            <a:endParaRPr lang="he-IL" sz="2400" dirty="0"/>
          </a:p>
        </p:txBody>
      </p:sp>
      <p:sp>
        <p:nvSpPr>
          <p:cNvPr id="15" name="TextBox 14"/>
          <p:cNvSpPr txBox="1"/>
          <p:nvPr/>
        </p:nvSpPr>
        <p:spPr>
          <a:xfrm>
            <a:off x="6121400" y="3733800"/>
            <a:ext cx="434975" cy="461665"/>
          </a:xfrm>
          <a:prstGeom prst="rect">
            <a:avLst/>
          </a:prstGeom>
          <a:noFill/>
        </p:spPr>
        <p:txBody>
          <a:bodyPr wrap="square" rtlCol="1">
            <a:spAutoFit/>
          </a:bodyPr>
          <a:lstStyle/>
          <a:p>
            <a:r>
              <a:rPr lang="en-US" sz="2400" dirty="0" smtClean="0"/>
              <a:t>Q</a:t>
            </a:r>
            <a:endParaRPr lang="he-IL" sz="2400" dirty="0"/>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3"/>
          <p:cNvSpPr>
            <a:spLocks noGrp="1" noChangeArrowheads="1"/>
          </p:cNvSpPr>
          <p:nvPr>
            <p:ph type="body" idx="4294967295"/>
          </p:nvPr>
        </p:nvSpPr>
        <p:spPr>
          <a:xfrm>
            <a:off x="0" y="1447800"/>
            <a:ext cx="9144000" cy="5181600"/>
          </a:xfrm>
        </p:spPr>
        <p:txBody>
          <a:bodyPr/>
          <a:lstStyle/>
          <a:p>
            <a:pPr eaLnBrk="1" hangingPunct="1">
              <a:spcBef>
                <a:spcPct val="0"/>
              </a:spcBef>
            </a:pPr>
            <a:r>
              <a:rPr lang="en-US" sz="2400" dirty="0" smtClean="0"/>
              <a:t>Why </a:t>
            </a:r>
            <a:r>
              <a:rPr lang="en-US" sz="2400" dirty="0"/>
              <a:t>is it so difficult?</a:t>
            </a:r>
          </a:p>
          <a:p>
            <a:pPr lvl="1" eaLnBrk="1" hangingPunct="1">
              <a:spcBef>
                <a:spcPct val="0"/>
              </a:spcBef>
            </a:pPr>
            <a:r>
              <a:rPr lang="en-US" sz="2200" dirty="0" smtClean="0"/>
              <a:t>“[F]</a:t>
            </a:r>
            <a:r>
              <a:rPr lang="en-US" sz="2000" dirty="0" err="1" smtClean="0"/>
              <a:t>armers</a:t>
            </a:r>
            <a:r>
              <a:rPr lang="en-US" sz="2000" dirty="0" smtClean="0"/>
              <a:t> </a:t>
            </a:r>
            <a:r>
              <a:rPr lang="en-US" sz="2000" dirty="0"/>
              <a:t>of fresh vegetables have tended to avoid co-ops due to </a:t>
            </a:r>
            <a:r>
              <a:rPr lang="en-US" sz="2000" b="1" u="sng" dirty="0"/>
              <a:t>market volatility</a:t>
            </a:r>
            <a:r>
              <a:rPr lang="en-US" sz="2000" dirty="0"/>
              <a:t>, </a:t>
            </a:r>
            <a:r>
              <a:rPr lang="en-US" sz="2000" b="1" u="sng" dirty="0"/>
              <a:t>varying regional tastes</a:t>
            </a:r>
            <a:r>
              <a:rPr lang="en-US" sz="2000" dirty="0"/>
              <a:t> and quality-control concerns stemming from </a:t>
            </a:r>
            <a:r>
              <a:rPr lang="en-US" sz="2000" b="1" u="sng" dirty="0"/>
              <a:t>climate </a:t>
            </a:r>
            <a:r>
              <a:rPr lang="en-US" sz="2000" b="1" u="sng" dirty="0" smtClean="0"/>
              <a:t>differences</a:t>
            </a:r>
            <a:r>
              <a:rPr lang="en-US" sz="2000" dirty="0" smtClean="0"/>
              <a:t>. Potato </a:t>
            </a:r>
            <a:r>
              <a:rPr lang="en-US" sz="2000" dirty="0"/>
              <a:t>farmers have proven especially resistant to joining national groups, partly because different growers serve </a:t>
            </a:r>
            <a:r>
              <a:rPr lang="en-US" sz="2000" b="1" u="sng" dirty="0"/>
              <a:t>different customers</a:t>
            </a:r>
            <a:r>
              <a:rPr lang="en-US" sz="2000" dirty="0"/>
              <a:t>.”</a:t>
            </a:r>
          </a:p>
          <a:p>
            <a:pPr lvl="2" eaLnBrk="1" hangingPunct="1">
              <a:spcBef>
                <a:spcPct val="0"/>
              </a:spcBef>
            </a:pPr>
            <a:r>
              <a:rPr lang="en-US" sz="1900" dirty="0"/>
              <a:t>(Processed) food companies: fixed production levels &amp; prices</a:t>
            </a:r>
          </a:p>
          <a:p>
            <a:pPr lvl="2" eaLnBrk="1" hangingPunct="1">
              <a:spcBef>
                <a:spcPct val="0"/>
              </a:spcBef>
            </a:pPr>
            <a:r>
              <a:rPr lang="en-US" sz="1900" dirty="0"/>
              <a:t>Grocery stores/open market sales: prices fluctuate</a:t>
            </a:r>
          </a:p>
          <a:p>
            <a:pPr eaLnBrk="1" hangingPunct="1">
              <a:spcBef>
                <a:spcPct val="0"/>
              </a:spcBef>
            </a:pPr>
            <a:r>
              <a:rPr lang="en-US" sz="2400" dirty="0"/>
              <a:t>How does each of these make coordination harder?</a:t>
            </a:r>
          </a:p>
          <a:p>
            <a:pPr lvl="1" eaLnBrk="1" hangingPunct="1">
              <a:spcBef>
                <a:spcPct val="0"/>
              </a:spcBef>
            </a:pPr>
            <a:r>
              <a:rPr lang="en-US" sz="2000" dirty="0"/>
              <a:t>Cartel’s market share</a:t>
            </a:r>
          </a:p>
          <a:p>
            <a:pPr lvl="1" eaLnBrk="1" hangingPunct="1">
              <a:spcBef>
                <a:spcPct val="0"/>
              </a:spcBef>
            </a:pPr>
            <a:r>
              <a:rPr lang="en-US" sz="2000" dirty="0" smtClean="0"/>
              <a:t>Market </a:t>
            </a:r>
            <a:r>
              <a:rPr lang="en-US" sz="2000" dirty="0"/>
              <a:t>volatility (stability of market demand)</a:t>
            </a:r>
          </a:p>
          <a:p>
            <a:pPr lvl="1" eaLnBrk="1" hangingPunct="1">
              <a:spcBef>
                <a:spcPct val="0"/>
              </a:spcBef>
            </a:pPr>
            <a:r>
              <a:rPr lang="en-US" sz="2000" dirty="0" smtClean="0"/>
              <a:t>Differentiation</a:t>
            </a:r>
          </a:p>
          <a:p>
            <a:pPr lvl="2" eaLnBrk="1" hangingPunct="1">
              <a:spcBef>
                <a:spcPct val="0"/>
              </a:spcBef>
            </a:pPr>
            <a:r>
              <a:rPr lang="en-US" sz="1900" dirty="0" smtClean="0"/>
              <a:t>Differentiated goods (because of varying </a:t>
            </a:r>
            <a:r>
              <a:rPr lang="en-US" sz="1900" dirty="0"/>
              <a:t>regional </a:t>
            </a:r>
            <a:r>
              <a:rPr lang="en-US" sz="1900" dirty="0" smtClean="0"/>
              <a:t>tastes &amp; climate differences)</a:t>
            </a:r>
            <a:endParaRPr lang="en-US" sz="1900" dirty="0"/>
          </a:p>
          <a:p>
            <a:pPr lvl="2" eaLnBrk="1" hangingPunct="1">
              <a:spcBef>
                <a:spcPct val="0"/>
              </a:spcBef>
            </a:pPr>
            <a:r>
              <a:rPr lang="en-US" sz="1900" dirty="0" smtClean="0"/>
              <a:t>Differentiated customers (customers with different bases of competition)</a:t>
            </a:r>
            <a:endParaRPr lang="en-US" sz="1900" dirty="0"/>
          </a:p>
          <a:p>
            <a:pPr lvl="1" eaLnBrk="1" hangingPunct="1">
              <a:spcBef>
                <a:spcPct val="0"/>
              </a:spcBef>
            </a:pPr>
            <a:r>
              <a:rPr lang="en-US" sz="2000" dirty="0" smtClean="0"/>
              <a:t>Entry (if </a:t>
            </a:r>
            <a:r>
              <a:rPr lang="en-US" sz="2000" dirty="0"/>
              <a:t>cartel succeeds &amp; prices are high, new firms will </a:t>
            </a:r>
            <a:r>
              <a:rPr lang="en-US" sz="2000" dirty="0" smtClean="0"/>
              <a:t>try </a:t>
            </a:r>
            <a:r>
              <a:rPr lang="en-US" sz="2000" dirty="0"/>
              <a:t>to </a:t>
            </a:r>
            <a:r>
              <a:rPr lang="en-US" sz="2000" dirty="0" smtClean="0"/>
              <a:t>enter)</a:t>
            </a:r>
          </a:p>
        </p:txBody>
      </p:sp>
      <p:sp>
        <p:nvSpPr>
          <p:cNvPr id="2" name="Footer Placeholder 1"/>
          <p:cNvSpPr>
            <a:spLocks noGrp="1"/>
          </p:cNvSpPr>
          <p:nvPr>
            <p:ph type="ftr" sz="quarter" idx="10"/>
          </p:nvPr>
        </p:nvSpPr>
        <p:spPr/>
        <p:txBody>
          <a:bodyPr/>
          <a:lstStyle/>
          <a:p>
            <a:pPr>
              <a:defRPr/>
            </a:pPr>
            <a:r>
              <a:rPr lang="en-US" smtClean="0"/>
              <a:t>© Amitai Aviram.  All rights reserved.</a:t>
            </a:r>
            <a:endParaRPr lang="en-US"/>
          </a:p>
        </p:txBody>
      </p:sp>
      <p:sp>
        <p:nvSpPr>
          <p:cNvPr id="3" name="Slide Number Placeholder 2"/>
          <p:cNvSpPr>
            <a:spLocks noGrp="1"/>
          </p:cNvSpPr>
          <p:nvPr>
            <p:ph type="sldNum" sz="quarter" idx="11"/>
          </p:nvPr>
        </p:nvSpPr>
        <p:spPr/>
        <p:txBody>
          <a:bodyPr/>
          <a:lstStyle/>
          <a:p>
            <a:pPr>
              <a:defRPr/>
            </a:pPr>
            <a:fld id="{BF040C94-1339-4D62-8205-AE7ED3744937}" type="slidenum">
              <a:rPr lang="en-US" smtClean="0"/>
              <a:pPr>
                <a:defRPr/>
              </a:pPr>
              <a:t>94</a:t>
            </a:fld>
            <a:endParaRPr lang="en-US"/>
          </a:p>
        </p:txBody>
      </p:sp>
      <p:sp>
        <p:nvSpPr>
          <p:cNvPr id="198661" name="Rectangle 2"/>
          <p:cNvSpPr txBox="1">
            <a:spLocks noChangeArrowheads="1"/>
          </p:cNvSpPr>
          <p:nvPr/>
        </p:nvSpPr>
        <p:spPr bwMode="auto">
          <a:xfrm>
            <a:off x="0" y="0"/>
            <a:ext cx="9144000" cy="1295400"/>
          </a:xfrm>
          <a:prstGeom prst="rect">
            <a:avLst/>
          </a:prstGeom>
          <a:noFill/>
          <a:ln w="9525">
            <a:noFill/>
            <a:miter lim="800000"/>
            <a:headEnd/>
            <a:tailEnd/>
          </a:ln>
        </p:spPr>
        <p:txBody>
          <a:bodyPr anchor="ctr"/>
          <a:lstStyle/>
          <a:p>
            <a:pPr algn="ctr"/>
            <a:r>
              <a:rPr lang="en-US" sz="3900" dirty="0">
                <a:latin typeface="+mj-lt"/>
              </a:rPr>
              <a:t>Propensity for coordination</a:t>
            </a:r>
            <a:br>
              <a:rPr lang="en-US" sz="3900" dirty="0">
                <a:latin typeface="+mj-lt"/>
              </a:rPr>
            </a:br>
            <a:r>
              <a:rPr lang="en-US" sz="3500" dirty="0">
                <a:latin typeface="+mj-lt"/>
              </a:rPr>
              <a:t>What does a cartel do?</a:t>
            </a:r>
            <a:endParaRPr lang="en-US" sz="3500" i="1" dirty="0">
              <a:latin typeface="+mj-lt"/>
            </a:endParaRPr>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2"/>
          <p:cNvSpPr>
            <a:spLocks noGrp="1" noChangeArrowheads="1"/>
          </p:cNvSpPr>
          <p:nvPr>
            <p:ph type="title" idx="4294967295"/>
          </p:nvPr>
        </p:nvSpPr>
        <p:spPr/>
        <p:txBody>
          <a:bodyPr/>
          <a:lstStyle/>
          <a:p>
            <a:pPr eaLnBrk="1" hangingPunct="1"/>
            <a:r>
              <a:rPr lang="en-US" dirty="0" smtClean="0"/>
              <a:t>Propensity for coordination</a:t>
            </a:r>
            <a:br>
              <a:rPr lang="en-US" dirty="0" smtClean="0"/>
            </a:br>
            <a:r>
              <a:rPr lang="en-US" sz="3500" dirty="0" smtClean="0"/>
              <a:t>Analyzing propensity to coordinate</a:t>
            </a:r>
            <a:endParaRPr lang="en-US" sz="2900" dirty="0" smtClean="0"/>
          </a:p>
        </p:txBody>
      </p:sp>
      <p:sp>
        <p:nvSpPr>
          <p:cNvPr id="202755" name="Rectangle 3"/>
          <p:cNvSpPr>
            <a:spLocks noGrp="1" noChangeArrowheads="1"/>
          </p:cNvSpPr>
          <p:nvPr>
            <p:ph type="body" idx="4294967295"/>
          </p:nvPr>
        </p:nvSpPr>
        <p:spPr>
          <a:xfrm>
            <a:off x="0" y="1447800"/>
            <a:ext cx="9144000" cy="5181600"/>
          </a:xfrm>
        </p:spPr>
        <p:txBody>
          <a:bodyPr/>
          <a:lstStyle/>
          <a:p>
            <a:pPr eaLnBrk="1" hangingPunct="1">
              <a:spcBef>
                <a:spcPct val="0"/>
              </a:spcBef>
            </a:pPr>
            <a:r>
              <a:rPr lang="en-US" sz="2400" dirty="0" smtClean="0"/>
              <a:t>Before Stigler (1964), coordination was seen to be determined by market concentration</a:t>
            </a:r>
          </a:p>
          <a:p>
            <a:pPr lvl="1" eaLnBrk="1" hangingPunct="1">
              <a:spcBef>
                <a:spcPct val="0"/>
              </a:spcBef>
            </a:pPr>
            <a:r>
              <a:rPr lang="en-US" sz="2000" dirty="0" smtClean="0"/>
              <a:t>E.g., coordination is more likely with 3 firms that each have 33% market share than with 100 firms 1% each</a:t>
            </a:r>
          </a:p>
          <a:p>
            <a:pPr eaLnBrk="1" hangingPunct="1">
              <a:spcBef>
                <a:spcPct val="0"/>
              </a:spcBef>
            </a:pPr>
            <a:r>
              <a:rPr lang="en-US" sz="2400" dirty="0" smtClean="0"/>
              <a:t>Structure-Conduct-Performance (S-C-P) school of industry analysis</a:t>
            </a:r>
          </a:p>
          <a:p>
            <a:pPr lvl="1" eaLnBrk="1" hangingPunct="1">
              <a:spcBef>
                <a:spcPct val="0"/>
              </a:spcBef>
            </a:pPr>
            <a:r>
              <a:rPr lang="en-US" sz="2000" dirty="0" smtClean="0"/>
              <a:t>Industry </a:t>
            </a:r>
            <a:r>
              <a:rPr lang="en-US" sz="2000" u="sng" dirty="0" smtClean="0"/>
              <a:t>structure</a:t>
            </a:r>
            <a:r>
              <a:rPr lang="en-US" sz="2000" dirty="0" smtClean="0"/>
              <a:t> (mainly market concentration), affects -</a:t>
            </a:r>
          </a:p>
          <a:p>
            <a:pPr lvl="1" eaLnBrk="1" hangingPunct="1">
              <a:spcBef>
                <a:spcPct val="0"/>
              </a:spcBef>
            </a:pPr>
            <a:r>
              <a:rPr lang="en-US" sz="2000" dirty="0" smtClean="0"/>
              <a:t>Individual firms’ </a:t>
            </a:r>
            <a:r>
              <a:rPr lang="en-US" sz="2000" u="sng" dirty="0" smtClean="0"/>
              <a:t>conduct</a:t>
            </a:r>
            <a:r>
              <a:rPr lang="en-US" sz="2000" dirty="0" smtClean="0"/>
              <a:t> (price close to monopoly price or close to MC), which affects –</a:t>
            </a:r>
          </a:p>
          <a:p>
            <a:pPr lvl="1" eaLnBrk="1" hangingPunct="1">
              <a:spcBef>
                <a:spcPct val="0"/>
              </a:spcBef>
            </a:pPr>
            <a:r>
              <a:rPr lang="en-US" sz="2000" dirty="0" smtClean="0"/>
              <a:t>Firms’ </a:t>
            </a:r>
            <a:r>
              <a:rPr lang="en-US" sz="2000" u="sng" dirty="0" smtClean="0"/>
              <a:t>performance</a:t>
            </a:r>
            <a:r>
              <a:rPr lang="en-US" sz="2000" dirty="0" smtClean="0"/>
              <a:t> (high or low profitability)</a:t>
            </a:r>
          </a:p>
        </p:txBody>
      </p:sp>
      <p:sp>
        <p:nvSpPr>
          <p:cNvPr id="2" name="Footer Placeholder 1"/>
          <p:cNvSpPr>
            <a:spLocks noGrp="1"/>
          </p:cNvSpPr>
          <p:nvPr>
            <p:ph type="ftr" sz="quarter" idx="10"/>
          </p:nvPr>
        </p:nvSpPr>
        <p:spPr/>
        <p:txBody>
          <a:bodyPr/>
          <a:lstStyle/>
          <a:p>
            <a:pPr>
              <a:defRPr/>
            </a:pPr>
            <a:r>
              <a:rPr lang="en-US" smtClean="0"/>
              <a:t>© Amitai Aviram.  All rights reserved.</a:t>
            </a:r>
            <a:endParaRPr lang="en-US"/>
          </a:p>
        </p:txBody>
      </p:sp>
      <p:sp>
        <p:nvSpPr>
          <p:cNvPr id="3" name="Slide Number Placeholder 2"/>
          <p:cNvSpPr>
            <a:spLocks noGrp="1"/>
          </p:cNvSpPr>
          <p:nvPr>
            <p:ph type="sldNum" sz="quarter" idx="11"/>
          </p:nvPr>
        </p:nvSpPr>
        <p:spPr/>
        <p:txBody>
          <a:bodyPr/>
          <a:lstStyle/>
          <a:p>
            <a:pPr>
              <a:defRPr/>
            </a:pPr>
            <a:fld id="{816B8B21-9FE8-40BA-AD1F-6503188DF9CE}" type="slidenum">
              <a:rPr lang="en-US" smtClean="0"/>
              <a:pPr>
                <a:defRPr/>
              </a:pPr>
              <a:t>95</a:t>
            </a:fld>
            <a:endParaRPr lang="en-US"/>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a:xfrm>
            <a:off x="0" y="0"/>
            <a:ext cx="9144000" cy="1304925"/>
          </a:xfrm>
        </p:spPr>
        <p:txBody>
          <a:bodyPr/>
          <a:lstStyle/>
          <a:p>
            <a:pPr eaLnBrk="1" hangingPunct="1"/>
            <a:r>
              <a:rPr lang="en-US" dirty="0" smtClean="0"/>
              <a:t>Analyzing propensity to coordinate</a:t>
            </a:r>
            <a:br>
              <a:rPr lang="en-US" dirty="0" smtClean="0"/>
            </a:br>
            <a:r>
              <a:rPr lang="en-US" sz="3500" dirty="0" smtClean="0"/>
              <a:t>Measuring market shares</a:t>
            </a:r>
          </a:p>
        </p:txBody>
      </p:sp>
      <p:sp>
        <p:nvSpPr>
          <p:cNvPr id="173059" name="Rectangle 3"/>
          <p:cNvSpPr>
            <a:spLocks noGrp="1" noChangeArrowheads="1"/>
          </p:cNvSpPr>
          <p:nvPr>
            <p:ph type="body" idx="1"/>
          </p:nvPr>
        </p:nvSpPr>
        <p:spPr>
          <a:xfrm>
            <a:off x="0" y="1447800"/>
            <a:ext cx="9144000" cy="5181600"/>
          </a:xfrm>
        </p:spPr>
        <p:txBody>
          <a:bodyPr/>
          <a:lstStyle/>
          <a:p>
            <a:pPr eaLnBrk="1" hangingPunct="1">
              <a:spcBef>
                <a:spcPct val="0"/>
              </a:spcBef>
              <a:buNone/>
            </a:pPr>
            <a:r>
              <a:rPr lang="en-US" sz="2400" dirty="0" smtClean="0"/>
              <a:t>Why does market share indicate possession of MP?</a:t>
            </a:r>
          </a:p>
          <a:p>
            <a:pPr eaLnBrk="1" hangingPunct="1">
              <a:spcBef>
                <a:spcPct val="0"/>
              </a:spcBef>
              <a:buNone/>
            </a:pPr>
            <a:endParaRPr lang="en-US" sz="2400" dirty="0" smtClean="0"/>
          </a:p>
          <a:p>
            <a:pPr eaLnBrk="1" hangingPunct="1">
              <a:spcBef>
                <a:spcPct val="0"/>
              </a:spcBef>
            </a:pPr>
            <a:r>
              <a:rPr lang="en-US" sz="2400" dirty="0" smtClean="0"/>
              <a:t>Scenario 1: Acme has a 90% market share</a:t>
            </a:r>
          </a:p>
          <a:p>
            <a:pPr lvl="1" eaLnBrk="1" hangingPunct="1">
              <a:spcBef>
                <a:spcPct val="0"/>
              </a:spcBef>
            </a:pPr>
            <a:r>
              <a:rPr lang="en-US" sz="2000" dirty="0" smtClean="0"/>
              <a:t>Acme produces 90 widgets in a market that demands 100 widgets</a:t>
            </a:r>
          </a:p>
          <a:p>
            <a:pPr lvl="1" eaLnBrk="1" hangingPunct="1">
              <a:spcBef>
                <a:spcPct val="0"/>
              </a:spcBef>
            </a:pPr>
            <a:r>
              <a:rPr lang="en-US" sz="2000" dirty="0" smtClean="0"/>
              <a:t>Two more firms produce 5 widgets each</a:t>
            </a:r>
          </a:p>
          <a:p>
            <a:pPr eaLnBrk="1" hangingPunct="1">
              <a:spcBef>
                <a:spcPct val="0"/>
              </a:spcBef>
            </a:pPr>
            <a:r>
              <a:rPr lang="en-US" sz="2400" dirty="0" smtClean="0"/>
              <a:t>Acme tries to act like a monopolist</a:t>
            </a:r>
          </a:p>
          <a:p>
            <a:pPr lvl="1" eaLnBrk="1" hangingPunct="1">
              <a:spcBef>
                <a:spcPct val="0"/>
              </a:spcBef>
            </a:pPr>
            <a:r>
              <a:rPr lang="en-US" sz="2000" dirty="0" smtClean="0"/>
              <a:t>Acme reduces its production by 20 widgets, to 70</a:t>
            </a:r>
          </a:p>
          <a:p>
            <a:pPr lvl="1" eaLnBrk="1" hangingPunct="1">
              <a:spcBef>
                <a:spcPct val="0"/>
              </a:spcBef>
            </a:pPr>
            <a:r>
              <a:rPr lang="en-US" sz="2000" dirty="0" smtClean="0"/>
              <a:t>Total market output is 80 while demand is 100, so prices go up</a:t>
            </a:r>
          </a:p>
          <a:p>
            <a:pPr lvl="1" eaLnBrk="1" hangingPunct="1">
              <a:spcBef>
                <a:spcPct val="0"/>
              </a:spcBef>
            </a:pPr>
            <a:r>
              <a:rPr lang="en-US" sz="2000" dirty="0" smtClean="0"/>
              <a:t>If nothing changes, </a:t>
            </a:r>
            <a:r>
              <a:rPr lang="en-US" sz="2000" dirty="0" smtClean="0">
                <a:solidFill>
                  <a:srgbClr val="0070C0"/>
                </a:solidFill>
              </a:rPr>
              <a:t>Acme captures 87.5% </a:t>
            </a:r>
            <a:r>
              <a:rPr lang="en-US" sz="2000" dirty="0" smtClean="0"/>
              <a:t>(70/80) of monopoly profits</a:t>
            </a:r>
          </a:p>
          <a:p>
            <a:pPr eaLnBrk="1" hangingPunct="1">
              <a:spcBef>
                <a:spcPct val="0"/>
              </a:spcBef>
            </a:pPr>
            <a:r>
              <a:rPr lang="en-US" sz="2400" dirty="0" smtClean="0"/>
              <a:t>Rivals’ try to fill void</a:t>
            </a:r>
          </a:p>
          <a:p>
            <a:pPr lvl="1" eaLnBrk="1" hangingPunct="1">
              <a:spcBef>
                <a:spcPct val="0"/>
              </a:spcBef>
            </a:pPr>
            <a:r>
              <a:rPr lang="en-US" sz="2000" dirty="0" smtClean="0"/>
              <a:t>Rivals try to raise their output by 10 widgets each (</a:t>
            </a:r>
            <a:r>
              <a:rPr lang="en-US" sz="2000" dirty="0" smtClean="0">
                <a:solidFill>
                  <a:srgbClr val="0070C0"/>
                </a:solidFill>
              </a:rPr>
              <a:t>200% increase</a:t>
            </a:r>
            <a:r>
              <a:rPr lang="en-US" sz="2000" dirty="0" smtClean="0"/>
              <a:t>)</a:t>
            </a:r>
          </a:p>
          <a:p>
            <a:pPr lvl="1" eaLnBrk="1" hangingPunct="1">
              <a:spcBef>
                <a:spcPct val="0"/>
              </a:spcBef>
            </a:pPr>
            <a:r>
              <a:rPr lang="en-US" sz="2000" dirty="0" smtClean="0"/>
              <a:t>Need to triple their factories, work force, purchases, etc.</a:t>
            </a:r>
          </a:p>
          <a:p>
            <a:pPr lvl="1" eaLnBrk="1" hangingPunct="1">
              <a:spcBef>
                <a:spcPct val="0"/>
              </a:spcBef>
            </a:pPr>
            <a:r>
              <a:rPr lang="en-US" sz="2000" dirty="0" smtClean="0"/>
              <a:t>Would cost a lot &amp; take time</a:t>
            </a:r>
          </a:p>
        </p:txBody>
      </p:sp>
      <p:sp>
        <p:nvSpPr>
          <p:cNvPr id="2" name="Footer Placeholder 1"/>
          <p:cNvSpPr>
            <a:spLocks noGrp="1"/>
          </p:cNvSpPr>
          <p:nvPr>
            <p:ph type="ftr" sz="quarter" idx="10"/>
          </p:nvPr>
        </p:nvSpPr>
        <p:spPr/>
        <p:txBody>
          <a:bodyPr/>
          <a:lstStyle/>
          <a:p>
            <a:pPr>
              <a:defRPr/>
            </a:pPr>
            <a:r>
              <a:rPr lang="en-US" smtClean="0"/>
              <a:t>© Amitai Aviram.  All rights reserved.</a:t>
            </a:r>
            <a:endParaRPr lang="en-US" dirty="0"/>
          </a:p>
        </p:txBody>
      </p:sp>
      <p:sp>
        <p:nvSpPr>
          <p:cNvPr id="3" name="Slide Number Placeholder 2"/>
          <p:cNvSpPr>
            <a:spLocks noGrp="1"/>
          </p:cNvSpPr>
          <p:nvPr>
            <p:ph type="sldNum" sz="quarter" idx="11"/>
          </p:nvPr>
        </p:nvSpPr>
        <p:spPr/>
        <p:txBody>
          <a:bodyPr/>
          <a:lstStyle/>
          <a:p>
            <a:pPr>
              <a:defRPr/>
            </a:pPr>
            <a:fld id="{0CB49313-1DFC-45BC-9A82-4949FCDDFE6B}" type="slidenum">
              <a:rPr lang="en-US" smtClean="0"/>
              <a:pPr>
                <a:defRPr/>
              </a:pPr>
              <a:t>96</a:t>
            </a:fld>
            <a:endParaRPr lang="en-US" dirty="0"/>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a:xfrm>
            <a:off x="0" y="0"/>
            <a:ext cx="9144000" cy="1301750"/>
          </a:xfrm>
        </p:spPr>
        <p:txBody>
          <a:bodyPr/>
          <a:lstStyle/>
          <a:p>
            <a:pPr eaLnBrk="1" hangingPunct="1"/>
            <a:r>
              <a:rPr lang="en-US" dirty="0" smtClean="0"/>
              <a:t>Analyzing propensity to coordinate</a:t>
            </a:r>
            <a:br>
              <a:rPr lang="en-US" dirty="0" smtClean="0"/>
            </a:br>
            <a:r>
              <a:rPr lang="en-US" sz="3500" dirty="0" smtClean="0"/>
              <a:t>Measuring market shares</a:t>
            </a:r>
          </a:p>
        </p:txBody>
      </p:sp>
      <p:sp>
        <p:nvSpPr>
          <p:cNvPr id="174083" name="Rectangle 3"/>
          <p:cNvSpPr>
            <a:spLocks noGrp="1" noChangeArrowheads="1"/>
          </p:cNvSpPr>
          <p:nvPr>
            <p:ph type="body" idx="1"/>
          </p:nvPr>
        </p:nvSpPr>
        <p:spPr>
          <a:xfrm>
            <a:off x="0" y="1447800"/>
            <a:ext cx="9144000" cy="5181600"/>
          </a:xfrm>
        </p:spPr>
        <p:txBody>
          <a:bodyPr/>
          <a:lstStyle/>
          <a:p>
            <a:pPr eaLnBrk="1" hangingPunct="1">
              <a:spcBef>
                <a:spcPct val="0"/>
              </a:spcBef>
            </a:pPr>
            <a:endParaRPr lang="en-US" sz="2400" dirty="0" smtClean="0"/>
          </a:p>
          <a:p>
            <a:pPr eaLnBrk="1" hangingPunct="1">
              <a:spcBef>
                <a:spcPct val="0"/>
              </a:spcBef>
            </a:pPr>
            <a:endParaRPr lang="en-US" sz="2400" dirty="0" smtClean="0"/>
          </a:p>
          <a:p>
            <a:pPr eaLnBrk="1" hangingPunct="1">
              <a:spcBef>
                <a:spcPct val="0"/>
              </a:spcBef>
            </a:pPr>
            <a:r>
              <a:rPr lang="en-US" sz="2400" dirty="0" smtClean="0"/>
              <a:t>Scenario 2: Acme has a 50% market share</a:t>
            </a:r>
          </a:p>
          <a:p>
            <a:pPr lvl="1" eaLnBrk="1" hangingPunct="1">
              <a:spcBef>
                <a:spcPct val="0"/>
              </a:spcBef>
            </a:pPr>
            <a:r>
              <a:rPr lang="en-US" sz="2000" dirty="0" smtClean="0"/>
              <a:t>Acme produced only 50 widgets in the same market</a:t>
            </a:r>
          </a:p>
          <a:p>
            <a:pPr lvl="1" eaLnBrk="1" hangingPunct="1">
              <a:spcBef>
                <a:spcPct val="0"/>
              </a:spcBef>
            </a:pPr>
            <a:r>
              <a:rPr lang="en-US" sz="2000" dirty="0" smtClean="0"/>
              <a:t>5 other firms producing 10 widgets each</a:t>
            </a:r>
          </a:p>
          <a:p>
            <a:pPr eaLnBrk="1" hangingPunct="1">
              <a:spcBef>
                <a:spcPct val="0"/>
              </a:spcBef>
            </a:pPr>
            <a:r>
              <a:rPr lang="en-US" sz="2400" dirty="0" smtClean="0"/>
              <a:t>Acme tries to act like a monopolist</a:t>
            </a:r>
          </a:p>
          <a:p>
            <a:pPr lvl="1" eaLnBrk="1" hangingPunct="1">
              <a:spcBef>
                <a:spcPct val="0"/>
              </a:spcBef>
            </a:pPr>
            <a:r>
              <a:rPr lang="en-US" sz="2000" dirty="0" smtClean="0"/>
              <a:t>Reduces its output by 20, to 30 widgets</a:t>
            </a:r>
          </a:p>
          <a:p>
            <a:pPr lvl="1" eaLnBrk="1" hangingPunct="1">
              <a:spcBef>
                <a:spcPct val="0"/>
              </a:spcBef>
            </a:pPr>
            <a:r>
              <a:rPr lang="en-US" sz="2000" dirty="0" smtClean="0"/>
              <a:t>If nothing changes, </a:t>
            </a:r>
            <a:r>
              <a:rPr lang="en-US" sz="2000" dirty="0" smtClean="0">
                <a:solidFill>
                  <a:srgbClr val="0070C0"/>
                </a:solidFill>
              </a:rPr>
              <a:t>Acme captures 37.5% </a:t>
            </a:r>
            <a:r>
              <a:rPr lang="en-US" sz="2000" dirty="0" smtClean="0"/>
              <a:t>(30/80) of monopoly profits</a:t>
            </a:r>
          </a:p>
          <a:p>
            <a:pPr lvl="2" eaLnBrk="1" hangingPunct="1">
              <a:spcBef>
                <a:spcPct val="0"/>
              </a:spcBef>
            </a:pPr>
            <a:r>
              <a:rPr lang="en-US" sz="1900" dirty="0" smtClean="0"/>
              <a:t>So Acme likely to make a lower cut in production (less MP)</a:t>
            </a:r>
          </a:p>
          <a:p>
            <a:pPr eaLnBrk="1" hangingPunct="1">
              <a:spcBef>
                <a:spcPct val="0"/>
              </a:spcBef>
            </a:pPr>
            <a:r>
              <a:rPr lang="en-US" sz="2400" dirty="0" smtClean="0"/>
              <a:t>Rivals try to fill void</a:t>
            </a:r>
          </a:p>
          <a:p>
            <a:pPr lvl="1" eaLnBrk="1" hangingPunct="1">
              <a:spcBef>
                <a:spcPct val="0"/>
              </a:spcBef>
            </a:pPr>
            <a:r>
              <a:rPr lang="en-US" sz="2000" dirty="0" smtClean="0"/>
              <a:t>Each rival needs to produce 4 more widgets (</a:t>
            </a:r>
            <a:r>
              <a:rPr lang="en-US" sz="2000" dirty="0" smtClean="0">
                <a:solidFill>
                  <a:srgbClr val="0070C0"/>
                </a:solidFill>
              </a:rPr>
              <a:t>40% increase</a:t>
            </a:r>
            <a:r>
              <a:rPr lang="en-US" sz="2000" dirty="0" smtClean="0"/>
              <a:t>)</a:t>
            </a:r>
          </a:p>
          <a:p>
            <a:pPr lvl="1" eaLnBrk="1" hangingPunct="1">
              <a:spcBef>
                <a:spcPct val="0"/>
              </a:spcBef>
            </a:pPr>
            <a:r>
              <a:rPr lang="en-US" sz="2000" dirty="0" smtClean="0"/>
              <a:t>Quicker &amp; cheaper to do than a 200% increase</a:t>
            </a:r>
          </a:p>
        </p:txBody>
      </p:sp>
      <p:sp>
        <p:nvSpPr>
          <p:cNvPr id="2" name="Footer Placeholder 1"/>
          <p:cNvSpPr>
            <a:spLocks noGrp="1"/>
          </p:cNvSpPr>
          <p:nvPr>
            <p:ph type="ftr" sz="quarter" idx="10"/>
          </p:nvPr>
        </p:nvSpPr>
        <p:spPr/>
        <p:txBody>
          <a:bodyPr/>
          <a:lstStyle/>
          <a:p>
            <a:pPr>
              <a:defRPr/>
            </a:pPr>
            <a:r>
              <a:rPr lang="en-US" smtClean="0"/>
              <a:t>© Amitai Aviram.  All rights reserved.</a:t>
            </a:r>
            <a:endParaRPr lang="en-US" dirty="0"/>
          </a:p>
        </p:txBody>
      </p:sp>
      <p:sp>
        <p:nvSpPr>
          <p:cNvPr id="3" name="Slide Number Placeholder 2"/>
          <p:cNvSpPr>
            <a:spLocks noGrp="1"/>
          </p:cNvSpPr>
          <p:nvPr>
            <p:ph type="sldNum" sz="quarter" idx="11"/>
          </p:nvPr>
        </p:nvSpPr>
        <p:spPr/>
        <p:txBody>
          <a:bodyPr/>
          <a:lstStyle/>
          <a:p>
            <a:pPr>
              <a:defRPr/>
            </a:pPr>
            <a:fld id="{F203890C-C590-4C98-BC7C-AC5475DE32D9}" type="slidenum">
              <a:rPr lang="en-US" smtClean="0"/>
              <a:pPr>
                <a:defRPr/>
              </a:pPr>
              <a:t>97</a:t>
            </a:fld>
            <a:endParaRPr lang="en-US" dirty="0"/>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a:xfrm>
            <a:off x="0" y="0"/>
            <a:ext cx="9144000" cy="1301750"/>
          </a:xfrm>
        </p:spPr>
        <p:txBody>
          <a:bodyPr/>
          <a:lstStyle/>
          <a:p>
            <a:pPr eaLnBrk="1" hangingPunct="1"/>
            <a:r>
              <a:rPr lang="en-US" dirty="0" smtClean="0"/>
              <a:t>Analyzing propensity to coordinate</a:t>
            </a:r>
            <a:br>
              <a:rPr lang="en-US" dirty="0" smtClean="0"/>
            </a:br>
            <a:r>
              <a:rPr lang="en-US" sz="3500" dirty="0" smtClean="0"/>
              <a:t>Measuring market shares</a:t>
            </a:r>
          </a:p>
        </p:txBody>
      </p:sp>
      <p:sp>
        <p:nvSpPr>
          <p:cNvPr id="176131" name="Rectangle 3"/>
          <p:cNvSpPr>
            <a:spLocks noGrp="1" noChangeArrowheads="1"/>
          </p:cNvSpPr>
          <p:nvPr>
            <p:ph type="body" idx="1"/>
          </p:nvPr>
        </p:nvSpPr>
        <p:spPr>
          <a:xfrm>
            <a:off x="0" y="1447800"/>
            <a:ext cx="9144000" cy="5181600"/>
          </a:xfrm>
        </p:spPr>
        <p:txBody>
          <a:bodyPr/>
          <a:lstStyle/>
          <a:p>
            <a:pPr eaLnBrk="1" hangingPunct="1">
              <a:spcBef>
                <a:spcPct val="0"/>
              </a:spcBef>
            </a:pPr>
            <a:r>
              <a:rPr lang="en-US" sz="2400" dirty="0"/>
              <a:t>Criteria that reduce </a:t>
            </a:r>
            <a:r>
              <a:rPr lang="en-US" sz="2400" b="1" dirty="0"/>
              <a:t>reliability</a:t>
            </a:r>
            <a:r>
              <a:rPr lang="en-US" sz="2400" dirty="0"/>
              <a:t> of market shares as indicators of MP</a:t>
            </a:r>
          </a:p>
          <a:p>
            <a:pPr lvl="1" eaLnBrk="1" hangingPunct="1">
              <a:spcBef>
                <a:spcPct val="0"/>
              </a:spcBef>
            </a:pPr>
            <a:r>
              <a:rPr lang="en-US" sz="2000" dirty="0"/>
              <a:t>Low barriers to expansion</a:t>
            </a:r>
          </a:p>
          <a:p>
            <a:pPr lvl="1" eaLnBrk="1" hangingPunct="1">
              <a:spcBef>
                <a:spcPct val="0"/>
              </a:spcBef>
            </a:pPr>
            <a:r>
              <a:rPr lang="en-US" sz="2000" dirty="0"/>
              <a:t>Low BTEs</a:t>
            </a:r>
          </a:p>
          <a:p>
            <a:pPr lvl="1" eaLnBrk="1" hangingPunct="1">
              <a:spcBef>
                <a:spcPct val="0"/>
              </a:spcBef>
            </a:pPr>
            <a:r>
              <a:rPr lang="en-US" sz="2000" dirty="0"/>
              <a:t>Significant buyer/supplier power</a:t>
            </a:r>
          </a:p>
          <a:p>
            <a:pPr lvl="1" eaLnBrk="1" hangingPunct="1">
              <a:spcBef>
                <a:spcPct val="0"/>
              </a:spcBef>
            </a:pPr>
            <a:r>
              <a:rPr lang="en-US" sz="2000" dirty="0"/>
              <a:t>Highly fluctuating market shares</a:t>
            </a:r>
          </a:p>
          <a:p>
            <a:pPr eaLnBrk="1" hangingPunct="1">
              <a:spcBef>
                <a:spcPct val="0"/>
              </a:spcBef>
            </a:pPr>
            <a:r>
              <a:rPr lang="en-US" sz="2400" dirty="0" smtClean="0"/>
              <a:t>Units: market share of what?</a:t>
            </a:r>
          </a:p>
          <a:p>
            <a:pPr lvl="1" eaLnBrk="1" hangingPunct="1">
              <a:spcBef>
                <a:spcPct val="0"/>
              </a:spcBef>
            </a:pPr>
            <a:r>
              <a:rPr lang="en-US" sz="2000" dirty="0" smtClean="0"/>
              <a:t>Detailed discussion in: Gregory J. </a:t>
            </a:r>
            <a:r>
              <a:rPr lang="en-US" sz="2000" dirty="0" err="1" smtClean="0"/>
              <a:t>Werden</a:t>
            </a:r>
            <a:r>
              <a:rPr lang="en-US" sz="2000" dirty="0" smtClean="0"/>
              <a:t>, </a:t>
            </a:r>
            <a:r>
              <a:rPr lang="en-US" sz="2000" i="1" dirty="0" smtClean="0"/>
              <a:t>Assigning Market Shares</a:t>
            </a:r>
            <a:r>
              <a:rPr lang="en-US" sz="2000" dirty="0" smtClean="0"/>
              <a:t>, 70 Antitrust L.J. 67 (2002)</a:t>
            </a:r>
          </a:p>
          <a:p>
            <a:pPr lvl="1" eaLnBrk="1" hangingPunct="1">
              <a:spcBef>
                <a:spcPct val="0"/>
              </a:spcBef>
            </a:pPr>
            <a:r>
              <a:rPr lang="en-US" sz="2000" dirty="0" smtClean="0"/>
              <a:t>Normally, market share is measured by $ revenue, but sometimes another figure needs to be used</a:t>
            </a:r>
          </a:p>
        </p:txBody>
      </p:sp>
      <p:sp>
        <p:nvSpPr>
          <p:cNvPr id="2" name="Footer Placeholder 1"/>
          <p:cNvSpPr>
            <a:spLocks noGrp="1"/>
          </p:cNvSpPr>
          <p:nvPr>
            <p:ph type="ftr" sz="quarter" idx="10"/>
          </p:nvPr>
        </p:nvSpPr>
        <p:spPr/>
        <p:txBody>
          <a:bodyPr/>
          <a:lstStyle/>
          <a:p>
            <a:pPr>
              <a:defRPr/>
            </a:pPr>
            <a:r>
              <a:rPr lang="en-US" smtClean="0"/>
              <a:t>© Amitai Aviram.  All rights reserved.</a:t>
            </a:r>
            <a:endParaRPr lang="en-US" dirty="0"/>
          </a:p>
        </p:txBody>
      </p:sp>
      <p:sp>
        <p:nvSpPr>
          <p:cNvPr id="3" name="Slide Number Placeholder 2"/>
          <p:cNvSpPr>
            <a:spLocks noGrp="1"/>
          </p:cNvSpPr>
          <p:nvPr>
            <p:ph type="sldNum" sz="quarter" idx="11"/>
          </p:nvPr>
        </p:nvSpPr>
        <p:spPr/>
        <p:txBody>
          <a:bodyPr/>
          <a:lstStyle/>
          <a:p>
            <a:pPr>
              <a:defRPr/>
            </a:pPr>
            <a:fld id="{9851E216-9C82-4B4D-819F-84E0F2A1AE1D}" type="slidenum">
              <a:rPr lang="en-US" smtClean="0"/>
              <a:pPr>
                <a:defRPr/>
              </a:pPr>
              <a:t>98</a:t>
            </a:fld>
            <a:endParaRPr lang="en-US" dirty="0"/>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a:xfrm>
            <a:off x="0" y="0"/>
            <a:ext cx="9144000" cy="1301750"/>
          </a:xfrm>
        </p:spPr>
        <p:txBody>
          <a:bodyPr/>
          <a:lstStyle/>
          <a:p>
            <a:pPr eaLnBrk="1" hangingPunct="1"/>
            <a:r>
              <a:rPr lang="en-US" dirty="0" smtClean="0"/>
              <a:t>Analyzing propensity to coordinate</a:t>
            </a:r>
            <a:br>
              <a:rPr lang="en-US" dirty="0" smtClean="0"/>
            </a:br>
            <a:r>
              <a:rPr lang="en-US" sz="3500" dirty="0" smtClean="0"/>
              <a:t>Measuring market shares</a:t>
            </a:r>
          </a:p>
        </p:txBody>
      </p:sp>
      <p:sp>
        <p:nvSpPr>
          <p:cNvPr id="177155" name="Rectangle 3"/>
          <p:cNvSpPr>
            <a:spLocks noGrp="1" noChangeArrowheads="1"/>
          </p:cNvSpPr>
          <p:nvPr>
            <p:ph type="body" idx="1"/>
          </p:nvPr>
        </p:nvSpPr>
        <p:spPr>
          <a:xfrm>
            <a:off x="0" y="1447800"/>
            <a:ext cx="9144000" cy="5181600"/>
          </a:xfrm>
        </p:spPr>
        <p:txBody>
          <a:bodyPr/>
          <a:lstStyle/>
          <a:p>
            <a:pPr eaLnBrk="1" hangingPunct="1">
              <a:spcBef>
                <a:spcPct val="0"/>
              </a:spcBef>
            </a:pPr>
            <a:r>
              <a:rPr lang="en-US" sz="2400" dirty="0"/>
              <a:t>Units: when revenue info is difficult to get</a:t>
            </a:r>
          </a:p>
          <a:p>
            <a:pPr lvl="1" eaLnBrk="1" hangingPunct="1">
              <a:spcBef>
                <a:spcPct val="0"/>
              </a:spcBef>
            </a:pPr>
            <a:r>
              <a:rPr lang="en-US" sz="2000" dirty="0"/>
              <a:t>Find a proxy that is correlated to revenues or that reflect the ability to create a price-raising shortage in the market</a:t>
            </a:r>
          </a:p>
          <a:p>
            <a:pPr lvl="1" eaLnBrk="1" hangingPunct="1">
              <a:spcBef>
                <a:spcPct val="0"/>
              </a:spcBef>
            </a:pPr>
            <a:r>
              <a:rPr lang="en-US" sz="2000" dirty="0"/>
              <a:t>Examples students used in past reports</a:t>
            </a:r>
          </a:p>
          <a:p>
            <a:pPr lvl="2" eaLnBrk="1" hangingPunct="1">
              <a:spcBef>
                <a:spcPct val="0"/>
              </a:spcBef>
            </a:pPr>
            <a:r>
              <a:rPr lang="en-US" sz="1900" dirty="0"/>
              <a:t>Capacity of airport shuttles</a:t>
            </a:r>
          </a:p>
          <a:p>
            <a:pPr lvl="2" eaLnBrk="1" hangingPunct="1">
              <a:spcBef>
                <a:spcPct val="0"/>
              </a:spcBef>
            </a:pPr>
            <a:r>
              <a:rPr lang="en-US" sz="1900" dirty="0"/>
              <a:t>Amount of X-ray liquids purchased by chiropractors</a:t>
            </a:r>
            <a:endParaRPr lang="en-US" sz="2200" dirty="0"/>
          </a:p>
          <a:p>
            <a:pPr eaLnBrk="1" hangingPunct="1">
              <a:spcBef>
                <a:spcPct val="0"/>
              </a:spcBef>
            </a:pPr>
            <a:r>
              <a:rPr lang="en-US" sz="2400" dirty="0" smtClean="0"/>
              <a:t>Units: when </a:t>
            </a:r>
            <a:r>
              <a:rPr lang="en-US" sz="2400" dirty="0"/>
              <a:t>product is free</a:t>
            </a:r>
          </a:p>
          <a:p>
            <a:pPr lvl="1" eaLnBrk="1" hangingPunct="1">
              <a:spcBef>
                <a:spcPct val="0"/>
              </a:spcBef>
            </a:pPr>
            <a:r>
              <a:rPr lang="en-US" sz="2000" dirty="0"/>
              <a:t>E.g., </a:t>
            </a:r>
            <a:r>
              <a:rPr lang="en-US" sz="2000" dirty="0" smtClean="0"/>
              <a:t>mobile </a:t>
            </a:r>
            <a:r>
              <a:rPr lang="en-US" sz="2000" dirty="0"/>
              <a:t>phone operating </a:t>
            </a:r>
            <a:r>
              <a:rPr lang="en-US" sz="2000" dirty="0" smtClean="0"/>
              <a:t>systems: </a:t>
            </a:r>
            <a:r>
              <a:rPr lang="en-US" sz="1900" dirty="0" smtClean="0">
                <a:solidFill>
                  <a:srgbClr val="FF0000"/>
                </a:solidFill>
              </a:rPr>
              <a:t>what units </a:t>
            </a:r>
            <a:r>
              <a:rPr lang="en-US" sz="1900" dirty="0">
                <a:solidFill>
                  <a:srgbClr val="FF0000"/>
                </a:solidFill>
              </a:rPr>
              <a:t>would you </a:t>
            </a:r>
            <a:r>
              <a:rPr lang="en-US" sz="1900" dirty="0" smtClean="0">
                <a:solidFill>
                  <a:srgbClr val="FF0000"/>
                </a:solidFill>
              </a:rPr>
              <a:t>measure for MS?</a:t>
            </a:r>
            <a:endParaRPr lang="en-US" sz="1900" dirty="0">
              <a:solidFill>
                <a:srgbClr val="FF0000"/>
              </a:solidFill>
            </a:endParaRPr>
          </a:p>
          <a:p>
            <a:pPr lvl="1" eaLnBrk="1" hangingPunct="1">
              <a:spcBef>
                <a:spcPct val="0"/>
              </a:spcBef>
            </a:pPr>
            <a:r>
              <a:rPr lang="en-US" sz="2000" dirty="0" smtClean="0"/>
              <a:t>E.g., search engines: </a:t>
            </a:r>
            <a:r>
              <a:rPr lang="en-US" sz="1900" dirty="0" smtClean="0">
                <a:solidFill>
                  <a:srgbClr val="FF0000"/>
                </a:solidFill>
              </a:rPr>
              <a:t>what units </a:t>
            </a:r>
            <a:r>
              <a:rPr lang="en-US" sz="1900" dirty="0">
                <a:solidFill>
                  <a:srgbClr val="FF0000"/>
                </a:solidFill>
              </a:rPr>
              <a:t>would you </a:t>
            </a:r>
            <a:r>
              <a:rPr lang="en-US" sz="1900" dirty="0" smtClean="0">
                <a:solidFill>
                  <a:srgbClr val="FF0000"/>
                </a:solidFill>
              </a:rPr>
              <a:t>measure for MS?</a:t>
            </a:r>
            <a:endParaRPr lang="en-US" sz="1900" dirty="0"/>
          </a:p>
          <a:p>
            <a:pPr eaLnBrk="1" hangingPunct="1">
              <a:spcBef>
                <a:spcPct val="0"/>
              </a:spcBef>
            </a:pPr>
            <a:r>
              <a:rPr lang="en-US" sz="2400" dirty="0" smtClean="0"/>
              <a:t>Units: when products in market vary widely in price</a:t>
            </a:r>
          </a:p>
          <a:p>
            <a:pPr lvl="1" eaLnBrk="1" hangingPunct="1">
              <a:spcBef>
                <a:spcPct val="0"/>
              </a:spcBef>
            </a:pPr>
            <a:r>
              <a:rPr lang="en-US" sz="2000" dirty="0" smtClean="0"/>
              <a:t>E.g., food wrapping materials market includes aluminum foil &amp; plastic wrap</a:t>
            </a:r>
          </a:p>
          <a:p>
            <a:pPr lvl="2" eaLnBrk="1" hangingPunct="1">
              <a:spcBef>
                <a:spcPct val="0"/>
              </a:spcBef>
            </a:pPr>
            <a:r>
              <a:rPr lang="en-US" sz="1700" dirty="0" smtClean="0"/>
              <a:t>Aluminum foil costs $2.84 for 75 ft</a:t>
            </a:r>
            <a:r>
              <a:rPr lang="en-US" sz="1700" dirty="0" smtClean="0">
                <a:cs typeface="Arial" charset="0"/>
              </a:rPr>
              <a:t>²; plastic wrap costs $1.13 for 100 </a:t>
            </a:r>
            <a:r>
              <a:rPr lang="en-US" sz="1700" dirty="0" smtClean="0"/>
              <a:t>ft</a:t>
            </a:r>
            <a:r>
              <a:rPr lang="en-US" sz="1700" dirty="0" smtClean="0">
                <a:cs typeface="Arial" charset="0"/>
              </a:rPr>
              <a:t>² (85¢ for 75 </a:t>
            </a:r>
            <a:r>
              <a:rPr lang="en-US" sz="1700" dirty="0" smtClean="0"/>
              <a:t>ft</a:t>
            </a:r>
            <a:r>
              <a:rPr lang="en-US" sz="1700" dirty="0" smtClean="0">
                <a:cs typeface="Arial" charset="0"/>
              </a:rPr>
              <a:t>²)</a:t>
            </a:r>
          </a:p>
          <a:p>
            <a:pPr lvl="1" eaLnBrk="1" hangingPunct="1">
              <a:spcBef>
                <a:spcPct val="0"/>
              </a:spcBef>
            </a:pPr>
            <a:r>
              <a:rPr lang="en-US" sz="2000" dirty="0" smtClean="0"/>
              <a:t>Company A sells 75M ft</a:t>
            </a:r>
            <a:r>
              <a:rPr lang="en-US" sz="2000" dirty="0" smtClean="0">
                <a:cs typeface="Arial" charset="0"/>
              </a:rPr>
              <a:t>² of plastic wrap (revenue: $850,000)</a:t>
            </a:r>
          </a:p>
          <a:p>
            <a:pPr lvl="1" eaLnBrk="1" hangingPunct="1">
              <a:spcBef>
                <a:spcPct val="0"/>
              </a:spcBef>
            </a:pPr>
            <a:r>
              <a:rPr lang="en-US" sz="2000" dirty="0" smtClean="0">
                <a:cs typeface="Arial" charset="0"/>
              </a:rPr>
              <a:t>Company B sells </a:t>
            </a:r>
            <a:r>
              <a:rPr lang="en-US" sz="2000" dirty="0" smtClean="0"/>
              <a:t>75M ft</a:t>
            </a:r>
            <a:r>
              <a:rPr lang="en-US" sz="2000" dirty="0" smtClean="0">
                <a:cs typeface="Arial" charset="0"/>
              </a:rPr>
              <a:t>² of aluminum foil (revenue: $2.84M)</a:t>
            </a:r>
          </a:p>
          <a:p>
            <a:pPr lvl="1" eaLnBrk="1" hangingPunct="1">
              <a:spcBef>
                <a:spcPct val="0"/>
              </a:spcBef>
            </a:pPr>
            <a:r>
              <a:rPr lang="en-US" sz="2000" dirty="0" smtClean="0">
                <a:cs typeface="Arial" charset="0"/>
              </a:rPr>
              <a:t>Market shares by revenue: A – 23%; B – 77%</a:t>
            </a:r>
          </a:p>
          <a:p>
            <a:pPr lvl="1" eaLnBrk="1" hangingPunct="1">
              <a:spcBef>
                <a:spcPct val="0"/>
              </a:spcBef>
            </a:pPr>
            <a:r>
              <a:rPr lang="en-US" sz="2000" dirty="0" smtClean="0">
                <a:solidFill>
                  <a:srgbClr val="FF0000"/>
                </a:solidFill>
                <a:cs typeface="Arial" charset="0"/>
              </a:rPr>
              <a:t>Does this reflect their relative MP? What would you use instead?</a:t>
            </a:r>
          </a:p>
        </p:txBody>
      </p:sp>
      <p:sp>
        <p:nvSpPr>
          <p:cNvPr id="2" name="Footer Placeholder 1"/>
          <p:cNvSpPr>
            <a:spLocks noGrp="1"/>
          </p:cNvSpPr>
          <p:nvPr>
            <p:ph type="ftr" sz="quarter" idx="10"/>
          </p:nvPr>
        </p:nvSpPr>
        <p:spPr/>
        <p:txBody>
          <a:bodyPr/>
          <a:lstStyle/>
          <a:p>
            <a:pPr>
              <a:defRPr/>
            </a:pPr>
            <a:r>
              <a:rPr lang="en-US" smtClean="0"/>
              <a:t>© Amitai Aviram.  All rights reserved.</a:t>
            </a:r>
            <a:endParaRPr lang="en-US" dirty="0"/>
          </a:p>
        </p:txBody>
      </p:sp>
      <p:sp>
        <p:nvSpPr>
          <p:cNvPr id="3" name="Slide Number Placeholder 2"/>
          <p:cNvSpPr>
            <a:spLocks noGrp="1"/>
          </p:cNvSpPr>
          <p:nvPr>
            <p:ph type="sldNum" sz="quarter" idx="11"/>
          </p:nvPr>
        </p:nvSpPr>
        <p:spPr/>
        <p:txBody>
          <a:bodyPr/>
          <a:lstStyle/>
          <a:p>
            <a:pPr>
              <a:defRPr/>
            </a:pPr>
            <a:fld id="{618A75B3-10D9-4226-B9B2-7D39F4273635}" type="slidenum">
              <a:rPr lang="en-US" smtClean="0"/>
              <a:pPr>
                <a:defRPr/>
              </a:pPr>
              <a:t>99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641</TotalTime>
  <Words>12971</Words>
  <Application>Microsoft Office PowerPoint</Application>
  <PresentationFormat>On-screen Show (4:3)</PresentationFormat>
  <Paragraphs>1836</Paragraphs>
  <Slides>131</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131</vt:i4>
      </vt:variant>
    </vt:vector>
  </HeadingPairs>
  <TitlesOfParts>
    <vt:vector size="137" baseType="lpstr">
      <vt:lpstr>Arial</vt:lpstr>
      <vt:lpstr>Calibri</vt:lpstr>
      <vt:lpstr>Tahoma</vt:lpstr>
      <vt:lpstr>Wingdings</vt:lpstr>
      <vt:lpstr>Office Theme</vt:lpstr>
      <vt:lpstr>Chart</vt:lpstr>
      <vt:lpstr>Business Strategy for Lawyers Chapter 2: The strategic environment (competition)</vt:lpstr>
      <vt:lpstr>The strategic environment (competition) Overview of Chapter 2</vt:lpstr>
      <vt:lpstr>Economics of competition Welcome to business hell…</vt:lpstr>
      <vt:lpstr>Economics of competition The concept of marginal cost</vt:lpstr>
      <vt:lpstr>Economics of competition How low can you price?</vt:lpstr>
      <vt:lpstr>Economics of competition How high can you price?</vt:lpstr>
      <vt:lpstr>Economics of competition Profitability in competitive market</vt:lpstr>
      <vt:lpstr>Economics of competition The supply curve</vt:lpstr>
      <vt:lpstr>Economics of competition The supply curve</vt:lpstr>
      <vt:lpstr>Economics of competition The demand curve</vt:lpstr>
      <vt:lpstr>Economics of competition Measuring demand</vt:lpstr>
      <vt:lpstr>Economics of competition Self-elasticity of demand</vt:lpstr>
      <vt:lpstr>Economics of competition Self-elasticity of demand</vt:lpstr>
      <vt:lpstr>Economics of competition Self-elasticity of demand</vt:lpstr>
      <vt:lpstr>Economics of competition Self-elasticity of demand</vt:lpstr>
      <vt:lpstr>Economics of competition Intersecting supply &amp; demand</vt:lpstr>
      <vt:lpstr>Economics of competition Intersecting supply &amp; demand</vt:lpstr>
      <vt:lpstr>Economics of competition Dynamics: changes in demand</vt:lpstr>
      <vt:lpstr>Economics of competition Dynamics: changes in supply</vt:lpstr>
      <vt:lpstr>Economics of competition Dynamics: cyclical markets</vt:lpstr>
      <vt:lpstr>Economics of competition Dynamics: cyclical markets</vt:lpstr>
      <vt:lpstr>Economics of competition Dynamics: cyclical markets</vt:lpstr>
      <vt:lpstr>Economics of competition Dividing the value pool – No MP</vt:lpstr>
      <vt:lpstr>Economics of competition Dividing the value pool – With MP</vt:lpstr>
      <vt:lpstr>Economics of competition Value as a pricing constraint</vt:lpstr>
      <vt:lpstr>Economics of competition Value as a pricing constraint</vt:lpstr>
      <vt:lpstr>Economics of competition Marginal revenue pricing</vt:lpstr>
      <vt:lpstr>Economics of competition Supply reduction &amp; deadweight loss</vt:lpstr>
      <vt:lpstr>Economics of competition Measuring MP</vt:lpstr>
      <vt:lpstr>Economics of competition Measuring MP</vt:lpstr>
      <vt:lpstr>Economics of competition Measuring MP</vt:lpstr>
      <vt:lpstr>Economics of competition The forces that shape competition</vt:lpstr>
      <vt:lpstr>The strategic environment (competition) Overview of Chapter 2</vt:lpstr>
      <vt:lpstr>Cross-elasticity of demand Compared to self-elasticity</vt:lpstr>
      <vt:lpstr>Cross-elasticity of demand Examples</vt:lpstr>
      <vt:lpstr>Cross-elasticity of demand Geographic &amp; temporal effects</vt:lpstr>
      <vt:lpstr>Cross-elasticity of demand Why is it useful?</vt:lpstr>
      <vt:lpstr>Cross-elasticity of demand Why is it useful?</vt:lpstr>
      <vt:lpstr>Cross-elasticity of demand Using cross-elasticity</vt:lpstr>
      <vt:lpstr>Cross-elasticity of demand Using cross-elasticity: example</vt:lpstr>
      <vt:lpstr>Cross-elasticity of demand Using cross-elasticity: example</vt:lpstr>
      <vt:lpstr>Cross-elasticity of demand Using cross-elasticity: example</vt:lpstr>
      <vt:lpstr>Cross-elasticity of demand Why use a 5% price increase?</vt:lpstr>
      <vt:lpstr>Cross-elasticity of demand The cellophane fallacy</vt:lpstr>
      <vt:lpstr>Cross-elasticity of demand The cellophane fallacy</vt:lpstr>
      <vt:lpstr>The strategic environment (competition) Overview of Chapter 2</vt:lpstr>
      <vt:lpstr>Proxies for substitution Tools other than cross-elasticity?</vt:lpstr>
      <vt:lpstr>Proxies for substitution Baker, Market definition: an analytical overview</vt:lpstr>
      <vt:lpstr>Proxies for substitution Brown Shoe Co. v. U.S.</vt:lpstr>
      <vt:lpstr>Proxies for substitution Geroski &amp; Porter </vt:lpstr>
      <vt:lpstr>Proxies for substitution Summary</vt:lpstr>
      <vt:lpstr>The strategic environment (competition) Overview of Chapter 2</vt:lpstr>
      <vt:lpstr>Refining substitution analysis Cluster markets</vt:lpstr>
      <vt:lpstr>Refining substitution analysis Cluster markets</vt:lpstr>
      <vt:lpstr>Refining substitution analysis Switching costs</vt:lpstr>
      <vt:lpstr>Refining substitution analysis Current substitution threat</vt:lpstr>
      <vt:lpstr>Refining substitution analysis Market definition: review</vt:lpstr>
      <vt:lpstr>Refining substitution analysis Market definition: review</vt:lpstr>
      <vt:lpstr>Substitution Team project: market definition</vt:lpstr>
      <vt:lpstr>The strategic environment (competition) Overview of Chapter 2</vt:lpstr>
      <vt:lpstr>Entry Types of BTE</vt:lpstr>
      <vt:lpstr>Economies of scale &amp; scope What are economies of scale?</vt:lpstr>
      <vt:lpstr>Economies of scale &amp; scope Common causes of supply-side economies</vt:lpstr>
      <vt:lpstr>Economies of scale &amp; scope Example</vt:lpstr>
      <vt:lpstr>Economies of scale &amp; scope Example: add capacity constraints</vt:lpstr>
      <vt:lpstr>Economies of scale &amp; scope Example</vt:lpstr>
      <vt:lpstr>Economies of scale &amp; scope Impact on entry</vt:lpstr>
      <vt:lpstr>Economies of scale &amp; scope Impact on entry</vt:lpstr>
      <vt:lpstr>Economies of scale &amp; scope Surviving below MES</vt:lpstr>
      <vt:lpstr>Economies of scale &amp; scope Surviving below MES</vt:lpstr>
      <vt:lpstr>Economies of scale &amp; scope Costs beyond MES</vt:lpstr>
      <vt:lpstr>Economies of scale &amp; scope MES &amp; number of rivals</vt:lpstr>
      <vt:lpstr>Economies of scale &amp; scope Economies of scale in demand (NW effects)</vt:lpstr>
      <vt:lpstr>Economies of scale &amp; scope Economies of scale in demand (NW effects)</vt:lpstr>
      <vt:lpstr>Economies of scale &amp; scope Economies of scale in demand (NW effects)</vt:lpstr>
      <vt:lpstr>Economies of scale &amp; scope Economies of scope</vt:lpstr>
      <vt:lpstr>Entry Access to inputs &amp; complements</vt:lpstr>
      <vt:lpstr>Entry Access to inputs &amp; complements</vt:lpstr>
      <vt:lpstr>Entry Other actions that impose disproportional costs</vt:lpstr>
      <vt:lpstr>Entry Other actions that impose disproportional costs</vt:lpstr>
      <vt:lpstr>The strategic environment (competition) Overview of Chapter 2</vt:lpstr>
      <vt:lpstr>Rivalry Rivalry as a prisoner’s dilemma</vt:lpstr>
      <vt:lpstr>Rivalry Rivalry as a prisoner’s dilemma</vt:lpstr>
      <vt:lpstr>Rivalry Propensity for confrontation</vt:lpstr>
      <vt:lpstr>Propensity for confrontation Barriers to expansion</vt:lpstr>
      <vt:lpstr>Propensity for confrontation Potential competition</vt:lpstr>
      <vt:lpstr>Rivalry Incentive: propensity for differentiation</vt:lpstr>
      <vt:lpstr>Rivalry Incentive: propensity for coordination</vt:lpstr>
      <vt:lpstr>PowerPoint Presentation</vt:lpstr>
      <vt:lpstr>PowerPoint Presentation</vt:lpstr>
      <vt:lpstr>PowerPoint Presentation</vt:lpstr>
      <vt:lpstr>PowerPoint Presentation</vt:lpstr>
      <vt:lpstr>PowerPoint Presentation</vt:lpstr>
      <vt:lpstr>PowerPoint Presentation</vt:lpstr>
      <vt:lpstr>Propensity for coordination Analyzing propensity to coordinate</vt:lpstr>
      <vt:lpstr>Analyzing propensity to coordinate Measuring market shares</vt:lpstr>
      <vt:lpstr>Analyzing propensity to coordinate Measuring market shares</vt:lpstr>
      <vt:lpstr>Analyzing propensity to coordinate Measuring market shares</vt:lpstr>
      <vt:lpstr>Analyzing propensity to coordinate Measuring market shares</vt:lpstr>
      <vt:lpstr>Analyzing propensity to coordinate Measuring concentration</vt:lpstr>
      <vt:lpstr>Analyzing propensity to coordinate Measuring concentration</vt:lpstr>
      <vt:lpstr>Analyzing propensity to coordinate Mergers &amp; concentration</vt:lpstr>
      <vt:lpstr>Propensity for coordination Analyzing propensity to coordinate</vt:lpstr>
      <vt:lpstr>Propensity for coordination Analyzing propensity to coordinate</vt:lpstr>
      <vt:lpstr>Propensity for coordination Analyzing propensity to coordinate</vt:lpstr>
      <vt:lpstr>Propensity for coordination Is coordination good or bad for society?</vt:lpstr>
      <vt:lpstr>Propensity for coordination Is coordination good or bad for society?</vt:lpstr>
      <vt:lpstr>Propensity for coordination Is coordination good or bad for society?</vt:lpstr>
      <vt:lpstr>The strategic environment (competition) Overview of Chapter 2</vt:lpstr>
      <vt:lpstr>PowerPoint Presentation</vt:lpstr>
      <vt:lpstr>Supply chain Buyer &amp; supplier MP</vt:lpstr>
      <vt:lpstr>Supply chain Buyer &amp; supplier MP</vt:lpstr>
      <vt:lpstr>Supply chain Buyer &amp; supplier MP</vt:lpstr>
      <vt:lpstr>Supply chain Buyer &amp; supplier MP: Price sensitivity</vt:lpstr>
      <vt:lpstr>Supply chain Price discrimination</vt:lpstr>
      <vt:lpstr>Supply chain Price discrimination</vt:lpstr>
      <vt:lpstr>Supply chain Price discrimination - conditions</vt:lpstr>
      <vt:lpstr>Supply chain Price discrimination: how?</vt:lpstr>
      <vt:lpstr>Supply chain Price discrimination: how?</vt:lpstr>
      <vt:lpstr>Supply chain Price discrimination: how?</vt:lpstr>
      <vt:lpstr>Supply chain Price discrimination: how?</vt:lpstr>
      <vt:lpstr>Supply chain Price discrimination: how?</vt:lpstr>
      <vt:lpstr>Supply chain Price discrimination: how?</vt:lpstr>
      <vt:lpstr>Supply chain Asset specificity</vt:lpstr>
      <vt:lpstr>Supply chain Asset specificity</vt:lpstr>
      <vt:lpstr>Supply chain Asset specificity</vt:lpstr>
      <vt:lpstr>Supply chain Asset specificity</vt:lpstr>
      <vt:lpstr>Supply chain Asset specificity</vt:lpstr>
      <vt:lpstr>Supply chain Asset specificity - Types</vt:lpstr>
      <vt:lpstr>Supply chain Asset specificity - Types</vt:lpstr>
      <vt:lpstr>Supply chain Multi-sided platforms</vt:lpstr>
    </vt:vector>
  </TitlesOfParts>
  <Company>University of Illinois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BSL 2: Strategic environment - Competition</dc:title>
  <dc:creator>User</dc:creator>
  <cp:lastModifiedBy>Amitai Aviram</cp:lastModifiedBy>
  <cp:revision>73</cp:revision>
  <dcterms:created xsi:type="dcterms:W3CDTF">2013-06-10T20:53:57Z</dcterms:created>
  <dcterms:modified xsi:type="dcterms:W3CDTF">2014-05-24T21:36:33Z</dcterms:modified>
</cp:coreProperties>
</file>