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handoutMasterIdLst>
    <p:handoutMasterId r:id="rId56"/>
  </p:handoutMasterIdLst>
  <p:sldIdLst>
    <p:sldId id="256" r:id="rId2"/>
    <p:sldId id="260" r:id="rId3"/>
    <p:sldId id="262" r:id="rId4"/>
    <p:sldId id="263" r:id="rId5"/>
    <p:sldId id="264" r:id="rId6"/>
    <p:sldId id="265" r:id="rId7"/>
    <p:sldId id="266" r:id="rId8"/>
    <p:sldId id="267" r:id="rId9"/>
    <p:sldId id="268" r:id="rId10"/>
    <p:sldId id="270" r:id="rId11"/>
    <p:sldId id="313" r:id="rId12"/>
    <p:sldId id="316" r:id="rId13"/>
    <p:sldId id="317" r:id="rId14"/>
    <p:sldId id="276" r:id="rId15"/>
    <p:sldId id="272" r:id="rId16"/>
    <p:sldId id="319" r:id="rId17"/>
    <p:sldId id="318" r:id="rId18"/>
    <p:sldId id="314" r:id="rId19"/>
    <p:sldId id="320" r:id="rId20"/>
    <p:sldId id="321" r:id="rId21"/>
    <p:sldId id="322" r:id="rId22"/>
    <p:sldId id="280" r:id="rId23"/>
    <p:sldId id="278" r:id="rId24"/>
    <p:sldId id="279" r:id="rId25"/>
    <p:sldId id="315"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609" autoAdjust="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a:defRPr sz="1200"/>
            </a:lvl1pPr>
          </a:lstStyle>
          <a:p>
            <a:pPr>
              <a:defRPr/>
            </a:pPr>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2492" tIns="46246" rIns="92492" bIns="46246" rtlCol="0"/>
          <a:lstStyle>
            <a:lvl1pPr algn="r">
              <a:defRPr sz="1200"/>
            </a:lvl1pPr>
          </a:lstStyle>
          <a:p>
            <a:pPr>
              <a:defRPr/>
            </a:pPr>
            <a:fld id="{37536027-3652-48E4-8A45-64EB7EDCD151}" type="datetimeFigureOut">
              <a:rPr lang="en-US"/>
              <a:pPr>
                <a:defRPr/>
              </a:pPr>
              <a:t>5/30/2014</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2492" tIns="46246" rIns="92492" bIns="4624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2492" tIns="46246" rIns="92492" bIns="46246" rtlCol="0" anchor="b"/>
          <a:lstStyle>
            <a:lvl1pPr algn="r">
              <a:defRPr sz="1200"/>
            </a:lvl1pPr>
          </a:lstStyle>
          <a:p>
            <a:pPr>
              <a:defRPr/>
            </a:pPr>
            <a:fld id="{3CFF9379-AB32-4D3D-99F2-7AE58C224D0B}" type="slidenum">
              <a:rPr lang="en-US"/>
              <a:pPr>
                <a:defRPr/>
              </a:pPr>
              <a:t>‹#›</a:t>
            </a:fld>
            <a:endParaRPr lang="en-US"/>
          </a:p>
        </p:txBody>
      </p:sp>
    </p:spTree>
    <p:extLst>
      <p:ext uri="{BB962C8B-B14F-4D97-AF65-F5344CB8AC3E}">
        <p14:creationId xmlns:p14="http://schemas.microsoft.com/office/powerpoint/2010/main" val="1904416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2492" tIns="46246" rIns="92492" bIns="46246" rtlCol="0"/>
          <a:lstStyle>
            <a:lvl1pPr algn="r" fontAlgn="auto">
              <a:spcBef>
                <a:spcPts val="0"/>
              </a:spcBef>
              <a:spcAft>
                <a:spcPts val="0"/>
              </a:spcAft>
              <a:defRPr sz="1200">
                <a:latin typeface="+mn-lt"/>
                <a:cs typeface="+mn-cs"/>
              </a:defRPr>
            </a:lvl1pPr>
          </a:lstStyle>
          <a:p>
            <a:pPr>
              <a:defRPr/>
            </a:pPr>
            <a:fld id="{E52CA44C-02DD-4A40-8AA8-C74BBA6039E8}" type="datetimeFigureOut">
              <a:rPr lang="en-US"/>
              <a:pPr>
                <a:defRPr/>
              </a:pPr>
              <a:t>5/30/2014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smtClean="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2492" tIns="46246" rIns="92492" bIns="4624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525"/>
            <a:ext cx="3011488" cy="461963"/>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2492" tIns="46246" rIns="92492" bIns="46246" rtlCol="0" anchor="b"/>
          <a:lstStyle>
            <a:lvl1pPr algn="r" fontAlgn="auto">
              <a:spcBef>
                <a:spcPts val="0"/>
              </a:spcBef>
              <a:spcAft>
                <a:spcPts val="0"/>
              </a:spcAft>
              <a:defRPr sz="1200">
                <a:latin typeface="+mn-lt"/>
                <a:cs typeface="+mn-cs"/>
              </a:defRPr>
            </a:lvl1pPr>
          </a:lstStyle>
          <a:p>
            <a:pPr>
              <a:defRPr/>
            </a:pPr>
            <a:fld id="{0E8F5A2D-EC3F-46C3-A5BE-B8C23696B6F0}" type="slidenum">
              <a:rPr lang="en-US"/>
              <a:pPr>
                <a:defRPr/>
              </a:pPr>
              <a:t>‹#›</a:t>
            </a:fld>
            <a:endParaRPr lang="en-US"/>
          </a:p>
        </p:txBody>
      </p:sp>
    </p:spTree>
    <p:extLst>
      <p:ext uri="{BB962C8B-B14F-4D97-AF65-F5344CB8AC3E}">
        <p14:creationId xmlns:p14="http://schemas.microsoft.com/office/powerpoint/2010/main" val="582626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7467600" y="1447800"/>
            <a:ext cx="0" cy="5410200"/>
          </a:xfrm>
          <a:prstGeom prst="line">
            <a:avLst/>
          </a:prstGeom>
          <a:noFill/>
          <a:ln w="12700">
            <a:solidFill>
              <a:schemeClr val="tx1"/>
            </a:solidFill>
            <a:round/>
            <a:headEnd/>
            <a:tailEnd/>
          </a:ln>
        </p:spPr>
        <p:txBody>
          <a:bodyPr/>
          <a:lstStyle/>
          <a:p>
            <a:pPr>
              <a:defRPr/>
            </a:pPr>
            <a:endParaRPr lang="en-US"/>
          </a:p>
        </p:txBody>
      </p:sp>
      <p:sp>
        <p:nvSpPr>
          <p:cNvPr id="5" name="Line 40"/>
          <p:cNvSpPr>
            <a:spLocks noChangeShapeType="1"/>
          </p:cNvSpPr>
          <p:nvPr userDrawn="1"/>
        </p:nvSpPr>
        <p:spPr bwMode="auto">
          <a:xfrm>
            <a:off x="0" y="3800475"/>
            <a:ext cx="9144000" cy="0"/>
          </a:xfrm>
          <a:prstGeom prst="line">
            <a:avLst/>
          </a:prstGeom>
          <a:noFill/>
          <a:ln w="12700">
            <a:solidFill>
              <a:schemeClr val="tx1"/>
            </a:solidFill>
            <a:round/>
            <a:headEnd/>
            <a:tailEnd/>
          </a:ln>
        </p:spPr>
        <p:txBody>
          <a:bodyPr/>
          <a:lstStyle/>
          <a:p>
            <a:pPr>
              <a:defRPr/>
            </a:pPr>
            <a:endParaRPr lang="en-US"/>
          </a:p>
        </p:txBody>
      </p:sp>
      <p:pic>
        <p:nvPicPr>
          <p:cNvPr id="6" name="Picture 2" descr="C:\Users\aviram\SkyDrive\Pictures\ilogo.gif"/>
          <p:cNvPicPr>
            <a:picLocks noChangeAspect="1" noChangeArrowheads="1"/>
          </p:cNvPicPr>
          <p:nvPr userDrawn="1"/>
        </p:nvPicPr>
        <p:blipFill>
          <a:blip r:embed="rId2" cstate="print"/>
          <a:srcRect/>
          <a:stretch>
            <a:fillRect/>
          </a:stretch>
        </p:blipFill>
        <p:spPr bwMode="auto">
          <a:xfrm>
            <a:off x="7696200" y="3886200"/>
            <a:ext cx="1295400" cy="1651000"/>
          </a:xfrm>
          <a:prstGeom prst="rect">
            <a:avLst/>
          </a:prstGeom>
          <a:noFill/>
          <a:ln w="9525">
            <a:noFill/>
            <a:miter lim="800000"/>
            <a:headEnd/>
            <a:tailEnd/>
          </a:ln>
        </p:spPr>
      </p:pic>
      <p:sp>
        <p:nvSpPr>
          <p:cNvPr id="41" name="Rectangle 3"/>
          <p:cNvSpPr>
            <a:spLocks noGrp="1" noChangeArrowheads="1"/>
          </p:cNvSpPr>
          <p:nvPr>
            <p:ph type="ctrTitle"/>
          </p:nvPr>
        </p:nvSpPr>
        <p:spPr>
          <a:xfrm>
            <a:off x="0" y="1447800"/>
            <a:ext cx="7467600" cy="2133600"/>
          </a:xfrm>
        </p:spPr>
        <p:txBody>
          <a:bodyPr/>
          <a:lstStyle>
            <a:lvl1pPr algn="ctr">
              <a:defRPr sz="4800"/>
            </a:lvl1pPr>
          </a:lstStyle>
          <a:p>
            <a:r>
              <a:rPr lang="en-US" altLang="en-US" dirty="0"/>
              <a:t>Click to edit Master title style</a:t>
            </a:r>
          </a:p>
        </p:txBody>
      </p:sp>
      <p:sp>
        <p:nvSpPr>
          <p:cNvPr id="42" name="Rectangle 4"/>
          <p:cNvSpPr>
            <a:spLocks noGrp="1" noChangeArrowheads="1"/>
          </p:cNvSpPr>
          <p:nvPr>
            <p:ph type="subTitle" idx="1"/>
          </p:nvPr>
        </p:nvSpPr>
        <p:spPr>
          <a:xfrm>
            <a:off x="0" y="4030663"/>
            <a:ext cx="7467600" cy="2362200"/>
          </a:xfrm>
        </p:spPr>
        <p:txBody>
          <a:bodyPr/>
          <a:lstStyle>
            <a:lvl1pPr marL="0" indent="0" algn="l">
              <a:buFont typeface="Wingdings" pitchFamily="2" charset="2"/>
              <a:buNone/>
              <a:defRPr sz="3200"/>
            </a:lvl1pPr>
          </a:lstStyle>
          <a:p>
            <a:r>
              <a:rPr lang="en-US" alt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0" y="1447800"/>
            <a:ext cx="9144000" cy="50292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p>
        </p:txBody>
      </p:sp>
      <p:sp>
        <p:nvSpPr>
          <p:cNvPr id="5" name="Slide Number Placeholder 5"/>
          <p:cNvSpPr>
            <a:spLocks noGrp="1"/>
          </p:cNvSpPr>
          <p:nvPr>
            <p:ph type="sldNum" sz="quarter" idx="11"/>
          </p:nvPr>
        </p:nvSpPr>
        <p:spPr/>
        <p:txBody>
          <a:bodyPr/>
          <a:lstStyle>
            <a:lvl1pPr>
              <a:defRPr/>
            </a:lvl1pPr>
          </a:lstStyle>
          <a:p>
            <a:pPr>
              <a:defRPr/>
            </a:pPr>
            <a:fld id="{A50E7227-06AC-4CBF-8E5C-AC04C4D770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1447800"/>
            <a:ext cx="16002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0" y="1447800"/>
            <a:ext cx="6477000" cy="50292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p>
        </p:txBody>
      </p:sp>
      <p:sp>
        <p:nvSpPr>
          <p:cNvPr id="5" name="Slide Number Placeholder 5"/>
          <p:cNvSpPr>
            <a:spLocks noGrp="1"/>
          </p:cNvSpPr>
          <p:nvPr>
            <p:ph type="sldNum" sz="quarter" idx="11"/>
          </p:nvPr>
        </p:nvSpPr>
        <p:spPr/>
        <p:txBody>
          <a:bodyPr/>
          <a:lstStyle>
            <a:lvl1pPr>
              <a:defRPr/>
            </a:lvl1pPr>
          </a:lstStyle>
          <a:p>
            <a:pPr>
              <a:defRPr/>
            </a:pPr>
            <a:fld id="{1BBDFF2E-DEEF-4945-B9ED-C81349B3CE3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p:txBody>
          <a:bodyPr/>
          <a:lstStyle>
            <a:lvl1pPr>
              <a:defRPr smtClean="0"/>
            </a:lvl1pPr>
          </a:lstStyle>
          <a:p>
            <a:pPr>
              <a:defRPr/>
            </a:pPr>
            <a:r>
              <a:rPr lang="en-US" altLang="en-US"/>
              <a:t>© Amitai Aviram.  All rights reserved.</a:t>
            </a:r>
          </a:p>
        </p:txBody>
      </p:sp>
      <p:sp>
        <p:nvSpPr>
          <p:cNvPr id="6" name="Rectangle 7"/>
          <p:cNvSpPr>
            <a:spLocks noGrp="1" noChangeArrowheads="1"/>
          </p:cNvSpPr>
          <p:nvPr>
            <p:ph type="sldNum" sz="quarter" idx="11"/>
          </p:nvPr>
        </p:nvSpPr>
        <p:spPr/>
        <p:txBody>
          <a:bodyPr/>
          <a:lstStyle>
            <a:lvl1pPr>
              <a:defRPr/>
            </a:lvl1pPr>
          </a:lstStyle>
          <a:p>
            <a:pPr>
              <a:defRPr/>
            </a:pPr>
            <a:fld id="{2B329645-C319-4BB9-B3E9-2B26DFD9C6B3}"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0" y="1447800"/>
            <a:ext cx="91440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54AA4FB3-C62B-47C2-B84A-35A0D35FD07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EB030FA6-2EA6-4639-8F01-C553362DF90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0" y="16002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5"/>
          <p:cNvSpPr>
            <a:spLocks noGrp="1"/>
          </p:cNvSpPr>
          <p:nvPr>
            <p:ph type="ftr" sz="quarter" idx="10"/>
          </p:nvPr>
        </p:nvSpPr>
        <p:spPr/>
        <p:txBody>
          <a:bodyPr/>
          <a:lstStyle>
            <a:lvl1pPr>
              <a:defRPr/>
            </a:lvl1pPr>
          </a:lstStyle>
          <a:p>
            <a:pPr>
              <a:defRPr/>
            </a:pPr>
            <a:r>
              <a:rPr lang="en-US"/>
              <a:t>© Amitai Aviram.  All rights reserved.</a:t>
            </a:r>
          </a:p>
        </p:txBody>
      </p:sp>
      <p:sp>
        <p:nvSpPr>
          <p:cNvPr id="6" name="Slide Number Placeholder 6"/>
          <p:cNvSpPr>
            <a:spLocks noGrp="1"/>
          </p:cNvSpPr>
          <p:nvPr>
            <p:ph type="sldNum" sz="quarter" idx="11"/>
          </p:nvPr>
        </p:nvSpPr>
        <p:spPr/>
        <p:txBody>
          <a:bodyPr/>
          <a:lstStyle>
            <a:lvl1pPr>
              <a:defRPr/>
            </a:lvl1pPr>
          </a:lstStyle>
          <a:p>
            <a:pPr>
              <a:defRPr/>
            </a:pPr>
            <a:fld id="{9BDCE20A-0BAE-4A0B-82C9-64DF610602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0" y="1535113"/>
            <a:ext cx="4497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0" y="2174874"/>
            <a:ext cx="4497388"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498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4"/>
            <a:ext cx="4498975"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7"/>
          <p:cNvSpPr>
            <a:spLocks noGrp="1"/>
          </p:cNvSpPr>
          <p:nvPr>
            <p:ph type="ftr" sz="quarter" idx="10"/>
          </p:nvPr>
        </p:nvSpPr>
        <p:spPr/>
        <p:txBody>
          <a:bodyPr/>
          <a:lstStyle>
            <a:lvl1pPr>
              <a:defRPr/>
            </a:lvl1pPr>
          </a:lstStyle>
          <a:p>
            <a:pPr>
              <a:defRPr/>
            </a:pPr>
            <a:r>
              <a:rPr lang="en-US"/>
              <a:t>© Amitai Aviram.  All rights reserved.</a:t>
            </a:r>
          </a:p>
        </p:txBody>
      </p:sp>
      <p:sp>
        <p:nvSpPr>
          <p:cNvPr id="8" name="Slide Number Placeholder 8"/>
          <p:cNvSpPr>
            <a:spLocks noGrp="1"/>
          </p:cNvSpPr>
          <p:nvPr>
            <p:ph type="sldNum" sz="quarter" idx="11"/>
          </p:nvPr>
        </p:nvSpPr>
        <p:spPr/>
        <p:txBody>
          <a:bodyPr/>
          <a:lstStyle>
            <a:lvl1pPr>
              <a:defRPr/>
            </a:lvl1pPr>
          </a:lstStyle>
          <a:p>
            <a:pPr>
              <a:defRPr/>
            </a:pPr>
            <a:fld id="{D51B5184-257C-40A0-A65B-2CE7608645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3"/>
          <p:cNvSpPr>
            <a:spLocks noGrp="1"/>
          </p:cNvSpPr>
          <p:nvPr>
            <p:ph type="ftr" sz="quarter" idx="10"/>
          </p:nvPr>
        </p:nvSpPr>
        <p:spPr/>
        <p:txBody>
          <a:bodyPr/>
          <a:lstStyle>
            <a:lvl1pPr>
              <a:defRPr/>
            </a:lvl1pPr>
          </a:lstStyle>
          <a:p>
            <a:pPr>
              <a:defRPr/>
            </a:pPr>
            <a:r>
              <a:rPr lang="en-US"/>
              <a:t>© Amitai Aviram.  All rights reserved.</a:t>
            </a:r>
          </a:p>
        </p:txBody>
      </p:sp>
      <p:sp>
        <p:nvSpPr>
          <p:cNvPr id="4" name="Slide Number Placeholder 4"/>
          <p:cNvSpPr>
            <a:spLocks noGrp="1"/>
          </p:cNvSpPr>
          <p:nvPr>
            <p:ph type="sldNum" sz="quarter" idx="11"/>
          </p:nvPr>
        </p:nvSpPr>
        <p:spPr/>
        <p:txBody>
          <a:bodyPr/>
          <a:lstStyle>
            <a:lvl1pPr>
              <a:defRPr/>
            </a:lvl1pPr>
          </a:lstStyle>
          <a:p>
            <a:pPr>
              <a:defRPr/>
            </a:pPr>
            <a:fld id="{4C91EF46-20B5-404B-8510-FDE0F0301F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n-US"/>
              <a:t>© Amitai Aviram.  All rights reserved.</a:t>
            </a:r>
          </a:p>
        </p:txBody>
      </p:sp>
      <p:sp>
        <p:nvSpPr>
          <p:cNvPr id="3" name="Slide Number Placeholder 3"/>
          <p:cNvSpPr>
            <a:spLocks noGrp="1"/>
          </p:cNvSpPr>
          <p:nvPr>
            <p:ph type="sldNum" sz="quarter" idx="11"/>
          </p:nvPr>
        </p:nvSpPr>
        <p:spPr/>
        <p:txBody>
          <a:bodyPr/>
          <a:lstStyle>
            <a:lvl1pPr>
              <a:defRPr/>
            </a:lvl1pPr>
          </a:lstStyle>
          <a:p>
            <a:pPr>
              <a:defRPr/>
            </a:pPr>
            <a:fld id="{9724C088-75A4-4D4D-B7B8-116FFDD91AF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3465513" cy="9144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498850" y="1447800"/>
            <a:ext cx="5645150" cy="502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0" y="2362200"/>
            <a:ext cx="3465513" cy="4114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r>
              <a:rPr lang="en-US"/>
              <a:t>© Amitai Aviram.  All rights reserved.</a:t>
            </a:r>
          </a:p>
        </p:txBody>
      </p:sp>
      <p:sp>
        <p:nvSpPr>
          <p:cNvPr id="6" name="Slide Number Placeholder 6"/>
          <p:cNvSpPr>
            <a:spLocks noGrp="1"/>
          </p:cNvSpPr>
          <p:nvPr>
            <p:ph type="sldNum" sz="quarter" idx="11"/>
          </p:nvPr>
        </p:nvSpPr>
        <p:spPr/>
        <p:txBody>
          <a:bodyPr/>
          <a:lstStyle>
            <a:lvl1pPr>
              <a:defRPr/>
            </a:lvl1pPr>
          </a:lstStyle>
          <a:p>
            <a:pPr>
              <a:defRPr/>
            </a:pPr>
            <a:fld id="{61901BD3-FB9D-4D23-BAE8-B14819AF279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10200"/>
            <a:ext cx="5486400" cy="533400"/>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447800"/>
            <a:ext cx="5486400" cy="3962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943600"/>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r>
              <a:rPr lang="en-US"/>
              <a:t>© Amitai Aviram.  All rights reserved.</a:t>
            </a:r>
          </a:p>
        </p:txBody>
      </p:sp>
      <p:sp>
        <p:nvSpPr>
          <p:cNvPr id="6" name="Slide Number Placeholder 6"/>
          <p:cNvSpPr>
            <a:spLocks noGrp="1"/>
          </p:cNvSpPr>
          <p:nvPr>
            <p:ph type="sldNum" sz="quarter" idx="11"/>
          </p:nvPr>
        </p:nvSpPr>
        <p:spPr/>
        <p:txBody>
          <a:bodyPr/>
          <a:lstStyle>
            <a:lvl1pPr>
              <a:defRPr/>
            </a:lvl1pPr>
          </a:lstStyle>
          <a:p>
            <a:pPr>
              <a:defRPr/>
            </a:pPr>
            <a:fld id="{0663AE58-C50A-4F09-BE35-47F21BADB2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0" y="1447800"/>
            <a:ext cx="91440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 Amitai Aviram.  All rights reserved.</a:t>
            </a:r>
            <a:endParaRPr lang="en-US" dirty="0"/>
          </a:p>
        </p:txBody>
      </p:sp>
      <p:sp>
        <p:nvSpPr>
          <p:cNvPr id="6" name="Slide Number Placeholder 5"/>
          <p:cNvSpPr>
            <a:spLocks noGrp="1"/>
          </p:cNvSpPr>
          <p:nvPr>
            <p:ph type="sldNum" sz="quarter" idx="4"/>
          </p:nvPr>
        </p:nvSpPr>
        <p:spPr>
          <a:xfrm>
            <a:off x="0" y="6492875"/>
            <a:ext cx="609600" cy="365125"/>
          </a:xfrm>
          <a:prstGeom prst="rect">
            <a:avLst/>
          </a:prstGeom>
        </p:spPr>
        <p:txBody>
          <a:bodyPr vert="horz" lIns="91440" tIns="45720" rIns="91440" bIns="45720" rtlCol="0" anchor="ctr"/>
          <a:lstStyle>
            <a:lvl1pPr algn="just" fontAlgn="auto">
              <a:spcBef>
                <a:spcPts val="0"/>
              </a:spcBef>
              <a:spcAft>
                <a:spcPts val="0"/>
              </a:spcAft>
              <a:defRPr sz="2000" b="1">
                <a:solidFill>
                  <a:schemeClr val="tx1">
                    <a:tint val="75000"/>
                  </a:schemeClr>
                </a:solidFill>
                <a:latin typeface="+mn-lt"/>
                <a:cs typeface="+mn-cs"/>
              </a:defRPr>
            </a:lvl1pPr>
          </a:lstStyle>
          <a:p>
            <a:pPr>
              <a:defRPr/>
            </a:pPr>
            <a:fld id="{99052C0A-4F00-42DF-BC6A-73258927A29C}" type="slidenum">
              <a:rPr lang="en-US"/>
              <a:pPr>
                <a:defRPr/>
              </a:pPr>
              <a:t>‹#›</a:t>
            </a:fld>
            <a:endParaRPr lang="en-US" dirty="0"/>
          </a:p>
        </p:txBody>
      </p:sp>
      <p:cxnSp>
        <p:nvCxnSpPr>
          <p:cNvPr id="9" name="Straight Connector 8"/>
          <p:cNvCxnSpPr/>
          <p:nvPr userDrawn="1"/>
        </p:nvCxnSpPr>
        <p:spPr>
          <a:xfrm>
            <a:off x="0" y="13716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447800"/>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1295400"/>
            <a:ext cx="914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55" r:id="rId1"/>
    <p:sldLayoutId id="2147484153" r:id="rId2"/>
    <p:sldLayoutId id="2147484154"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Lst>
  <p:timing>
    <p:tnLst>
      <p:par>
        <p:cTn id="1" dur="indefinite" restart="never" nodeType="tmRoot"/>
      </p:par>
    </p:tnLst>
  </p:timing>
  <p:hf hdr="0" dt="0"/>
  <p:txStyles>
    <p:titleStyle>
      <a:lvl1pPr algn="ctr" rtl="0" eaLnBrk="0" fontAlgn="base" hangingPunct="0">
        <a:spcBef>
          <a:spcPct val="0"/>
        </a:spcBef>
        <a:spcAft>
          <a:spcPct val="0"/>
        </a:spcAft>
        <a:defRPr sz="3900" kern="1200">
          <a:solidFill>
            <a:schemeClr val="tx1"/>
          </a:solidFill>
          <a:latin typeface="+mj-lt"/>
          <a:ea typeface="+mj-ea"/>
          <a:cs typeface="+mj-cs"/>
        </a:defRPr>
      </a:lvl1pPr>
      <a:lvl2pPr algn="ctr" rtl="0" eaLnBrk="0" fontAlgn="base" hangingPunct="0">
        <a:spcBef>
          <a:spcPct val="0"/>
        </a:spcBef>
        <a:spcAft>
          <a:spcPct val="0"/>
        </a:spcAft>
        <a:defRPr sz="3900">
          <a:solidFill>
            <a:schemeClr val="tx1"/>
          </a:solidFill>
          <a:latin typeface="Calibri" pitchFamily="34" charset="0"/>
        </a:defRPr>
      </a:lvl2pPr>
      <a:lvl3pPr algn="ctr" rtl="0" eaLnBrk="0" fontAlgn="base" hangingPunct="0">
        <a:spcBef>
          <a:spcPct val="0"/>
        </a:spcBef>
        <a:spcAft>
          <a:spcPct val="0"/>
        </a:spcAft>
        <a:defRPr sz="3900">
          <a:solidFill>
            <a:schemeClr val="tx1"/>
          </a:solidFill>
          <a:latin typeface="Calibri" pitchFamily="34" charset="0"/>
        </a:defRPr>
      </a:lvl3pPr>
      <a:lvl4pPr algn="ctr" rtl="0" eaLnBrk="0" fontAlgn="base" hangingPunct="0">
        <a:spcBef>
          <a:spcPct val="0"/>
        </a:spcBef>
        <a:spcAft>
          <a:spcPct val="0"/>
        </a:spcAft>
        <a:defRPr sz="3900">
          <a:solidFill>
            <a:schemeClr val="tx1"/>
          </a:solidFill>
          <a:latin typeface="Calibri" pitchFamily="34" charset="0"/>
        </a:defRPr>
      </a:lvl4pPr>
      <a:lvl5pPr algn="ctr" rtl="0" eaLnBrk="0" fontAlgn="base" hangingPunct="0">
        <a:spcBef>
          <a:spcPct val="0"/>
        </a:spcBef>
        <a:spcAft>
          <a:spcPct val="0"/>
        </a:spcAft>
        <a:defRPr sz="3900">
          <a:solidFill>
            <a:schemeClr val="tx1"/>
          </a:solidFill>
          <a:latin typeface="Calibri" pitchFamily="34" charset="0"/>
        </a:defRPr>
      </a:lvl5pPr>
      <a:lvl6pPr marL="457200" algn="ctr" rtl="0" fontAlgn="base">
        <a:spcBef>
          <a:spcPct val="0"/>
        </a:spcBef>
        <a:spcAft>
          <a:spcPct val="0"/>
        </a:spcAft>
        <a:defRPr sz="3900">
          <a:solidFill>
            <a:schemeClr val="tx1"/>
          </a:solidFill>
          <a:latin typeface="Calibri" pitchFamily="34" charset="0"/>
        </a:defRPr>
      </a:lvl6pPr>
      <a:lvl7pPr marL="914400" algn="ctr" rtl="0" fontAlgn="base">
        <a:spcBef>
          <a:spcPct val="0"/>
        </a:spcBef>
        <a:spcAft>
          <a:spcPct val="0"/>
        </a:spcAft>
        <a:defRPr sz="3900">
          <a:solidFill>
            <a:schemeClr val="tx1"/>
          </a:solidFill>
          <a:latin typeface="Calibri" pitchFamily="34" charset="0"/>
        </a:defRPr>
      </a:lvl7pPr>
      <a:lvl8pPr marL="1371600" algn="ctr" rtl="0" fontAlgn="base">
        <a:spcBef>
          <a:spcPct val="0"/>
        </a:spcBef>
        <a:spcAft>
          <a:spcPct val="0"/>
        </a:spcAft>
        <a:defRPr sz="3900">
          <a:solidFill>
            <a:schemeClr val="tx1"/>
          </a:solidFill>
          <a:latin typeface="Calibri" pitchFamily="34" charset="0"/>
        </a:defRPr>
      </a:lvl8pPr>
      <a:lvl9pPr marL="1828800" algn="ctr" rtl="0" fontAlgn="base">
        <a:spcBef>
          <a:spcPct val="0"/>
        </a:spcBef>
        <a:spcAft>
          <a:spcPct val="0"/>
        </a:spcAft>
        <a:defRPr sz="39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1447800"/>
            <a:ext cx="7467600" cy="2362200"/>
          </a:xfrm>
        </p:spPr>
        <p:txBody>
          <a:bodyPr/>
          <a:lstStyle/>
          <a:p>
            <a:pPr eaLnBrk="1" hangingPunct="1"/>
            <a:r>
              <a:rPr lang="en-US" altLang="en-US" sz="3800" dirty="0" smtClean="0">
                <a:solidFill>
                  <a:srgbClr val="0070C0"/>
                </a:solidFill>
              </a:rPr>
              <a:t>Business Strategy for Lawyers</a:t>
            </a:r>
            <a:br>
              <a:rPr lang="en-US" altLang="en-US" sz="3800" dirty="0" smtClean="0">
                <a:solidFill>
                  <a:srgbClr val="0070C0"/>
                </a:solidFill>
              </a:rPr>
            </a:br>
            <a:r>
              <a:rPr lang="en-US" altLang="en-US" sz="2800" dirty="0" smtClean="0">
                <a:solidFill>
                  <a:srgbClr val="0070C0"/>
                </a:solidFill>
              </a:rPr>
              <a:t>Chapter 1:</a:t>
            </a:r>
            <a:br>
              <a:rPr lang="en-US" altLang="en-US" sz="2800" dirty="0" smtClean="0">
                <a:solidFill>
                  <a:srgbClr val="0070C0"/>
                </a:solidFill>
              </a:rPr>
            </a:br>
            <a:r>
              <a:rPr lang="en-US" altLang="en-US" dirty="0" smtClean="0">
                <a:solidFill>
                  <a:srgbClr val="0070C0"/>
                </a:solidFill>
              </a:rPr>
              <a:t>Framework</a:t>
            </a:r>
          </a:p>
        </p:txBody>
      </p:sp>
      <p:sp>
        <p:nvSpPr>
          <p:cNvPr id="12291" name="Rectangle 3"/>
          <p:cNvSpPr>
            <a:spLocks noGrp="1" noChangeArrowheads="1"/>
          </p:cNvSpPr>
          <p:nvPr>
            <p:ph type="subTitle" idx="1"/>
          </p:nvPr>
        </p:nvSpPr>
        <p:spPr>
          <a:xfrm>
            <a:off x="0" y="3810000"/>
            <a:ext cx="7467600" cy="2638425"/>
          </a:xfrm>
        </p:spPr>
        <p:txBody>
          <a:bodyPr/>
          <a:lstStyle/>
          <a:p>
            <a:pPr marL="1828800" eaLnBrk="1" hangingPunct="1">
              <a:lnSpc>
                <a:spcPct val="80000"/>
              </a:lnSpc>
              <a:defRPr/>
            </a:pPr>
            <a:r>
              <a:rPr lang="en-US" sz="2800" dirty="0" smtClean="0"/>
              <a:t>Prof. Amitai Aviram</a:t>
            </a:r>
          </a:p>
          <a:p>
            <a:pPr marL="1828800" eaLnBrk="1" hangingPunct="1">
              <a:lnSpc>
                <a:spcPct val="80000"/>
              </a:lnSpc>
              <a:defRPr/>
            </a:pPr>
            <a:r>
              <a:rPr lang="en-US" sz="1800" dirty="0" smtClean="0"/>
              <a:t>Aviram@illinois.edu</a:t>
            </a:r>
          </a:p>
          <a:p>
            <a:pPr marL="1828800" eaLnBrk="1" hangingPunct="1">
              <a:lnSpc>
                <a:spcPct val="80000"/>
              </a:lnSpc>
              <a:defRPr/>
            </a:pPr>
            <a:r>
              <a:rPr lang="en-US" sz="2800" dirty="0" smtClean="0"/>
              <a:t>University of Illinois College of Law</a:t>
            </a:r>
          </a:p>
          <a:p>
            <a:pPr marL="1828800" eaLnBrk="1" hangingPunct="1">
              <a:lnSpc>
                <a:spcPct val="80000"/>
              </a:lnSpc>
              <a:defRPr/>
            </a:pPr>
            <a:r>
              <a:rPr lang="en-US" sz="1800" dirty="0" smtClean="0"/>
              <a:t>Copyright </a:t>
            </a:r>
            <a:r>
              <a:rPr lang="en-US" sz="1800" dirty="0" smtClean="0">
                <a:latin typeface="Tahoma" pitchFamily="34" charset="0"/>
              </a:rPr>
              <a:t>©</a:t>
            </a:r>
            <a:r>
              <a:rPr lang="en-US" sz="1800" dirty="0" smtClean="0"/>
              <a:t> Amitai Aviram.  All Rights Reserved</a:t>
            </a:r>
          </a:p>
          <a:p>
            <a:pPr eaLnBrk="1" hangingPunct="1">
              <a:lnSpc>
                <a:spcPct val="80000"/>
              </a:lnSpc>
              <a:defRPr/>
            </a:pPr>
            <a:endParaRPr lang="en-US" sz="2000" b="1" u="sng" dirty="0" smtClean="0"/>
          </a:p>
          <a:p>
            <a:pPr eaLnBrk="1" hangingPunct="1">
              <a:lnSpc>
                <a:spcPct val="80000"/>
              </a:lnSpc>
              <a:defRPr/>
            </a:pPr>
            <a:endParaRPr lang="en-US" sz="2000" b="1" u="sng" dirty="0" smtClean="0"/>
          </a:p>
          <a:p>
            <a:pPr eaLnBrk="1" hangingPunct="1">
              <a:lnSpc>
                <a:spcPct val="80000"/>
              </a:lnSpc>
              <a:defRPr/>
            </a:pPr>
            <a:r>
              <a:rPr lang="en-US" sz="2800" b="1" u="sng" dirty="0" smtClean="0"/>
              <a:t>S14D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dirty="0" smtClean="0"/>
              <a:t>Introduction to BSL</a:t>
            </a:r>
            <a:r>
              <a:rPr lang="en-US" sz="3500" dirty="0" smtClean="0"/>
              <a:t/>
            </a:r>
            <a:br>
              <a:rPr lang="en-US" sz="3500" dirty="0" smtClean="0"/>
            </a:br>
            <a:r>
              <a:rPr lang="en-US" sz="3500" dirty="0" smtClean="0"/>
              <a:t>Defining commonly-used terms</a:t>
            </a:r>
          </a:p>
        </p:txBody>
      </p:sp>
      <p:sp>
        <p:nvSpPr>
          <p:cNvPr id="23555"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400" b="1" u="sng" dirty="0" smtClean="0"/>
              <a:t>Product</a:t>
            </a:r>
            <a:r>
              <a:rPr lang="en-US" sz="2400" dirty="0" smtClean="0"/>
              <a:t>: a good or a service</a:t>
            </a:r>
            <a:endParaRPr lang="en-US" sz="2400" b="1" u="sng" dirty="0" smtClean="0"/>
          </a:p>
          <a:p>
            <a:pPr marL="571500" indent="-571500" eaLnBrk="1" hangingPunct="1">
              <a:spcBef>
                <a:spcPct val="0"/>
              </a:spcBef>
            </a:pPr>
            <a:r>
              <a:rPr lang="en-US" sz="2300" b="1" u="sng" dirty="0" smtClean="0"/>
              <a:t>Market</a:t>
            </a:r>
            <a:r>
              <a:rPr lang="en-US" sz="2300" dirty="0" smtClean="0"/>
              <a:t>: set of products that are close substitutes for each other</a:t>
            </a:r>
            <a:endParaRPr lang="en-US" sz="2300" b="1" u="sng" dirty="0" smtClean="0"/>
          </a:p>
          <a:p>
            <a:pPr marL="571500" indent="-571500" eaLnBrk="1" hangingPunct="1">
              <a:spcBef>
                <a:spcPct val="0"/>
              </a:spcBef>
            </a:pPr>
            <a:r>
              <a:rPr lang="en-US" sz="2400" b="1" u="sng" dirty="0" smtClean="0"/>
              <a:t>Firm</a:t>
            </a:r>
            <a:r>
              <a:rPr lang="en-US" sz="2400" dirty="0" smtClean="0"/>
              <a:t>: a business that is involved in creating, modifying or distributing products (regardless of its legal status)</a:t>
            </a:r>
            <a:endParaRPr lang="en-US" sz="2400" b="1" u="sng" dirty="0" smtClean="0"/>
          </a:p>
          <a:p>
            <a:pPr marL="571500" indent="-571500" eaLnBrk="1" hangingPunct="1">
              <a:spcBef>
                <a:spcPct val="0"/>
              </a:spcBef>
            </a:pPr>
            <a:r>
              <a:rPr lang="en-US" sz="2400" b="1" u="sng" dirty="0" smtClean="0"/>
              <a:t>Rivals</a:t>
            </a:r>
            <a:r>
              <a:rPr lang="en-US" sz="2400" dirty="0" smtClean="0"/>
              <a:t> (of a given firm): Other firms that participate in the same market(s) – i.e., other firms that sell products that are close substitutes to products of the given firm</a:t>
            </a:r>
            <a:endParaRPr lang="en-US" sz="2400" b="1" u="sng" dirty="0" smtClean="0"/>
          </a:p>
          <a:p>
            <a:pPr marL="571500" indent="-571500" eaLnBrk="1" hangingPunct="1">
              <a:spcBef>
                <a:spcPct val="0"/>
              </a:spcBef>
            </a:pPr>
            <a:r>
              <a:rPr lang="en-US" sz="2400" b="1" u="sng" dirty="0" smtClean="0"/>
              <a:t>Producers</a:t>
            </a:r>
            <a:r>
              <a:rPr lang="en-US" sz="2400" dirty="0" smtClean="0"/>
              <a:t> (re a given firm): firm + its rivals</a:t>
            </a:r>
            <a:endParaRPr lang="en-US" sz="2400" b="1" u="sng" dirty="0" smtClean="0"/>
          </a:p>
          <a:p>
            <a:pPr marL="571500" indent="-571500" eaLnBrk="1" hangingPunct="1">
              <a:spcBef>
                <a:spcPct val="0"/>
              </a:spcBef>
            </a:pPr>
            <a:r>
              <a:rPr lang="en-US" sz="2400" b="1" u="sng" dirty="0" smtClean="0"/>
              <a:t>Supplier</a:t>
            </a:r>
            <a:r>
              <a:rPr lang="en-US" sz="2400" dirty="0" smtClean="0"/>
              <a:t> (of a given firm): person selling raw materials to firm</a:t>
            </a:r>
            <a:endParaRPr lang="en-US" sz="2400" b="1" u="sng" dirty="0" smtClean="0"/>
          </a:p>
          <a:p>
            <a:pPr marL="571500" indent="-571500" eaLnBrk="1" hangingPunct="1">
              <a:spcBef>
                <a:spcPct val="0"/>
              </a:spcBef>
            </a:pPr>
            <a:r>
              <a:rPr lang="en-US" sz="2400" b="1" u="sng" dirty="0" smtClean="0"/>
              <a:t>Customer</a:t>
            </a:r>
            <a:r>
              <a:rPr lang="en-US" sz="2400" dirty="0" smtClean="0"/>
              <a:t> (of a given firm): person buying product from firm</a:t>
            </a:r>
          </a:p>
          <a:p>
            <a:pPr marL="839788" lvl="1" indent="-495300" eaLnBrk="1" hangingPunct="1">
              <a:spcBef>
                <a:spcPct val="0"/>
              </a:spcBef>
            </a:pPr>
            <a:r>
              <a:rPr lang="en-US" sz="2000" dirty="0" smtClean="0"/>
              <a:t>Customer may consume product or use it as raw material in its business</a:t>
            </a:r>
          </a:p>
          <a:p>
            <a:pPr marL="839788" lvl="1" indent="-495300" eaLnBrk="1" hangingPunct="1">
              <a:spcBef>
                <a:spcPct val="0"/>
              </a:spcBef>
            </a:pPr>
            <a:r>
              <a:rPr lang="en-US" sz="2000" b="1" u="sng" dirty="0" smtClean="0"/>
              <a:t>Consumer</a:t>
            </a:r>
            <a:r>
              <a:rPr lang="en-US" sz="2000" dirty="0" smtClean="0"/>
              <a:t>: a customer who buys a product for personal use, rather than as raw material to produce &amp; sell something</a:t>
            </a:r>
          </a:p>
        </p:txBody>
      </p:sp>
      <p:sp>
        <p:nvSpPr>
          <p:cNvPr id="6" name="Slide Number Placeholder 5"/>
          <p:cNvSpPr>
            <a:spLocks noGrp="1"/>
          </p:cNvSpPr>
          <p:nvPr>
            <p:ph type="sldNum" sz="quarter" idx="11"/>
          </p:nvPr>
        </p:nvSpPr>
        <p:spPr/>
        <p:txBody>
          <a:bodyPr/>
          <a:lstStyle/>
          <a:p>
            <a:pPr>
              <a:defRPr/>
            </a:pPr>
            <a:fld id="{C65CB377-AF14-4235-A184-98859A2AAC56}" type="slidenum">
              <a:rPr lang="en-US" smtClean="0"/>
              <a:pPr>
                <a:defRPr/>
              </a:pPr>
              <a:t>10</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Framework</a:t>
            </a:r>
            <a:br>
              <a:rPr lang="en-US" altLang="en-US" dirty="0" smtClean="0"/>
            </a:br>
            <a:r>
              <a:rPr lang="en-US" altLang="en-US" sz="3500" dirty="0" smtClean="0"/>
              <a:t>Overview of Chapter 1</a:t>
            </a:r>
            <a:endParaRPr lang="en-US" altLang="en-US" dirty="0" smtClean="0"/>
          </a:p>
        </p:txBody>
      </p:sp>
      <p:sp>
        <p:nvSpPr>
          <p:cNvPr id="22531"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altLang="en-US" sz="2800" dirty="0" smtClean="0"/>
              <a:t>Introduction to BSL</a:t>
            </a:r>
          </a:p>
          <a:p>
            <a:pPr marL="514350" indent="-514350" eaLnBrk="1" hangingPunct="1">
              <a:spcBef>
                <a:spcPct val="0"/>
              </a:spcBef>
              <a:buFont typeface="Calibri" pitchFamily="34" charset="0"/>
              <a:buAutoNum type="alphaLcParenR"/>
            </a:pPr>
            <a:r>
              <a:rPr lang="en-US" altLang="en-US" sz="2800" dirty="0" smtClean="0">
                <a:solidFill>
                  <a:srgbClr val="0070C0"/>
                </a:solidFill>
              </a:rPr>
              <a:t>What is business strategy?</a:t>
            </a:r>
          </a:p>
          <a:p>
            <a:pPr marL="514350" indent="-514350" eaLnBrk="1" hangingPunct="1">
              <a:spcBef>
                <a:spcPct val="0"/>
              </a:spcBef>
              <a:buFont typeface="Calibri" pitchFamily="34" charset="0"/>
              <a:buAutoNum type="alphaLcParenR"/>
            </a:pPr>
            <a:r>
              <a:rPr lang="en-US" altLang="en-US" sz="2800" dirty="0" smtClean="0"/>
              <a:t>Business intelligence</a:t>
            </a:r>
          </a:p>
          <a:p>
            <a:pPr marL="514350" indent="-514350" eaLnBrk="1" hangingPunct="1">
              <a:spcBef>
                <a:spcPct val="0"/>
              </a:spcBef>
              <a:buFont typeface="Calibri" pitchFamily="34" charset="0"/>
              <a:buAutoNum type="alphaLcParenR"/>
            </a:pPr>
            <a:r>
              <a:rPr lang="en-US" altLang="en-US" sz="2800" dirty="0" smtClean="0"/>
              <a:t>The value pool</a:t>
            </a:r>
          </a:p>
        </p:txBody>
      </p:sp>
      <p:sp>
        <p:nvSpPr>
          <p:cNvPr id="2" name="Footer Placeholder 1"/>
          <p:cNvSpPr>
            <a:spLocks noGrp="1"/>
          </p:cNvSpPr>
          <p:nvPr>
            <p:ph type="ftr" sz="quarter" idx="10"/>
          </p:nvPr>
        </p:nvSpPr>
        <p:spPr/>
        <p:txBody>
          <a:bodyPr/>
          <a:lstStyle/>
          <a:p>
            <a:pPr>
              <a:defRPr/>
            </a:pPr>
            <a:r>
              <a:rPr lang="en-US"/>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236EB274-04DC-43C6-B476-62AA466D6148}" type="slidenum">
              <a:rPr lang="en-US"/>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US" dirty="0" smtClean="0"/>
              <a:t>What is business strategy?</a:t>
            </a:r>
            <a:r>
              <a:rPr lang="en-US" sz="3500" dirty="0" smtClean="0"/>
              <a:t/>
            </a:r>
            <a:br>
              <a:rPr lang="en-US" sz="3500" dirty="0" smtClean="0"/>
            </a:br>
            <a:r>
              <a:rPr lang="en-US" sz="3500" dirty="0" smtClean="0"/>
              <a:t>Strategy &amp; goals</a:t>
            </a:r>
            <a:endParaRPr lang="en-US" dirty="0" smtClean="0"/>
          </a:p>
        </p:txBody>
      </p:sp>
      <p:sp>
        <p:nvSpPr>
          <p:cNvPr id="26627"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dirty="0" smtClean="0"/>
              <a:t>Strategy is a planning process designed to achieve the firm’s goal(s)</a:t>
            </a:r>
            <a:endParaRPr lang="en-US" sz="2800" dirty="0" smtClean="0">
              <a:solidFill>
                <a:srgbClr val="00B0F0"/>
              </a:solidFill>
            </a:endParaRPr>
          </a:p>
          <a:p>
            <a:pPr lvl="1" eaLnBrk="1" hangingPunct="1">
              <a:spcBef>
                <a:spcPct val="0"/>
              </a:spcBef>
            </a:pPr>
            <a:r>
              <a:rPr lang="en-US" sz="2400" dirty="0" smtClean="0"/>
              <a:t>Since this is a </a:t>
            </a:r>
            <a:r>
              <a:rPr lang="en-US" sz="2400" b="1" dirty="0" smtClean="0"/>
              <a:t>business</a:t>
            </a:r>
            <a:r>
              <a:rPr lang="en-US" sz="2400" dirty="0" smtClean="0"/>
              <a:t> strategy course, I will assume that the firm’s goal is to </a:t>
            </a:r>
            <a:r>
              <a:rPr lang="en-US" sz="2400" b="1" dirty="0" smtClean="0"/>
              <a:t>maximize the firm’s sustainable profits</a:t>
            </a:r>
          </a:p>
          <a:p>
            <a:pPr lvl="1" eaLnBrk="1" hangingPunct="1">
              <a:spcBef>
                <a:spcPct val="0"/>
              </a:spcBef>
            </a:pPr>
            <a:r>
              <a:rPr lang="en-US" sz="2400" dirty="0" smtClean="0"/>
              <a:t>But similar tools apply to other goals (e.g., for non-profits, states, individuals)</a:t>
            </a:r>
          </a:p>
          <a:p>
            <a:pPr eaLnBrk="1" hangingPunct="1">
              <a:spcBef>
                <a:spcPct val="0"/>
              </a:spcBef>
            </a:pPr>
            <a:endParaRPr lang="en-US" sz="2800" dirty="0" smtClean="0"/>
          </a:p>
          <a:p>
            <a:pPr eaLnBrk="1" hangingPunct="1">
              <a:spcBef>
                <a:spcPct val="0"/>
              </a:spcBef>
            </a:pPr>
            <a:r>
              <a:rPr lang="en-US" sz="2800" dirty="0" smtClean="0"/>
              <a:t>That’s the goal of most business functions, not just strategy</a:t>
            </a:r>
          </a:p>
          <a:p>
            <a:pPr lvl="1" eaLnBrk="1" hangingPunct="1">
              <a:spcBef>
                <a:spcPct val="0"/>
              </a:spcBef>
            </a:pPr>
            <a:r>
              <a:rPr lang="en-US" sz="2400" dirty="0" smtClean="0"/>
              <a:t>Operations management</a:t>
            </a:r>
          </a:p>
          <a:p>
            <a:pPr lvl="1" eaLnBrk="1" hangingPunct="1">
              <a:spcBef>
                <a:spcPct val="0"/>
              </a:spcBef>
            </a:pPr>
            <a:r>
              <a:rPr lang="en-US" sz="2400" dirty="0" smtClean="0"/>
              <a:t>Research &amp; development</a:t>
            </a:r>
          </a:p>
          <a:p>
            <a:pPr lvl="1" eaLnBrk="1" hangingPunct="1">
              <a:spcBef>
                <a:spcPct val="0"/>
              </a:spcBef>
            </a:pPr>
            <a:r>
              <a:rPr lang="en-US" sz="2400" dirty="0" smtClean="0"/>
              <a:t>Human resources</a:t>
            </a:r>
          </a:p>
          <a:p>
            <a:pPr eaLnBrk="1" hangingPunct="1">
              <a:spcBef>
                <a:spcPct val="0"/>
              </a:spcBef>
            </a:pPr>
            <a:endParaRPr lang="en-US" sz="2800" dirty="0" smtClean="0"/>
          </a:p>
          <a:p>
            <a:pPr eaLnBrk="1" hangingPunct="1">
              <a:spcBef>
                <a:spcPct val="0"/>
              </a:spcBef>
            </a:pPr>
            <a:r>
              <a:rPr lang="en-US" sz="2800" dirty="0" smtClean="0"/>
              <a:t>What distinguishes strategy from other business functions?</a:t>
            </a:r>
          </a:p>
        </p:txBody>
      </p:sp>
      <p:sp>
        <p:nvSpPr>
          <p:cNvPr id="7" name="Slide Number Placeholder 6"/>
          <p:cNvSpPr>
            <a:spLocks noGrp="1"/>
          </p:cNvSpPr>
          <p:nvPr>
            <p:ph type="sldNum" sz="quarter" idx="11"/>
          </p:nvPr>
        </p:nvSpPr>
        <p:spPr/>
        <p:txBody>
          <a:bodyPr/>
          <a:lstStyle/>
          <a:p>
            <a:pPr>
              <a:defRPr/>
            </a:pPr>
            <a:fld id="{DBC17FAF-D6E8-40D7-A7CE-2108D5C86957}" type="slidenum">
              <a:rPr lang="en-US" smtClean="0"/>
              <a:pPr>
                <a:defRPr/>
              </a:pPr>
              <a:t>12</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US" dirty="0" smtClean="0"/>
              <a:t>What is business strategy?</a:t>
            </a:r>
            <a:r>
              <a:rPr lang="en-US" sz="3500" dirty="0" smtClean="0"/>
              <a:t/>
            </a:r>
            <a:br>
              <a:rPr lang="en-US" sz="3500" dirty="0" smtClean="0"/>
            </a:br>
            <a:r>
              <a:rPr lang="en-US" sz="3500" dirty="0" smtClean="0"/>
              <a:t>What distinguishes strategy?</a:t>
            </a:r>
            <a:endParaRPr lang="en-US" dirty="0" smtClean="0"/>
          </a:p>
        </p:txBody>
      </p:sp>
      <p:sp>
        <p:nvSpPr>
          <p:cNvPr id="26627"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dirty="0" smtClean="0"/>
              <a:t>Strategy addresses two questions:</a:t>
            </a:r>
          </a:p>
          <a:p>
            <a:pPr lvl="1" eaLnBrk="1" hangingPunct="1">
              <a:spcBef>
                <a:spcPct val="0"/>
              </a:spcBef>
            </a:pPr>
            <a:r>
              <a:rPr lang="en-US" sz="2400" dirty="0" smtClean="0"/>
              <a:t>Which </a:t>
            </a:r>
            <a:r>
              <a:rPr lang="en-US" sz="2400" b="1" dirty="0" smtClean="0"/>
              <a:t>markets</a:t>
            </a:r>
            <a:r>
              <a:rPr lang="en-US" sz="2400" dirty="0" smtClean="0"/>
              <a:t> should the firm participate in to advance its goals?</a:t>
            </a:r>
          </a:p>
          <a:p>
            <a:pPr lvl="2" eaLnBrk="1" hangingPunct="1">
              <a:spcBef>
                <a:spcPct val="0"/>
              </a:spcBef>
            </a:pPr>
            <a:r>
              <a:rPr lang="en-US" sz="2000" dirty="0" smtClean="0"/>
              <a:t>I.e., which pies do you want to have slices in?</a:t>
            </a:r>
          </a:p>
          <a:p>
            <a:pPr lvl="1" eaLnBrk="1" hangingPunct="1">
              <a:spcBef>
                <a:spcPct val="0"/>
              </a:spcBef>
            </a:pPr>
            <a:r>
              <a:rPr lang="en-US" sz="2400" dirty="0" smtClean="0"/>
              <a:t>How can the firm create a </a:t>
            </a:r>
            <a:r>
              <a:rPr lang="en-US" sz="2400" b="1" dirty="0" smtClean="0"/>
              <a:t>sustainable competitive position</a:t>
            </a:r>
            <a:r>
              <a:rPr lang="en-US" sz="2400" dirty="0" smtClean="0"/>
              <a:t> in a market in which it participates?</a:t>
            </a:r>
          </a:p>
          <a:p>
            <a:pPr lvl="2" eaLnBrk="1" hangingPunct="1">
              <a:spcBef>
                <a:spcPct val="0"/>
              </a:spcBef>
            </a:pPr>
            <a:r>
              <a:rPr lang="en-US" sz="2000" dirty="0" smtClean="0"/>
              <a:t>I.e., how can your firm get a bigger slice in those pies?</a:t>
            </a:r>
          </a:p>
        </p:txBody>
      </p:sp>
      <p:sp>
        <p:nvSpPr>
          <p:cNvPr id="7" name="Slide Number Placeholder 6"/>
          <p:cNvSpPr>
            <a:spLocks noGrp="1"/>
          </p:cNvSpPr>
          <p:nvPr>
            <p:ph type="sldNum" sz="quarter" idx="11"/>
          </p:nvPr>
        </p:nvSpPr>
        <p:spPr/>
        <p:txBody>
          <a:bodyPr/>
          <a:lstStyle/>
          <a:p>
            <a:pPr>
              <a:defRPr/>
            </a:pPr>
            <a:fld id="{DBC17FAF-D6E8-40D7-A7CE-2108D5C86957}" type="slidenum">
              <a:rPr lang="en-US" smtClean="0"/>
              <a:pPr>
                <a:defRPr/>
              </a:pPr>
              <a:t>13</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1295400"/>
          </a:xfrm>
        </p:spPr>
        <p:txBody>
          <a:bodyPr/>
          <a:lstStyle/>
          <a:p>
            <a:pPr eaLnBrk="1" hangingPunct="1"/>
            <a:r>
              <a:rPr lang="en-US" dirty="0" smtClean="0"/>
              <a:t>What is business strategy?</a:t>
            </a:r>
            <a:br>
              <a:rPr lang="en-US" dirty="0" smtClean="0"/>
            </a:br>
            <a:r>
              <a:rPr lang="en-US" sz="3500" dirty="0" smtClean="0"/>
              <a:t>Which markets?</a:t>
            </a:r>
          </a:p>
        </p:txBody>
      </p:sp>
      <p:sp>
        <p:nvSpPr>
          <p:cNvPr id="29699"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800" dirty="0" smtClean="0"/>
              <a:t>Abstract answer to the first question (which markets to participate in): markets with</a:t>
            </a:r>
          </a:p>
          <a:p>
            <a:pPr lvl="1" eaLnBrk="1" hangingPunct="1">
              <a:spcBef>
                <a:spcPct val="0"/>
              </a:spcBef>
            </a:pPr>
            <a:r>
              <a:rPr lang="en-US" sz="2400" dirty="0" smtClean="0"/>
              <a:t>A large or growing </a:t>
            </a:r>
            <a:r>
              <a:rPr lang="en-US" sz="2400" b="1" dirty="0" smtClean="0"/>
              <a:t>value pool</a:t>
            </a:r>
            <a:r>
              <a:rPr lang="en-US" sz="2400" dirty="0" smtClean="0"/>
              <a:t> (the total amount of value created by the business activities)</a:t>
            </a:r>
          </a:p>
          <a:p>
            <a:pPr lvl="1" eaLnBrk="1" hangingPunct="1">
              <a:spcBef>
                <a:spcPct val="0"/>
              </a:spcBef>
            </a:pPr>
            <a:r>
              <a:rPr lang="en-US" sz="2400" dirty="0" smtClean="0"/>
              <a:t>In a benign </a:t>
            </a:r>
            <a:r>
              <a:rPr lang="en-US" sz="2400" b="1" dirty="0" smtClean="0"/>
              <a:t>strategic environment</a:t>
            </a:r>
          </a:p>
          <a:p>
            <a:pPr lvl="2" eaLnBrk="1" hangingPunct="1">
              <a:spcBef>
                <a:spcPct val="0"/>
              </a:spcBef>
            </a:pPr>
            <a:r>
              <a:rPr lang="en-US" sz="2000" dirty="0" smtClean="0"/>
              <a:t>Strategic environment: the set of economic constraints that determines how much of the value of a business activity is captured by market participants (firm &amp; rivals) rather than other actors (customers &amp; suppliers)</a:t>
            </a:r>
          </a:p>
        </p:txBody>
      </p:sp>
      <p:graphicFrame>
        <p:nvGraphicFramePr>
          <p:cNvPr id="8" name="Group 3"/>
          <p:cNvGraphicFramePr>
            <a:graphicFrameLocks noGrp="1"/>
          </p:cNvGraphicFramePr>
          <p:nvPr>
            <p:ph sz="half" idx="2"/>
          </p:nvPr>
        </p:nvGraphicFramePr>
        <p:xfrm>
          <a:off x="107950" y="4556760"/>
          <a:ext cx="8929689" cy="1615440"/>
        </p:xfrm>
        <a:graphic>
          <a:graphicData uri="http://schemas.openxmlformats.org/drawingml/2006/table">
            <a:tbl>
              <a:tblPr/>
              <a:tblGrid>
                <a:gridCol w="3528667"/>
                <a:gridCol w="1697383"/>
                <a:gridCol w="1066800"/>
                <a:gridCol w="1268580"/>
                <a:gridCol w="1368259"/>
              </a:tblGrid>
              <a:tr h="241300">
                <a:tc row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Value pool</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The strategic environment</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0">
                <a:tc v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Substitution</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Entry</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Rivalry</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Supply chain</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Total value created by biz activity (from raw materials to finished product delivered to consumers)</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Allocates the value pool between markets</a:t>
                      </a:r>
                    </a:p>
                  </a:txBody>
                  <a:tcPr marL="91447" marR="914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7" name="Slide Number Placeholder 6"/>
          <p:cNvSpPr>
            <a:spLocks noGrp="1"/>
          </p:cNvSpPr>
          <p:nvPr>
            <p:ph type="sldNum" sz="quarter" idx="11"/>
          </p:nvPr>
        </p:nvSpPr>
        <p:spPr/>
        <p:txBody>
          <a:bodyPr/>
          <a:lstStyle/>
          <a:p>
            <a:pPr>
              <a:defRPr/>
            </a:pPr>
            <a:fld id="{4AFC6832-6B5F-4C1D-A367-46756BEFC9ED}" type="slidenum">
              <a:rPr lang="en-US" altLang="en-US" smtClean="0"/>
              <a:pPr>
                <a:defRPr/>
              </a:pPr>
              <a:t>14</a:t>
            </a:fld>
            <a:endParaRPr lang="en-US" altLang="en-US"/>
          </a:p>
        </p:txBody>
      </p:sp>
      <p:sp>
        <p:nvSpPr>
          <p:cNvPr id="9" name="Footer Placeholder 8"/>
          <p:cNvSpPr>
            <a:spLocks noGrp="1"/>
          </p:cNvSpPr>
          <p:nvPr>
            <p:ph type="ftr" sz="quarter" idx="10"/>
          </p:nvPr>
        </p:nvSpPr>
        <p:spPr/>
        <p:txBody>
          <a:bodyPr/>
          <a:lstStyle/>
          <a:p>
            <a:pPr>
              <a:defRPr/>
            </a:pPr>
            <a:r>
              <a:rPr lang="en-US" altLang="en-US"/>
              <a:t>© Amitai Aviram.  All rights reserved.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dirty="0" smtClean="0"/>
              <a:t>What is business strategy?</a:t>
            </a:r>
            <a:br>
              <a:rPr lang="en-US" dirty="0" smtClean="0"/>
            </a:br>
            <a:r>
              <a:rPr lang="en-US" sz="3500" dirty="0" smtClean="0"/>
              <a:t>How to gain a sustainable competitive position?</a:t>
            </a:r>
            <a:endParaRPr lang="en-US" dirty="0" smtClean="0"/>
          </a:p>
        </p:txBody>
      </p:sp>
      <p:sp>
        <p:nvSpPr>
          <p:cNvPr id="25603"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400" dirty="0" smtClean="0"/>
              <a:t>Abstract answer to 2</a:t>
            </a:r>
            <a:r>
              <a:rPr lang="en-US" sz="2400" baseline="30000" dirty="0" smtClean="0"/>
              <a:t>nd</a:t>
            </a:r>
            <a:r>
              <a:rPr lang="en-US" sz="2400" dirty="0" smtClean="0"/>
              <a:t> question (sustainable competitive position): creating/maintaining a position that’s valuable, unique &amp; sustainable, </a:t>
            </a:r>
            <a:r>
              <a:rPr lang="en-US" sz="2300" dirty="0" smtClean="0"/>
              <a:t>because of a fit between strategic environment &amp; firm’s strategic traits</a:t>
            </a:r>
          </a:p>
        </p:txBody>
      </p:sp>
      <p:sp>
        <p:nvSpPr>
          <p:cNvPr id="25604" name="Rectangle 4"/>
          <p:cNvSpPr>
            <a:spLocks noChangeArrowheads="1"/>
          </p:cNvSpPr>
          <p:nvPr/>
        </p:nvSpPr>
        <p:spPr bwMode="auto">
          <a:xfrm>
            <a:off x="3895725" y="2906713"/>
            <a:ext cx="4105275" cy="576262"/>
          </a:xfrm>
          <a:prstGeom prst="rect">
            <a:avLst/>
          </a:prstGeom>
          <a:solidFill>
            <a:srgbClr val="08F8F8"/>
          </a:solidFill>
          <a:ln w="9525">
            <a:solidFill>
              <a:schemeClr val="tx1"/>
            </a:solidFill>
            <a:miter lim="800000"/>
            <a:headEnd/>
            <a:tailEnd/>
          </a:ln>
        </p:spPr>
        <p:txBody>
          <a:bodyPr wrap="none" anchor="ctr"/>
          <a:lstStyle/>
          <a:p>
            <a:endParaRPr lang="en-US"/>
          </a:p>
        </p:txBody>
      </p:sp>
      <p:sp>
        <p:nvSpPr>
          <p:cNvPr id="25605" name="Text Box 5"/>
          <p:cNvSpPr txBox="1">
            <a:spLocks noChangeArrowheads="1"/>
          </p:cNvSpPr>
          <p:nvPr/>
        </p:nvSpPr>
        <p:spPr bwMode="auto">
          <a:xfrm>
            <a:off x="3895725" y="2906713"/>
            <a:ext cx="4105275" cy="554037"/>
          </a:xfrm>
          <a:prstGeom prst="rect">
            <a:avLst/>
          </a:prstGeom>
          <a:noFill/>
          <a:ln w="9525">
            <a:noFill/>
            <a:miter lim="800000"/>
            <a:headEnd/>
            <a:tailEnd/>
          </a:ln>
        </p:spPr>
        <p:txBody>
          <a:bodyPr>
            <a:spAutoFit/>
          </a:bodyPr>
          <a:lstStyle/>
          <a:p>
            <a:pPr algn="ctr">
              <a:spcBef>
                <a:spcPct val="50000"/>
              </a:spcBef>
            </a:pPr>
            <a:r>
              <a:rPr lang="en-US" dirty="0"/>
              <a:t>The strategic environment</a:t>
            </a:r>
            <a:br>
              <a:rPr lang="en-US" dirty="0"/>
            </a:br>
            <a:r>
              <a:rPr lang="en-US" sz="1200" dirty="0"/>
              <a:t>(Identifying threats &amp; opportunities)</a:t>
            </a:r>
          </a:p>
        </p:txBody>
      </p:sp>
      <p:sp>
        <p:nvSpPr>
          <p:cNvPr id="25606" name="Rectangle 6"/>
          <p:cNvSpPr>
            <a:spLocks noChangeArrowheads="1"/>
          </p:cNvSpPr>
          <p:nvPr/>
        </p:nvSpPr>
        <p:spPr bwMode="auto">
          <a:xfrm>
            <a:off x="3895725" y="4684713"/>
            <a:ext cx="4105275" cy="57626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25607" name="Text Box 7"/>
          <p:cNvSpPr txBox="1">
            <a:spLocks noChangeArrowheads="1"/>
          </p:cNvSpPr>
          <p:nvPr/>
        </p:nvSpPr>
        <p:spPr bwMode="auto">
          <a:xfrm>
            <a:off x="3895725" y="4659313"/>
            <a:ext cx="4105275" cy="674687"/>
          </a:xfrm>
          <a:prstGeom prst="rect">
            <a:avLst/>
          </a:prstGeom>
          <a:noFill/>
          <a:ln w="9525">
            <a:noFill/>
            <a:miter lim="800000"/>
            <a:headEnd/>
            <a:tailEnd/>
          </a:ln>
        </p:spPr>
        <p:txBody>
          <a:bodyPr>
            <a:spAutoFit/>
          </a:bodyPr>
          <a:lstStyle/>
          <a:p>
            <a:pPr algn="ctr">
              <a:lnSpc>
                <a:spcPct val="90000"/>
              </a:lnSpc>
            </a:pPr>
            <a:r>
              <a:rPr lang="en-US"/>
              <a:t>Position</a:t>
            </a:r>
            <a:br>
              <a:rPr lang="en-US"/>
            </a:br>
            <a:r>
              <a:rPr lang="en-US" sz="1200"/>
              <a:t>(Valuable, unique &amp; sustainable match</a:t>
            </a:r>
            <a:br>
              <a:rPr lang="en-US" sz="1200"/>
            </a:br>
            <a:r>
              <a:rPr lang="en-US" sz="1200"/>
              <a:t>between environment &amp; traits)</a:t>
            </a:r>
          </a:p>
        </p:txBody>
      </p:sp>
      <p:sp>
        <p:nvSpPr>
          <p:cNvPr id="25608" name="Rectangle 8"/>
          <p:cNvSpPr>
            <a:spLocks noChangeArrowheads="1"/>
          </p:cNvSpPr>
          <p:nvPr/>
        </p:nvSpPr>
        <p:spPr bwMode="auto">
          <a:xfrm>
            <a:off x="3895725" y="3821113"/>
            <a:ext cx="4105275" cy="566738"/>
          </a:xfrm>
          <a:prstGeom prst="rect">
            <a:avLst/>
          </a:prstGeom>
          <a:solidFill>
            <a:srgbClr val="46CF15"/>
          </a:solidFill>
          <a:ln w="9525">
            <a:solidFill>
              <a:schemeClr val="tx1"/>
            </a:solidFill>
            <a:miter lim="800000"/>
            <a:headEnd/>
            <a:tailEnd/>
          </a:ln>
        </p:spPr>
        <p:txBody>
          <a:bodyPr wrap="none" anchor="ctr"/>
          <a:lstStyle/>
          <a:p>
            <a:endParaRPr lang="en-US"/>
          </a:p>
        </p:txBody>
      </p:sp>
      <p:sp>
        <p:nvSpPr>
          <p:cNvPr id="25609" name="Text Box 9"/>
          <p:cNvSpPr txBox="1">
            <a:spLocks noChangeArrowheads="1"/>
          </p:cNvSpPr>
          <p:nvPr/>
        </p:nvSpPr>
        <p:spPr bwMode="auto">
          <a:xfrm>
            <a:off x="3895725" y="3833813"/>
            <a:ext cx="4105275" cy="554038"/>
          </a:xfrm>
          <a:prstGeom prst="rect">
            <a:avLst/>
          </a:prstGeom>
          <a:noFill/>
          <a:ln w="9525">
            <a:noFill/>
            <a:miter lim="800000"/>
            <a:headEnd/>
            <a:tailEnd/>
          </a:ln>
        </p:spPr>
        <p:txBody>
          <a:bodyPr>
            <a:spAutoFit/>
          </a:bodyPr>
          <a:lstStyle/>
          <a:p>
            <a:pPr algn="ctr">
              <a:spcBef>
                <a:spcPct val="50000"/>
              </a:spcBef>
            </a:pPr>
            <a:r>
              <a:rPr lang="en-US"/>
              <a:t>Strategic actions</a:t>
            </a:r>
            <a:br>
              <a:rPr lang="en-US"/>
            </a:br>
            <a:r>
              <a:rPr lang="en-US" sz="1200"/>
              <a:t>(Applying firm’s traits to improve the environment for firm)</a:t>
            </a:r>
          </a:p>
        </p:txBody>
      </p:sp>
      <p:cxnSp>
        <p:nvCxnSpPr>
          <p:cNvPr id="25610" name="AutoShape 12"/>
          <p:cNvCxnSpPr>
            <a:cxnSpLocks noChangeShapeType="1"/>
            <a:stCxn id="25608" idx="2"/>
            <a:endCxn id="25606" idx="0"/>
          </p:cNvCxnSpPr>
          <p:nvPr/>
        </p:nvCxnSpPr>
        <p:spPr bwMode="auto">
          <a:xfrm>
            <a:off x="5948363" y="4387851"/>
            <a:ext cx="0" cy="296862"/>
          </a:xfrm>
          <a:prstGeom prst="straightConnector1">
            <a:avLst/>
          </a:prstGeom>
          <a:noFill/>
          <a:ln w="76200">
            <a:solidFill>
              <a:srgbClr val="FF0000"/>
            </a:solidFill>
            <a:round/>
            <a:headEnd/>
            <a:tailEnd type="triangle" w="med" len="med"/>
          </a:ln>
        </p:spPr>
      </p:cxnSp>
      <p:cxnSp>
        <p:nvCxnSpPr>
          <p:cNvPr id="25611" name="AutoShape 13"/>
          <p:cNvCxnSpPr>
            <a:cxnSpLocks noChangeShapeType="1"/>
            <a:stCxn id="25604" idx="2"/>
          </p:cNvCxnSpPr>
          <p:nvPr/>
        </p:nvCxnSpPr>
        <p:spPr bwMode="auto">
          <a:xfrm flipH="1">
            <a:off x="5943600" y="3482975"/>
            <a:ext cx="4763" cy="338138"/>
          </a:xfrm>
          <a:prstGeom prst="straightConnector1">
            <a:avLst/>
          </a:prstGeom>
          <a:noFill/>
          <a:ln w="76200">
            <a:solidFill>
              <a:srgbClr val="FF0000"/>
            </a:solidFill>
            <a:round/>
            <a:headEnd/>
            <a:tailEnd type="triangle" w="med" len="med"/>
          </a:ln>
        </p:spPr>
      </p:cxnSp>
      <p:sp>
        <p:nvSpPr>
          <p:cNvPr id="25612" name="Rectangle 4"/>
          <p:cNvSpPr>
            <a:spLocks noChangeArrowheads="1"/>
          </p:cNvSpPr>
          <p:nvPr/>
        </p:nvSpPr>
        <p:spPr bwMode="auto">
          <a:xfrm>
            <a:off x="990600" y="3821113"/>
            <a:ext cx="2514600" cy="57626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5613" name="Text Box 5"/>
          <p:cNvSpPr txBox="1">
            <a:spLocks noChangeArrowheads="1"/>
          </p:cNvSpPr>
          <p:nvPr/>
        </p:nvSpPr>
        <p:spPr bwMode="auto">
          <a:xfrm>
            <a:off x="914400" y="3821113"/>
            <a:ext cx="2667000" cy="553998"/>
          </a:xfrm>
          <a:prstGeom prst="rect">
            <a:avLst/>
          </a:prstGeom>
          <a:noFill/>
          <a:ln w="9525">
            <a:noFill/>
            <a:miter lim="800000"/>
            <a:headEnd/>
            <a:tailEnd/>
          </a:ln>
        </p:spPr>
        <p:txBody>
          <a:bodyPr wrap="square">
            <a:spAutoFit/>
          </a:bodyPr>
          <a:lstStyle/>
          <a:p>
            <a:pPr algn="ctr">
              <a:spcBef>
                <a:spcPct val="50000"/>
              </a:spcBef>
            </a:pPr>
            <a:r>
              <a:rPr lang="en-US" dirty="0"/>
              <a:t>Firm’s strategic traits</a:t>
            </a:r>
            <a:br>
              <a:rPr lang="en-US" dirty="0"/>
            </a:br>
            <a:r>
              <a:rPr lang="en-US" sz="1200" dirty="0" smtClean="0"/>
              <a:t>(firm-specific </a:t>
            </a:r>
            <a:r>
              <a:rPr lang="en-US" sz="1200" dirty="0" smtClean="0"/>
              <a:t>competences </a:t>
            </a:r>
            <a:r>
              <a:rPr lang="en-US" sz="1200" dirty="0"/>
              <a:t>&amp; rigidities)</a:t>
            </a:r>
          </a:p>
        </p:txBody>
      </p:sp>
      <p:cxnSp>
        <p:nvCxnSpPr>
          <p:cNvPr id="25614" name="AutoShape 13"/>
          <p:cNvCxnSpPr>
            <a:cxnSpLocks noChangeShapeType="1"/>
            <a:stCxn id="25612" idx="3"/>
            <a:endCxn id="25608" idx="1"/>
          </p:cNvCxnSpPr>
          <p:nvPr/>
        </p:nvCxnSpPr>
        <p:spPr bwMode="auto">
          <a:xfrm flipV="1">
            <a:off x="3505200" y="4104482"/>
            <a:ext cx="390525" cy="4763"/>
          </a:xfrm>
          <a:prstGeom prst="straightConnector1">
            <a:avLst/>
          </a:prstGeom>
          <a:noFill/>
          <a:ln w="76200">
            <a:solidFill>
              <a:srgbClr val="FF0000"/>
            </a:solidFill>
            <a:round/>
            <a:headEnd/>
            <a:tailEnd type="triangle" w="med" len="med"/>
          </a:ln>
        </p:spPr>
      </p:cxnSp>
      <p:sp>
        <p:nvSpPr>
          <p:cNvPr id="17" name="Slide Number Placeholder 16"/>
          <p:cNvSpPr>
            <a:spLocks noGrp="1"/>
          </p:cNvSpPr>
          <p:nvPr>
            <p:ph type="sldNum" sz="quarter" idx="11"/>
          </p:nvPr>
        </p:nvSpPr>
        <p:spPr/>
        <p:txBody>
          <a:bodyPr/>
          <a:lstStyle/>
          <a:p>
            <a:pPr>
              <a:defRPr/>
            </a:pPr>
            <a:fld id="{07AC431B-F8DE-43EA-8677-DA6666608444}" type="slidenum">
              <a:rPr lang="en-US" smtClean="0"/>
              <a:pPr>
                <a:defRPr/>
              </a:pPr>
              <a:t>15</a:t>
            </a:fld>
            <a:endParaRPr lang="en-US"/>
          </a:p>
        </p:txBody>
      </p:sp>
      <p:sp>
        <p:nvSpPr>
          <p:cNvPr id="18" name="Footer Placeholder 1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dirty="0" smtClean="0"/>
              <a:t>What is business strategy?</a:t>
            </a:r>
            <a:br>
              <a:rPr lang="en-US" dirty="0" smtClean="0"/>
            </a:br>
            <a:r>
              <a:rPr lang="en-US" sz="3500" dirty="0" smtClean="0"/>
              <a:t>Competitive position &amp; SWOT analysis</a:t>
            </a:r>
            <a:endParaRPr lang="en-US" dirty="0" smtClean="0"/>
          </a:p>
        </p:txBody>
      </p:sp>
      <p:sp>
        <p:nvSpPr>
          <p:cNvPr id="25603"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400" kern="0" dirty="0" smtClean="0"/>
              <a:t>SWOT analysis (Strengths, Weaknesses, Opportunities, Threats)</a:t>
            </a:r>
            <a:br>
              <a:rPr lang="en-US" sz="2400" kern="0" dirty="0" smtClean="0"/>
            </a:br>
            <a:r>
              <a:rPr lang="en-US" sz="2400" kern="0" dirty="0" smtClean="0"/>
              <a:t>is a simple, all-purpose strategic tool</a:t>
            </a:r>
          </a:p>
          <a:p>
            <a:pPr eaLnBrk="1" hangingPunct="1">
              <a:spcBef>
                <a:spcPts val="0"/>
              </a:spcBef>
            </a:pPr>
            <a:r>
              <a:rPr lang="en-US" sz="2400" kern="0" dirty="0" smtClean="0"/>
              <a:t>Concept: match strategic environment</a:t>
            </a:r>
            <a:br>
              <a:rPr lang="en-US" sz="2400" kern="0" dirty="0" smtClean="0"/>
            </a:br>
            <a:r>
              <a:rPr lang="en-US" sz="2400" kern="0" dirty="0" smtClean="0"/>
              <a:t>to firm’s strategic traits</a:t>
            </a:r>
          </a:p>
          <a:p>
            <a:pPr lvl="1" eaLnBrk="1" hangingPunct="1">
              <a:spcBef>
                <a:spcPts val="0"/>
              </a:spcBef>
            </a:pPr>
            <a:r>
              <a:rPr lang="en-US" sz="2000" kern="0" dirty="0" smtClean="0"/>
              <a:t>Environment divided between</a:t>
            </a:r>
            <a:br>
              <a:rPr lang="en-US" sz="2000" kern="0" dirty="0" smtClean="0"/>
            </a:br>
            <a:r>
              <a:rPr lang="en-US" sz="2000" kern="0" dirty="0" smtClean="0"/>
              <a:t>good (opportunities) &amp; bad (threats)</a:t>
            </a:r>
          </a:p>
          <a:p>
            <a:pPr lvl="1" eaLnBrk="1" hangingPunct="1">
              <a:spcBef>
                <a:spcPts val="0"/>
              </a:spcBef>
            </a:pPr>
            <a:r>
              <a:rPr lang="en-US" sz="2000" kern="0" dirty="0" smtClean="0"/>
              <a:t>Firm’s traits divided between</a:t>
            </a:r>
            <a:br>
              <a:rPr lang="en-US" sz="2000" kern="0" dirty="0" smtClean="0"/>
            </a:br>
            <a:r>
              <a:rPr lang="en-US" sz="2000" kern="0" dirty="0" smtClean="0"/>
              <a:t>good (strengths) &amp; bad (weaknesses)</a:t>
            </a:r>
          </a:p>
          <a:p>
            <a:pPr eaLnBrk="1" hangingPunct="1">
              <a:spcBef>
                <a:spcPts val="0"/>
              </a:spcBef>
            </a:pPr>
            <a:r>
              <a:rPr lang="en-US" sz="2400" dirty="0" smtClean="0"/>
              <a:t>But SWOT analysis is simplistic</a:t>
            </a:r>
          </a:p>
          <a:p>
            <a:pPr lvl="1" eaLnBrk="1" hangingPunct="1">
              <a:spcBef>
                <a:spcPts val="0"/>
              </a:spcBef>
            </a:pPr>
            <a:r>
              <a:rPr lang="en-US" sz="2000" kern="0" dirty="0" smtClean="0"/>
              <a:t>Makes a sharp good vs. bad distinction, when in reality many factors are somewhere in the middle</a:t>
            </a:r>
          </a:p>
          <a:p>
            <a:pPr lvl="1" eaLnBrk="1" hangingPunct="1">
              <a:spcBef>
                <a:spcPts val="0"/>
              </a:spcBef>
            </a:pPr>
            <a:r>
              <a:rPr lang="en-US" sz="2000" kern="0" dirty="0" smtClean="0"/>
              <a:t>More detailed tools are available to analyze both environment &amp; firm</a:t>
            </a:r>
          </a:p>
          <a:p>
            <a:pPr lvl="2" eaLnBrk="1" hangingPunct="1">
              <a:spcBef>
                <a:spcPts val="0"/>
              </a:spcBef>
            </a:pPr>
            <a:r>
              <a:rPr lang="en-US" sz="1900" kern="0" dirty="0" smtClean="0"/>
              <a:t>Environment: substitution, entry, rivalry, supply chain</a:t>
            </a:r>
          </a:p>
          <a:p>
            <a:pPr lvl="2" eaLnBrk="1" hangingPunct="1">
              <a:spcBef>
                <a:spcPts val="0"/>
              </a:spcBef>
            </a:pPr>
            <a:r>
              <a:rPr lang="en-US" sz="1900" kern="0" dirty="0" smtClean="0"/>
              <a:t>Firm: strategic </a:t>
            </a:r>
            <a:r>
              <a:rPr lang="en-US" sz="1900" kern="0" dirty="0" smtClean="0"/>
              <a:t>competences</a:t>
            </a:r>
            <a:r>
              <a:rPr lang="en-US" sz="1900" kern="0" dirty="0" smtClean="0"/>
              <a:t>, strategic rigidities</a:t>
            </a:r>
            <a:endParaRPr lang="en-US" sz="1900" dirty="0" smtClean="0"/>
          </a:p>
        </p:txBody>
      </p:sp>
      <p:sp>
        <p:nvSpPr>
          <p:cNvPr id="17" name="Slide Number Placeholder 16"/>
          <p:cNvSpPr>
            <a:spLocks noGrp="1"/>
          </p:cNvSpPr>
          <p:nvPr>
            <p:ph type="sldNum" sz="quarter" idx="11"/>
          </p:nvPr>
        </p:nvSpPr>
        <p:spPr/>
        <p:txBody>
          <a:bodyPr/>
          <a:lstStyle/>
          <a:p>
            <a:pPr>
              <a:defRPr/>
            </a:pPr>
            <a:fld id="{07AC431B-F8DE-43EA-8677-DA6666608444}" type="slidenum">
              <a:rPr lang="en-US" smtClean="0"/>
              <a:pPr>
                <a:defRPr/>
              </a:pPr>
              <a:t>16</a:t>
            </a:fld>
            <a:endParaRPr lang="en-US"/>
          </a:p>
        </p:txBody>
      </p:sp>
      <p:sp>
        <p:nvSpPr>
          <p:cNvPr id="18" name="Footer Placeholder 17"/>
          <p:cNvSpPr>
            <a:spLocks noGrp="1"/>
          </p:cNvSpPr>
          <p:nvPr>
            <p:ph type="ftr" sz="quarter" idx="10"/>
          </p:nvPr>
        </p:nvSpPr>
        <p:spPr/>
        <p:txBody>
          <a:bodyPr/>
          <a:lstStyle/>
          <a:p>
            <a:pPr>
              <a:defRPr/>
            </a:pPr>
            <a:r>
              <a:rPr lang="en-US" smtClean="0"/>
              <a:t>© Amitai Aviram.  All rights reserved.</a:t>
            </a:r>
            <a:endParaRPr lang="en-US"/>
          </a:p>
        </p:txBody>
      </p:sp>
      <p:pic>
        <p:nvPicPr>
          <p:cNvPr id="19" name="Picture 8"/>
          <p:cNvPicPr>
            <a:picLocks noChangeAspect="1" noChangeArrowheads="1"/>
          </p:cNvPicPr>
          <p:nvPr/>
        </p:nvPicPr>
        <p:blipFill>
          <a:blip r:embed="rId2" cstate="print"/>
          <a:srcRect/>
          <a:stretch>
            <a:fillRect/>
          </a:stretch>
        </p:blipFill>
        <p:spPr bwMode="auto">
          <a:xfrm>
            <a:off x="6400800" y="1911350"/>
            <a:ext cx="2708275" cy="2660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dirty="0" smtClean="0"/>
              <a:t>What is business strategy?</a:t>
            </a:r>
            <a:br>
              <a:rPr lang="en-US" dirty="0" smtClean="0"/>
            </a:br>
            <a:r>
              <a:rPr lang="en-US" sz="3500" dirty="0" smtClean="0"/>
              <a:t>Summary: what distinguishes strategy?</a:t>
            </a:r>
            <a:endParaRPr lang="en-US" dirty="0" smtClean="0"/>
          </a:p>
        </p:txBody>
      </p:sp>
      <p:sp>
        <p:nvSpPr>
          <p:cNvPr id="25603" name="Rectangle 3"/>
          <p:cNvSpPr>
            <a:spLocks noGrp="1" noChangeArrowheads="1"/>
          </p:cNvSpPr>
          <p:nvPr>
            <p:ph type="body" idx="4294967295"/>
          </p:nvPr>
        </p:nvSpPr>
        <p:spPr>
          <a:xfrm>
            <a:off x="0" y="1447800"/>
            <a:ext cx="9144000" cy="5181600"/>
          </a:xfrm>
        </p:spPr>
        <p:txBody>
          <a:bodyPr/>
          <a:lstStyle/>
          <a:p>
            <a:pPr eaLnBrk="1" hangingPunct="1">
              <a:spcBef>
                <a:spcPts val="0"/>
              </a:spcBef>
            </a:pPr>
            <a:endParaRPr lang="en-US" sz="2400" dirty="0" smtClean="0"/>
          </a:p>
          <a:p>
            <a:pPr eaLnBrk="1" hangingPunct="1">
              <a:spcBef>
                <a:spcPts val="0"/>
              </a:spcBef>
            </a:pPr>
            <a:endParaRPr lang="en-US" sz="2400" dirty="0" smtClean="0"/>
          </a:p>
          <a:p>
            <a:pPr eaLnBrk="1" hangingPunct="1">
              <a:spcBef>
                <a:spcPts val="0"/>
              </a:spcBef>
            </a:pPr>
            <a:endParaRPr lang="en-US" sz="2400" dirty="0" smtClean="0"/>
          </a:p>
          <a:p>
            <a:pPr eaLnBrk="1" hangingPunct="1">
              <a:spcBef>
                <a:spcPts val="0"/>
              </a:spcBef>
            </a:pPr>
            <a:endParaRPr lang="en-US" sz="2400" dirty="0" smtClean="0"/>
          </a:p>
          <a:p>
            <a:pPr eaLnBrk="1" hangingPunct="1">
              <a:spcBef>
                <a:spcPts val="0"/>
              </a:spcBef>
            </a:pPr>
            <a:endParaRPr lang="en-US" sz="2400" dirty="0" smtClean="0"/>
          </a:p>
          <a:p>
            <a:pPr eaLnBrk="1" hangingPunct="1">
              <a:spcBef>
                <a:spcPts val="0"/>
              </a:spcBef>
            </a:pPr>
            <a:endParaRPr lang="en-US" sz="2400" dirty="0" smtClean="0"/>
          </a:p>
          <a:p>
            <a:pPr eaLnBrk="1" hangingPunct="1">
              <a:spcBef>
                <a:spcPts val="0"/>
              </a:spcBef>
            </a:pPr>
            <a:r>
              <a:rPr lang="en-US" sz="2400" dirty="0" smtClean="0"/>
              <a:t>The table above summarizes the questions strategy addresses</a:t>
            </a:r>
            <a:br>
              <a:rPr lang="en-US" sz="2400" dirty="0" smtClean="0"/>
            </a:br>
            <a:r>
              <a:rPr lang="en-US" sz="2400" dirty="0" smtClean="0"/>
              <a:t>and the tools it uses to address those questions</a:t>
            </a:r>
          </a:p>
          <a:p>
            <a:pPr lvl="1" eaLnBrk="1" hangingPunct="1">
              <a:spcBef>
                <a:spcPts val="0"/>
              </a:spcBef>
            </a:pPr>
            <a:r>
              <a:rPr lang="en-US" sz="2000" dirty="0" smtClean="0"/>
              <a:t>We study the value pool in Section 1d</a:t>
            </a:r>
          </a:p>
          <a:p>
            <a:pPr lvl="1" eaLnBrk="1" hangingPunct="1">
              <a:spcBef>
                <a:spcPts val="0"/>
              </a:spcBef>
            </a:pPr>
            <a:r>
              <a:rPr lang="en-US" sz="2000" dirty="0" smtClean="0"/>
              <a:t>Strategic environment: Chapter 2</a:t>
            </a:r>
          </a:p>
          <a:p>
            <a:pPr lvl="1" eaLnBrk="1" hangingPunct="1">
              <a:spcBef>
                <a:spcPts val="0"/>
              </a:spcBef>
            </a:pPr>
            <a:r>
              <a:rPr lang="en-US" sz="2000" dirty="0" smtClean="0"/>
              <a:t>Strategic traits: Section 3a</a:t>
            </a:r>
          </a:p>
          <a:p>
            <a:pPr lvl="1" eaLnBrk="1" hangingPunct="1">
              <a:spcBef>
                <a:spcPts val="0"/>
              </a:spcBef>
            </a:pPr>
            <a:r>
              <a:rPr lang="en-US" sz="2000" dirty="0" smtClean="0"/>
              <a:t>Strategic actions: the rest of Chapter 3</a:t>
            </a:r>
          </a:p>
        </p:txBody>
      </p:sp>
      <p:sp>
        <p:nvSpPr>
          <p:cNvPr id="17" name="Slide Number Placeholder 16"/>
          <p:cNvSpPr>
            <a:spLocks noGrp="1"/>
          </p:cNvSpPr>
          <p:nvPr>
            <p:ph type="sldNum" sz="quarter" idx="11"/>
          </p:nvPr>
        </p:nvSpPr>
        <p:spPr/>
        <p:txBody>
          <a:bodyPr/>
          <a:lstStyle/>
          <a:p>
            <a:pPr>
              <a:defRPr/>
            </a:pPr>
            <a:fld id="{07AC431B-F8DE-43EA-8677-DA6666608444}" type="slidenum">
              <a:rPr lang="en-US" smtClean="0"/>
              <a:pPr>
                <a:defRPr/>
              </a:pPr>
              <a:t>17</a:t>
            </a:fld>
            <a:endParaRPr lang="en-US"/>
          </a:p>
        </p:txBody>
      </p:sp>
      <p:sp>
        <p:nvSpPr>
          <p:cNvPr id="18" name="Footer Placeholder 17"/>
          <p:cNvSpPr>
            <a:spLocks noGrp="1"/>
          </p:cNvSpPr>
          <p:nvPr>
            <p:ph type="ftr" sz="quarter" idx="10"/>
          </p:nvPr>
        </p:nvSpPr>
        <p:spPr/>
        <p:txBody>
          <a:bodyPr/>
          <a:lstStyle/>
          <a:p>
            <a:pPr>
              <a:defRPr/>
            </a:pPr>
            <a:r>
              <a:rPr lang="en-US" smtClean="0"/>
              <a:t>© Amitai Aviram.  All rights reserved.</a:t>
            </a: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967125282"/>
              </p:ext>
            </p:extLst>
          </p:nvPr>
        </p:nvGraphicFramePr>
        <p:xfrm>
          <a:off x="152400" y="1524000"/>
          <a:ext cx="8839200" cy="2108200"/>
        </p:xfrm>
        <a:graphic>
          <a:graphicData uri="http://schemas.openxmlformats.org/drawingml/2006/table">
            <a:tbl>
              <a:tblPr firstRow="1" bandRow="1">
                <a:tableStyleId>{69CF1AB2-1976-4502-BF36-3FF5EA218861}</a:tableStyleId>
              </a:tblPr>
              <a:tblGrid>
                <a:gridCol w="4419600"/>
                <a:gridCol w="4419600"/>
              </a:tblGrid>
              <a:tr h="370840">
                <a:tc gridSpan="2">
                  <a:txBody>
                    <a:bodyPr/>
                    <a:lstStyle/>
                    <a:p>
                      <a:pPr algn="ctr"/>
                      <a:r>
                        <a:rPr lang="en-US" sz="1600" b="0" i="0" dirty="0" smtClean="0"/>
                        <a:t>Firm’s goals (maximize</a:t>
                      </a:r>
                      <a:r>
                        <a:rPr lang="en-US" sz="1600" b="0" i="0" baseline="0" dirty="0" smtClean="0"/>
                        <a:t> sustainable profits)</a:t>
                      </a:r>
                      <a:endParaRPr lang="en-US" sz="1600" b="0" i="0" dirty="0"/>
                    </a:p>
                  </a:txBody>
                  <a:tcPr/>
                </a:tc>
                <a:tc hMerge="1">
                  <a:txBody>
                    <a:bodyPr/>
                    <a:lstStyle/>
                    <a:p>
                      <a:endParaRPr lang="en-US" dirty="0"/>
                    </a:p>
                  </a:txBody>
                  <a:tcPr/>
                </a:tc>
              </a:tr>
              <a:tr h="320040">
                <a:tc rowSpan="2">
                  <a:txBody>
                    <a:bodyPr/>
                    <a:lstStyle/>
                    <a:p>
                      <a:endParaRPr lang="en-US" sz="400" dirty="0" smtClean="0"/>
                    </a:p>
                    <a:p>
                      <a:r>
                        <a:rPr lang="en-US" sz="1600" dirty="0" smtClean="0"/>
                        <a:t>Which </a:t>
                      </a:r>
                      <a:r>
                        <a:rPr lang="en-US" sz="1600" b="1" dirty="0" smtClean="0"/>
                        <a:t>markets</a:t>
                      </a:r>
                      <a:r>
                        <a:rPr lang="en-US" sz="1600" baseline="0" dirty="0" smtClean="0"/>
                        <a:t> should the firm participate in to advance its goals?</a:t>
                      </a:r>
                      <a:endParaRPr lang="en-US" sz="1600" dirty="0"/>
                    </a:p>
                  </a:txBody>
                  <a:tcPr>
                    <a:solidFill>
                      <a:schemeClr val="accent2">
                        <a:lumMod val="20000"/>
                        <a:lumOff val="80000"/>
                      </a:schemeClr>
                    </a:solidFill>
                  </a:tcPr>
                </a:tc>
                <a:tc>
                  <a:txBody>
                    <a:bodyPr/>
                    <a:lstStyle/>
                    <a:p>
                      <a:pPr algn="ctr"/>
                      <a:r>
                        <a:rPr lang="en-US" sz="1600" dirty="0" smtClean="0"/>
                        <a:t>Value pool</a:t>
                      </a:r>
                      <a:endParaRPr lang="en-US" sz="1600" dirty="0"/>
                    </a:p>
                  </a:txBody>
                  <a:tcPr>
                    <a:solidFill>
                      <a:schemeClr val="accent5">
                        <a:lumMod val="40000"/>
                        <a:lumOff val="60000"/>
                      </a:schemeClr>
                    </a:solidFill>
                  </a:tcPr>
                </a:tc>
              </a:tr>
              <a:tr h="320040">
                <a:tc vMerge="1">
                  <a:txBody>
                    <a:bodyPr/>
                    <a:lstStyle/>
                    <a:p>
                      <a:endParaRPr lang="en-US"/>
                    </a:p>
                  </a:txBody>
                  <a:tcPr/>
                </a:tc>
                <a:tc>
                  <a:txBody>
                    <a:bodyPr/>
                    <a:lstStyle/>
                    <a:p>
                      <a:pPr algn="ctr"/>
                      <a:r>
                        <a:rPr lang="en-US" sz="1600" dirty="0" smtClean="0"/>
                        <a:t>Strategic</a:t>
                      </a:r>
                      <a:r>
                        <a:rPr lang="en-US" sz="1600" baseline="0" dirty="0" smtClean="0"/>
                        <a:t> environment </a:t>
                      </a:r>
                      <a:r>
                        <a:rPr lang="en-US" sz="1100" baseline="0" dirty="0" smtClean="0"/>
                        <a:t>(substitution, entry, rivalry, supply chain)</a:t>
                      </a:r>
                      <a:endParaRPr lang="en-US" sz="1100" dirty="0"/>
                    </a:p>
                  </a:txBody>
                  <a:tcPr>
                    <a:solidFill>
                      <a:schemeClr val="accent5">
                        <a:lumMod val="40000"/>
                        <a:lumOff val="60000"/>
                      </a:schemeClr>
                    </a:solidFill>
                  </a:tcPr>
                </a:tc>
              </a:tr>
              <a:tr h="304800">
                <a:tc rowSpan="3">
                  <a:txBody>
                    <a:bodyPr/>
                    <a:lstStyle/>
                    <a:p>
                      <a:endParaRPr lang="en-US" sz="1600" dirty="0" smtClean="0"/>
                    </a:p>
                    <a:p>
                      <a:r>
                        <a:rPr lang="en-US" sz="1600" dirty="0" smtClean="0"/>
                        <a:t>How can the firm create a </a:t>
                      </a:r>
                      <a:r>
                        <a:rPr lang="en-US" sz="1600" b="1" dirty="0" smtClean="0"/>
                        <a:t>sustainable competitive position</a:t>
                      </a:r>
                      <a:r>
                        <a:rPr lang="en-US" sz="1600" dirty="0" smtClean="0"/>
                        <a:t> in a market in which it participates?</a:t>
                      </a:r>
                    </a:p>
                    <a:p>
                      <a:endParaRPr lang="en-US" sz="1600" dirty="0"/>
                    </a:p>
                  </a:txBody>
                  <a:tcPr>
                    <a:solidFill>
                      <a:schemeClr val="accent2">
                        <a:lumMod val="20000"/>
                        <a:lumOff val="80000"/>
                      </a:schemeClr>
                    </a:solidFill>
                  </a:tcPr>
                </a:tc>
                <a:tc>
                  <a:txBody>
                    <a:bodyPr/>
                    <a:lstStyle/>
                    <a:p>
                      <a:pPr algn="ctr"/>
                      <a:r>
                        <a:rPr lang="en-US" sz="1600" dirty="0" smtClean="0"/>
                        <a:t>Strategic environment</a:t>
                      </a:r>
                      <a:r>
                        <a:rPr lang="en-US" sz="1600" baseline="0" dirty="0" smtClean="0"/>
                        <a:t> </a:t>
                      </a:r>
                      <a:r>
                        <a:rPr lang="en-US" sz="1400" dirty="0" smtClean="0"/>
                        <a:t>(current &amp; future</a:t>
                      </a:r>
                      <a:r>
                        <a:rPr lang="en-US" sz="1400" baseline="0" dirty="0" smtClean="0"/>
                        <a:t>)</a:t>
                      </a:r>
                      <a:endParaRPr lang="en-US" sz="1400" dirty="0"/>
                    </a:p>
                  </a:txBody>
                  <a:tcPr>
                    <a:solidFill>
                      <a:schemeClr val="accent5">
                        <a:lumMod val="40000"/>
                        <a:lumOff val="60000"/>
                      </a:schemeClr>
                    </a:solidFill>
                  </a:tcPr>
                </a:tc>
              </a:tr>
              <a:tr h="304800">
                <a:tc vMerge="1">
                  <a:txBody>
                    <a:bodyPr/>
                    <a:lstStyle/>
                    <a:p>
                      <a:endParaRPr lang="en-US"/>
                    </a:p>
                  </a:txBody>
                  <a:tcPr/>
                </a:tc>
                <a:tc>
                  <a:txBody>
                    <a:bodyPr/>
                    <a:lstStyle/>
                    <a:p>
                      <a:pPr algn="ctr"/>
                      <a:r>
                        <a:rPr lang="en-US" sz="1600" dirty="0" smtClean="0"/>
                        <a:t>Strategic traits </a:t>
                      </a:r>
                      <a:r>
                        <a:rPr lang="en-US" sz="1400" dirty="0" smtClean="0"/>
                        <a:t>(firm-</a:t>
                      </a:r>
                      <a:r>
                        <a:rPr lang="en-US" sz="1400" baseline="0" dirty="0" smtClean="0"/>
                        <a:t>specific </a:t>
                      </a:r>
                      <a:r>
                        <a:rPr lang="en-US" sz="1400" baseline="0" dirty="0" smtClean="0"/>
                        <a:t>competences </a:t>
                      </a:r>
                      <a:r>
                        <a:rPr lang="en-US" sz="1400" baseline="0" dirty="0" smtClean="0"/>
                        <a:t>&amp; rigidities)</a:t>
                      </a:r>
                      <a:endParaRPr lang="en-US" sz="1400" dirty="0"/>
                    </a:p>
                  </a:txBody>
                  <a:tcPr>
                    <a:solidFill>
                      <a:schemeClr val="accent5">
                        <a:lumMod val="40000"/>
                        <a:lumOff val="60000"/>
                      </a:schemeClr>
                    </a:solidFill>
                  </a:tcPr>
                </a:tc>
              </a:tr>
              <a:tr h="304800">
                <a:tc vMerge="1">
                  <a:txBody>
                    <a:bodyPr/>
                    <a:lstStyle/>
                    <a:p>
                      <a:endParaRPr lang="en-US"/>
                    </a:p>
                  </a:txBody>
                  <a:tcPr/>
                </a:tc>
                <a:tc>
                  <a:txBody>
                    <a:bodyPr/>
                    <a:lstStyle/>
                    <a:p>
                      <a:pPr algn="ctr"/>
                      <a:r>
                        <a:rPr lang="en-US" sz="1600" dirty="0" smtClean="0"/>
                        <a:t>Strategic actions </a:t>
                      </a:r>
                      <a:r>
                        <a:rPr lang="en-US" sz="1200" dirty="0" smtClean="0"/>
                        <a:t>(differentiation,</a:t>
                      </a:r>
                      <a:r>
                        <a:rPr lang="en-US" sz="1200" baseline="0" dirty="0" smtClean="0"/>
                        <a:t> coordination, confrontation)</a:t>
                      </a:r>
                      <a:endParaRPr lang="en-US" sz="1200" dirty="0"/>
                    </a:p>
                  </a:txBody>
                  <a:tcPr>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smtClean="0"/>
              <a:t>Framework</a:t>
            </a:r>
            <a:br>
              <a:rPr lang="en-US" altLang="en-US" dirty="0" smtClean="0"/>
            </a:br>
            <a:r>
              <a:rPr lang="en-US" altLang="en-US" sz="3500" dirty="0" smtClean="0"/>
              <a:t>Overview of Chapter 1</a:t>
            </a:r>
            <a:endParaRPr lang="en-US" altLang="en-US" dirty="0" smtClean="0"/>
          </a:p>
        </p:txBody>
      </p:sp>
      <p:sp>
        <p:nvSpPr>
          <p:cNvPr id="21507"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altLang="en-US" sz="2800" dirty="0" smtClean="0"/>
              <a:t>Introduction to BSL</a:t>
            </a:r>
          </a:p>
          <a:p>
            <a:pPr marL="514350" indent="-514350" eaLnBrk="1" hangingPunct="1">
              <a:spcBef>
                <a:spcPct val="0"/>
              </a:spcBef>
              <a:buFont typeface="Calibri" pitchFamily="34" charset="0"/>
              <a:buAutoNum type="alphaLcParenR"/>
            </a:pPr>
            <a:r>
              <a:rPr lang="en-US" altLang="en-US" sz="2800" dirty="0" smtClean="0"/>
              <a:t>What is business strategy?</a:t>
            </a:r>
          </a:p>
          <a:p>
            <a:pPr marL="514350" indent="-514350" eaLnBrk="1" hangingPunct="1">
              <a:spcBef>
                <a:spcPct val="0"/>
              </a:spcBef>
              <a:buFont typeface="Calibri" pitchFamily="34" charset="0"/>
              <a:buAutoNum type="alphaLcParenR"/>
            </a:pPr>
            <a:r>
              <a:rPr lang="en-US" altLang="en-US" sz="2800" dirty="0" smtClean="0">
                <a:solidFill>
                  <a:srgbClr val="0070C0"/>
                </a:solidFill>
              </a:rPr>
              <a:t>Business intelligence</a:t>
            </a:r>
          </a:p>
          <a:p>
            <a:pPr marL="514350" indent="-514350" eaLnBrk="1" hangingPunct="1">
              <a:spcBef>
                <a:spcPct val="0"/>
              </a:spcBef>
              <a:buFont typeface="Calibri" pitchFamily="34" charset="0"/>
              <a:buAutoNum type="alphaLcParenR"/>
            </a:pPr>
            <a:r>
              <a:rPr lang="en-US" altLang="en-US" sz="2800" dirty="0" smtClean="0"/>
              <a:t>The value pool</a:t>
            </a:r>
          </a:p>
        </p:txBody>
      </p:sp>
      <p:sp>
        <p:nvSpPr>
          <p:cNvPr id="2" name="Footer Placeholder 1"/>
          <p:cNvSpPr>
            <a:spLocks noGrp="1"/>
          </p:cNvSpPr>
          <p:nvPr>
            <p:ph type="ftr" sz="quarter" idx="10"/>
          </p:nvPr>
        </p:nvSpPr>
        <p:spPr/>
        <p:txBody>
          <a:bodyPr/>
          <a:lstStyle/>
          <a:p>
            <a:pPr>
              <a:defRPr/>
            </a:pPr>
            <a:r>
              <a:rPr lang="en-US"/>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E0D5BA37-EE05-45D7-88C8-AA8D8FE25289}" type="slidenum">
              <a:rPr lang="en-US"/>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Business intelligence</a:t>
            </a:r>
            <a:br>
              <a:rPr lang="en-US" dirty="0" smtClean="0"/>
            </a:br>
            <a:r>
              <a:rPr lang="en-US" sz="3500" dirty="0" smtClean="0"/>
              <a:t>Developing a research plan</a:t>
            </a:r>
          </a:p>
        </p:txBody>
      </p:sp>
      <p:sp>
        <p:nvSpPr>
          <p:cNvPr id="33795" name="Rectangle 3"/>
          <p:cNvSpPr>
            <a:spLocks noGrp="1" noChangeArrowheads="1"/>
          </p:cNvSpPr>
          <p:nvPr>
            <p:ph type="body" idx="1"/>
          </p:nvPr>
        </p:nvSpPr>
        <p:spPr>
          <a:xfrm>
            <a:off x="0" y="1447800"/>
            <a:ext cx="9144000" cy="5181600"/>
          </a:xfrm>
        </p:spPr>
        <p:txBody>
          <a:bodyPr/>
          <a:lstStyle/>
          <a:p>
            <a:pPr marL="571500" indent="-571500" eaLnBrk="1" hangingPunct="1">
              <a:lnSpc>
                <a:spcPct val="90000"/>
              </a:lnSpc>
              <a:spcBef>
                <a:spcPct val="0"/>
              </a:spcBef>
            </a:pPr>
            <a:r>
              <a:rPr lang="en-US" sz="2400" dirty="0" smtClean="0"/>
              <a:t>A major element in the quality of your market analysis is your ability to acquire information for your analysis (the other major element is the analysis itself)</a:t>
            </a:r>
          </a:p>
          <a:p>
            <a:pPr marL="971550" lvl="1" indent="-571500" eaLnBrk="1" hangingPunct="1">
              <a:lnSpc>
                <a:spcPct val="90000"/>
              </a:lnSpc>
              <a:spcBef>
                <a:spcPct val="0"/>
              </a:spcBef>
            </a:pPr>
            <a:r>
              <a:rPr lang="en-US" sz="2000" dirty="0" smtClean="0"/>
              <a:t>Doesn’t mean you should pick a market that has a lot of media exposure, or that’s publicly listed – you can get all the info you need from observation, interviewing, and other research methods</a:t>
            </a:r>
          </a:p>
          <a:p>
            <a:pPr marL="571500" indent="-571500" eaLnBrk="1" hangingPunct="1">
              <a:lnSpc>
                <a:spcPct val="90000"/>
              </a:lnSpc>
              <a:spcBef>
                <a:spcPct val="0"/>
              </a:spcBef>
            </a:pPr>
            <a:r>
              <a:rPr lang="en-US" sz="2400" dirty="0" smtClean="0"/>
              <a:t>Process</a:t>
            </a:r>
          </a:p>
          <a:p>
            <a:pPr marL="971550" lvl="1" indent="-571500" eaLnBrk="1" hangingPunct="1">
              <a:lnSpc>
                <a:spcPct val="90000"/>
              </a:lnSpc>
              <a:spcBef>
                <a:spcPct val="0"/>
              </a:spcBef>
            </a:pPr>
            <a:r>
              <a:rPr lang="en-US" sz="2000" dirty="0" smtClean="0"/>
              <a:t>Background reading of secondary sources (media, analyst reports, public SEC filings, etc.) to </a:t>
            </a:r>
            <a:r>
              <a:rPr lang="en-US" sz="2000" b="1" dirty="0" smtClean="0"/>
              <a:t>get a “feel” for the industry</a:t>
            </a:r>
          </a:p>
          <a:p>
            <a:pPr marL="971550" lvl="1" indent="-571500" eaLnBrk="1" hangingPunct="1">
              <a:lnSpc>
                <a:spcPct val="90000"/>
              </a:lnSpc>
              <a:spcBef>
                <a:spcPct val="0"/>
              </a:spcBef>
            </a:pPr>
            <a:r>
              <a:rPr lang="en-US" sz="2000" dirty="0" smtClean="0"/>
              <a:t>Create a report outline (based on the outline we will discuss in Section 3e), fill in the info you have &amp; note the </a:t>
            </a:r>
            <a:r>
              <a:rPr lang="en-US" sz="2000" b="1" dirty="0" smtClean="0"/>
              <a:t>info you lack</a:t>
            </a:r>
          </a:p>
          <a:p>
            <a:pPr marL="971550" lvl="1" indent="-571500" eaLnBrk="1" hangingPunct="1">
              <a:lnSpc>
                <a:spcPct val="90000"/>
              </a:lnSpc>
              <a:spcBef>
                <a:spcPct val="0"/>
              </a:spcBef>
            </a:pPr>
            <a:r>
              <a:rPr lang="en-US" sz="2000" dirty="0" smtClean="0"/>
              <a:t>For each item of info you lack, determine what the </a:t>
            </a:r>
            <a:r>
              <a:rPr lang="en-US" sz="2000" b="1" dirty="0" smtClean="0"/>
              <a:t>ideal info</a:t>
            </a:r>
            <a:r>
              <a:rPr lang="en-US" sz="2000" dirty="0" smtClean="0"/>
              <a:t> would be, then think of </a:t>
            </a:r>
            <a:r>
              <a:rPr lang="en-US" sz="2000" b="1" dirty="0" smtClean="0"/>
              <a:t>proxies</a:t>
            </a:r>
            <a:r>
              <a:rPr lang="en-US" sz="2000" dirty="0" smtClean="0"/>
              <a:t> from available sources that can substitute for the ideal info</a:t>
            </a:r>
          </a:p>
          <a:p>
            <a:pPr marL="971550" lvl="1" indent="-571500" eaLnBrk="1" hangingPunct="1">
              <a:lnSpc>
                <a:spcPct val="90000"/>
              </a:lnSpc>
              <a:spcBef>
                <a:spcPct val="0"/>
              </a:spcBef>
            </a:pPr>
            <a:r>
              <a:rPr lang="en-US" sz="2000" dirty="0" smtClean="0"/>
              <a:t>Analyze the </a:t>
            </a:r>
            <a:r>
              <a:rPr lang="en-US" sz="2000" b="1" dirty="0" smtClean="0"/>
              <a:t>reliability</a:t>
            </a:r>
            <a:r>
              <a:rPr lang="en-US" sz="2000" dirty="0" smtClean="0"/>
              <a:t> of info you collected </a:t>
            </a:r>
            <a:r>
              <a:rPr lang="en-US" sz="1900" dirty="0" smtClean="0"/>
              <a:t>(including direction of bias)</a:t>
            </a:r>
          </a:p>
          <a:p>
            <a:pPr marL="971550" lvl="1" indent="-571500" eaLnBrk="1" hangingPunct="1">
              <a:lnSpc>
                <a:spcPct val="90000"/>
              </a:lnSpc>
              <a:spcBef>
                <a:spcPct val="0"/>
              </a:spcBef>
            </a:pPr>
            <a:r>
              <a:rPr lang="en-US" sz="1900" dirty="0" smtClean="0"/>
              <a:t>Depending on reliability &amp; importance of the info to your analysis, determine if you </a:t>
            </a:r>
            <a:r>
              <a:rPr lang="en-US" sz="1900" b="1" dirty="0" smtClean="0"/>
              <a:t>need to collect more info</a:t>
            </a:r>
            <a:r>
              <a:rPr lang="en-US" sz="1900" dirty="0" smtClean="0"/>
              <a:t> on the issue</a:t>
            </a:r>
          </a:p>
        </p:txBody>
      </p:sp>
      <p:sp>
        <p:nvSpPr>
          <p:cNvPr id="6" name="Slide Number Placeholder 5"/>
          <p:cNvSpPr>
            <a:spLocks noGrp="1"/>
          </p:cNvSpPr>
          <p:nvPr>
            <p:ph type="sldNum" sz="quarter" idx="11"/>
          </p:nvPr>
        </p:nvSpPr>
        <p:spPr/>
        <p:txBody>
          <a:bodyPr/>
          <a:lstStyle/>
          <a:p>
            <a:pPr>
              <a:defRPr/>
            </a:pPr>
            <a:fld id="{8C0AD13A-BCB6-4DE3-8174-A313EF3DA880}" type="slidenum">
              <a:rPr lang="en-US" smtClean="0"/>
              <a:pPr>
                <a:defRPr/>
              </a:pPr>
              <a:t>19</a:t>
            </a:fld>
            <a:endParaRPr lang="en-US" dirty="0"/>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Framework</a:t>
            </a:r>
            <a:br>
              <a:rPr lang="en-US" altLang="en-US" dirty="0" smtClean="0"/>
            </a:br>
            <a:r>
              <a:rPr lang="en-US" altLang="en-US" sz="3500" dirty="0" smtClean="0"/>
              <a:t>Overview of Chapter 1</a:t>
            </a:r>
            <a:endParaRPr lang="en-US" altLang="en-US" dirty="0" smtClean="0"/>
          </a:p>
        </p:txBody>
      </p:sp>
      <p:sp>
        <p:nvSpPr>
          <p:cNvPr id="13315"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altLang="en-US" sz="2800" dirty="0" smtClean="0">
                <a:solidFill>
                  <a:srgbClr val="0070C0"/>
                </a:solidFill>
              </a:rPr>
              <a:t>Introduction to BSL</a:t>
            </a:r>
          </a:p>
          <a:p>
            <a:pPr marL="514350" indent="-514350" eaLnBrk="1" hangingPunct="1">
              <a:spcBef>
                <a:spcPct val="0"/>
              </a:spcBef>
              <a:buFont typeface="Calibri" pitchFamily="34" charset="0"/>
              <a:buAutoNum type="alphaLcParenR"/>
            </a:pPr>
            <a:r>
              <a:rPr lang="en-US" altLang="en-US" sz="2800" dirty="0" smtClean="0"/>
              <a:t>What is business strategy?</a:t>
            </a:r>
          </a:p>
          <a:p>
            <a:pPr marL="514350" indent="-514350" eaLnBrk="1" hangingPunct="1">
              <a:spcBef>
                <a:spcPct val="0"/>
              </a:spcBef>
              <a:buFont typeface="Calibri" pitchFamily="34" charset="0"/>
              <a:buAutoNum type="alphaLcParenR"/>
            </a:pPr>
            <a:r>
              <a:rPr lang="en-US" altLang="en-US" sz="2800" dirty="0" smtClean="0"/>
              <a:t>Business intelligence</a:t>
            </a:r>
          </a:p>
          <a:p>
            <a:pPr marL="514350" indent="-514350" eaLnBrk="1" hangingPunct="1">
              <a:spcBef>
                <a:spcPct val="0"/>
              </a:spcBef>
              <a:buFont typeface="Calibri" pitchFamily="34" charset="0"/>
              <a:buAutoNum type="alphaLcParenR"/>
            </a:pPr>
            <a:r>
              <a:rPr lang="en-US" altLang="en-US" sz="2800" dirty="0" smtClean="0"/>
              <a:t>The value pool</a:t>
            </a:r>
          </a:p>
        </p:txBody>
      </p:sp>
      <p:sp>
        <p:nvSpPr>
          <p:cNvPr id="2" name="Footer Placeholder 1"/>
          <p:cNvSpPr>
            <a:spLocks noGrp="1"/>
          </p:cNvSpPr>
          <p:nvPr>
            <p:ph type="ftr" sz="quarter" idx="10"/>
          </p:nvPr>
        </p:nvSpPr>
        <p:spPr/>
        <p:txBody>
          <a:bodyPr/>
          <a:lstStyle/>
          <a:p>
            <a:pPr>
              <a:defRPr/>
            </a:pPr>
            <a:r>
              <a:rPr lang="en-US"/>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8B8488F7-4B54-48C8-BF66-F9FBB70F5B85}"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Business intelligence</a:t>
            </a:r>
            <a:br>
              <a:rPr lang="en-US" dirty="0" smtClean="0"/>
            </a:br>
            <a:r>
              <a:rPr lang="en-US" sz="3500" dirty="0" smtClean="0"/>
              <a:t>Research methods</a:t>
            </a:r>
          </a:p>
        </p:txBody>
      </p:sp>
      <p:sp>
        <p:nvSpPr>
          <p:cNvPr id="33795" name="Rectangle 3"/>
          <p:cNvSpPr>
            <a:spLocks noGrp="1" noChangeArrowheads="1"/>
          </p:cNvSpPr>
          <p:nvPr>
            <p:ph type="body" idx="1"/>
          </p:nvPr>
        </p:nvSpPr>
        <p:spPr>
          <a:xfrm>
            <a:off x="0" y="1447800"/>
            <a:ext cx="9144000" cy="5181600"/>
          </a:xfrm>
        </p:spPr>
        <p:txBody>
          <a:bodyPr/>
          <a:lstStyle/>
          <a:p>
            <a:pPr marL="571500" indent="-571500" eaLnBrk="1" hangingPunct="1">
              <a:lnSpc>
                <a:spcPct val="90000"/>
              </a:lnSpc>
              <a:spcBef>
                <a:spcPct val="0"/>
              </a:spcBef>
            </a:pPr>
            <a:r>
              <a:rPr lang="en-US" sz="2400" dirty="0" smtClean="0"/>
              <a:t>Secondary research</a:t>
            </a:r>
          </a:p>
          <a:p>
            <a:pPr marL="971550" lvl="1" indent="-571500" eaLnBrk="1" hangingPunct="1">
              <a:lnSpc>
                <a:spcPct val="90000"/>
              </a:lnSpc>
              <a:spcBef>
                <a:spcPct val="0"/>
              </a:spcBef>
            </a:pPr>
            <a:r>
              <a:rPr lang="en-US" sz="2000" dirty="0" smtClean="0"/>
              <a:t>Data that has already been collected by someone else: public filings that firms make to the Securities &amp; Exchange Commission or other regulators, analyst reports, books, newspaper articles and interviews, blogs &amp; websites </a:t>
            </a:r>
          </a:p>
          <a:p>
            <a:pPr marL="971550" lvl="1" indent="-571500" eaLnBrk="1" hangingPunct="1">
              <a:lnSpc>
                <a:spcPct val="90000"/>
              </a:lnSpc>
              <a:spcBef>
                <a:spcPct val="0"/>
              </a:spcBef>
            </a:pPr>
            <a:r>
              <a:rPr lang="en-US" sz="2000" dirty="0" smtClean="0"/>
              <a:t>Advantage: somebody did the work for you</a:t>
            </a:r>
          </a:p>
          <a:p>
            <a:pPr marL="971550" lvl="1" indent="-571500" eaLnBrk="1" hangingPunct="1">
              <a:lnSpc>
                <a:spcPct val="90000"/>
              </a:lnSpc>
              <a:spcBef>
                <a:spcPct val="0"/>
              </a:spcBef>
            </a:pPr>
            <a:r>
              <a:rPr lang="en-US" sz="2000" dirty="0" smtClean="0"/>
              <a:t>Disadvantages: info you need may not be available;  info may not be reliable</a:t>
            </a:r>
          </a:p>
          <a:p>
            <a:pPr marL="571500" indent="-571500" eaLnBrk="1" hangingPunct="1">
              <a:lnSpc>
                <a:spcPct val="90000"/>
              </a:lnSpc>
              <a:spcBef>
                <a:spcPct val="0"/>
              </a:spcBef>
            </a:pPr>
            <a:r>
              <a:rPr lang="en-US" sz="2400" dirty="0" smtClean="0"/>
              <a:t>(Primary) quantitative research</a:t>
            </a:r>
          </a:p>
          <a:p>
            <a:pPr marL="971550" lvl="1" indent="-571500" eaLnBrk="1" hangingPunct="1">
              <a:lnSpc>
                <a:spcPct val="90000"/>
              </a:lnSpc>
              <a:spcBef>
                <a:spcPct val="0"/>
              </a:spcBef>
            </a:pPr>
            <a:r>
              <a:rPr lang="en-US" sz="2000" dirty="0" smtClean="0"/>
              <a:t>Acquire numerical data &amp; analyzing it using statistical/accounting techniques</a:t>
            </a:r>
          </a:p>
          <a:p>
            <a:pPr marL="971550" lvl="1" indent="-571500" eaLnBrk="1" hangingPunct="1">
              <a:lnSpc>
                <a:spcPct val="90000"/>
              </a:lnSpc>
              <a:spcBef>
                <a:spcPct val="0"/>
              </a:spcBef>
            </a:pPr>
            <a:r>
              <a:rPr lang="en-US" sz="2000" dirty="0" smtClean="0"/>
              <a:t>Acquire the data from secondary sources, via survey, experiment, or quantify data that is non-numerical (e.g., number of newspaper articles in which word X appears each year)</a:t>
            </a:r>
          </a:p>
          <a:p>
            <a:pPr marL="971550" lvl="1" indent="-571500" eaLnBrk="1" hangingPunct="1">
              <a:lnSpc>
                <a:spcPct val="90000"/>
              </a:lnSpc>
              <a:spcBef>
                <a:spcPct val="0"/>
              </a:spcBef>
            </a:pPr>
            <a:r>
              <a:rPr lang="en-US" sz="2000" dirty="0" smtClean="0"/>
              <a:t>Advantage: gives precise results</a:t>
            </a:r>
          </a:p>
          <a:p>
            <a:pPr marL="971550" lvl="1" indent="-571500" eaLnBrk="1" hangingPunct="1">
              <a:lnSpc>
                <a:spcPct val="90000"/>
              </a:lnSpc>
              <a:spcBef>
                <a:spcPct val="0"/>
              </a:spcBef>
            </a:pPr>
            <a:r>
              <a:rPr lang="en-US" sz="2000" dirty="0" smtClean="0"/>
              <a:t>Disadvantages: requires statistical or accounting knowledge, need high quality quantitative data, results depend on soundness of model’s assumptions</a:t>
            </a:r>
          </a:p>
          <a:p>
            <a:pPr marL="571500" indent="-571500" eaLnBrk="1" hangingPunct="1">
              <a:lnSpc>
                <a:spcPct val="90000"/>
              </a:lnSpc>
              <a:spcBef>
                <a:spcPct val="0"/>
              </a:spcBef>
            </a:pPr>
            <a:r>
              <a:rPr lang="en-US" sz="2400" dirty="0" smtClean="0"/>
              <a:t>(Primary) qualitative research</a:t>
            </a:r>
          </a:p>
          <a:p>
            <a:pPr marL="971550" lvl="1" indent="-571500" eaLnBrk="1" hangingPunct="1">
              <a:lnSpc>
                <a:spcPct val="90000"/>
              </a:lnSpc>
              <a:spcBef>
                <a:spcPct val="0"/>
              </a:spcBef>
            </a:pPr>
            <a:r>
              <a:rPr lang="en-US" sz="2000" dirty="0" smtClean="0"/>
              <a:t>Methods that analyze data that you collect without quantifying it</a:t>
            </a:r>
          </a:p>
        </p:txBody>
      </p:sp>
      <p:sp>
        <p:nvSpPr>
          <p:cNvPr id="6" name="Slide Number Placeholder 5"/>
          <p:cNvSpPr>
            <a:spLocks noGrp="1"/>
          </p:cNvSpPr>
          <p:nvPr>
            <p:ph type="sldNum" sz="quarter" idx="11"/>
          </p:nvPr>
        </p:nvSpPr>
        <p:spPr/>
        <p:txBody>
          <a:bodyPr/>
          <a:lstStyle/>
          <a:p>
            <a:pPr>
              <a:defRPr/>
            </a:pPr>
            <a:fld id="{8C0AD13A-BCB6-4DE3-8174-A313EF3DA880}" type="slidenum">
              <a:rPr lang="en-US" smtClean="0"/>
              <a:pPr>
                <a:defRPr/>
              </a:pPr>
              <a:t>20</a:t>
            </a:fld>
            <a:endParaRPr lang="en-US" dirty="0"/>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Business intelligence</a:t>
            </a:r>
            <a:br>
              <a:rPr lang="en-US" dirty="0" smtClean="0"/>
            </a:br>
            <a:r>
              <a:rPr lang="en-US" sz="3500" dirty="0" smtClean="0"/>
              <a:t>Research methods</a:t>
            </a:r>
          </a:p>
        </p:txBody>
      </p:sp>
      <p:sp>
        <p:nvSpPr>
          <p:cNvPr id="33795" name="Rectangle 3"/>
          <p:cNvSpPr>
            <a:spLocks noGrp="1" noChangeArrowheads="1"/>
          </p:cNvSpPr>
          <p:nvPr>
            <p:ph type="body" idx="1"/>
          </p:nvPr>
        </p:nvSpPr>
        <p:spPr>
          <a:xfrm>
            <a:off x="0" y="1447800"/>
            <a:ext cx="9144000" cy="5181600"/>
          </a:xfrm>
        </p:spPr>
        <p:txBody>
          <a:bodyPr/>
          <a:lstStyle/>
          <a:p>
            <a:pPr marL="571500" indent="-571500" eaLnBrk="1" hangingPunct="1">
              <a:spcBef>
                <a:spcPct val="0"/>
              </a:spcBef>
            </a:pPr>
            <a:r>
              <a:rPr lang="en-US" sz="2400" dirty="0" smtClean="0"/>
              <a:t>Qualitative research techniques</a:t>
            </a:r>
          </a:p>
          <a:p>
            <a:pPr marL="971550" lvl="1" indent="-571500" eaLnBrk="1" hangingPunct="1">
              <a:spcBef>
                <a:spcPct val="0"/>
              </a:spcBef>
            </a:pPr>
            <a:r>
              <a:rPr lang="en-US" sz="2000" b="1" dirty="0" smtClean="0"/>
              <a:t>Observation</a:t>
            </a:r>
            <a:r>
              <a:rPr lang="en-US" sz="2000" dirty="0" smtClean="0"/>
              <a:t> (physical or online)</a:t>
            </a:r>
          </a:p>
          <a:p>
            <a:pPr marL="971550" lvl="1" indent="-571500" eaLnBrk="1" hangingPunct="1">
              <a:spcBef>
                <a:spcPct val="0"/>
              </a:spcBef>
            </a:pPr>
            <a:r>
              <a:rPr lang="en-US" sz="2000" b="1" dirty="0" smtClean="0"/>
              <a:t>Interviewing</a:t>
            </a:r>
            <a:r>
              <a:rPr lang="en-US" sz="2000" dirty="0" smtClean="0"/>
              <a:t> (face-to-face, e-mail, phone, etc.)</a:t>
            </a:r>
          </a:p>
          <a:p>
            <a:pPr marL="971550" lvl="1" indent="-571500" eaLnBrk="1" hangingPunct="1">
              <a:spcBef>
                <a:spcPct val="0"/>
              </a:spcBef>
            </a:pPr>
            <a:r>
              <a:rPr lang="en-US" sz="2000" dirty="0" smtClean="0"/>
              <a:t>Surveys (multiple choice, quantitative, or open-ended):  allow getting input from many people, but requires knowing exactly what you want to ask (no ability to follow up), and is time-consuming to process open-ended answers</a:t>
            </a:r>
          </a:p>
          <a:p>
            <a:pPr marL="971550" lvl="1" indent="-571500" eaLnBrk="1" hangingPunct="1">
              <a:spcBef>
                <a:spcPct val="0"/>
              </a:spcBef>
            </a:pPr>
            <a:r>
              <a:rPr lang="en-US" sz="2000" dirty="0" smtClean="0"/>
              <a:t>Focus groups (discussion among multiple participants, moderated by the researcher): useful for brainstorming creative ideas or to discuss products that the individuals have little experience with, and for products which are consumed collectively or in which the benefit is connected to interacting with others</a:t>
            </a:r>
          </a:p>
        </p:txBody>
      </p:sp>
      <p:sp>
        <p:nvSpPr>
          <p:cNvPr id="6" name="Slide Number Placeholder 5"/>
          <p:cNvSpPr>
            <a:spLocks noGrp="1"/>
          </p:cNvSpPr>
          <p:nvPr>
            <p:ph type="sldNum" sz="quarter" idx="11"/>
          </p:nvPr>
        </p:nvSpPr>
        <p:spPr/>
        <p:txBody>
          <a:bodyPr/>
          <a:lstStyle/>
          <a:p>
            <a:pPr>
              <a:defRPr/>
            </a:pPr>
            <a:fld id="{8C0AD13A-BCB6-4DE3-8174-A313EF3DA880}" type="slidenum">
              <a:rPr lang="en-US" smtClean="0"/>
              <a:pPr>
                <a:defRPr/>
              </a:pPr>
              <a:t>21</a:t>
            </a:fld>
            <a:endParaRPr lang="en-US" dirty="0"/>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Business intelligence</a:t>
            </a:r>
            <a:br>
              <a:rPr lang="en-US" dirty="0" smtClean="0"/>
            </a:br>
            <a:r>
              <a:rPr lang="en-US" sz="3500" dirty="0" smtClean="0"/>
              <a:t>Team project: business intelligence</a:t>
            </a:r>
          </a:p>
        </p:txBody>
      </p:sp>
      <p:sp>
        <p:nvSpPr>
          <p:cNvPr id="33795" name="Rectangle 3"/>
          <p:cNvSpPr>
            <a:spLocks noGrp="1" noChangeArrowheads="1"/>
          </p:cNvSpPr>
          <p:nvPr>
            <p:ph type="body" idx="1"/>
          </p:nvPr>
        </p:nvSpPr>
        <p:spPr>
          <a:xfrm>
            <a:off x="0" y="1447800"/>
            <a:ext cx="9144000" cy="5181600"/>
          </a:xfrm>
        </p:spPr>
        <p:txBody>
          <a:bodyPr/>
          <a:lstStyle/>
          <a:p>
            <a:pPr marL="571500" indent="-571500" eaLnBrk="1" hangingPunct="1">
              <a:spcBef>
                <a:spcPct val="0"/>
              </a:spcBef>
            </a:pPr>
            <a:r>
              <a:rPr lang="en-US" sz="2400" dirty="0" smtClean="0"/>
              <a:t>In the first team project we will gather business intelligence about one issue that comes up early in a market analysis – identifying the bases of competition</a:t>
            </a:r>
          </a:p>
          <a:p>
            <a:pPr marL="571500" indent="-571500" eaLnBrk="1" hangingPunct="1">
              <a:spcBef>
                <a:spcPct val="0"/>
              </a:spcBef>
            </a:pPr>
            <a:r>
              <a:rPr lang="en-US" sz="2400" dirty="0" smtClean="0"/>
              <a:t>The first steps in your market analysis reports are:</a:t>
            </a:r>
          </a:p>
          <a:p>
            <a:pPr marL="839788" lvl="1" indent="-495300" eaLnBrk="1" hangingPunct="1">
              <a:spcBef>
                <a:spcPct val="0"/>
              </a:spcBef>
            </a:pPr>
            <a:r>
              <a:rPr lang="en-US" sz="2200" dirty="0" smtClean="0"/>
              <a:t>Determining your starting point product</a:t>
            </a:r>
          </a:p>
          <a:p>
            <a:pPr marL="1239838" lvl="2" indent="-495300" eaLnBrk="1" hangingPunct="1">
              <a:spcBef>
                <a:spcPct val="0"/>
              </a:spcBef>
            </a:pPr>
            <a:r>
              <a:rPr lang="en-US" sz="2000" dirty="0" smtClean="0"/>
              <a:t>You must begin by defining a specific product as your starting point, because different products (even similar ones) may be impacted differently by market forces</a:t>
            </a:r>
          </a:p>
          <a:p>
            <a:pPr marL="1239838" lvl="2" indent="-495300" eaLnBrk="1" hangingPunct="1">
              <a:spcBef>
                <a:spcPct val="0"/>
              </a:spcBef>
            </a:pPr>
            <a:r>
              <a:rPr lang="en-US" sz="2000" dirty="0" smtClean="0"/>
              <a:t>If you are analyzing a merger/JV: each common product + synergy with not-common products</a:t>
            </a:r>
          </a:p>
          <a:p>
            <a:pPr marL="1239838" lvl="2" indent="-495300" eaLnBrk="1" hangingPunct="1">
              <a:spcBef>
                <a:spcPct val="0"/>
              </a:spcBef>
            </a:pPr>
            <a:r>
              <a:rPr lang="en-US" sz="2000" dirty="0" smtClean="0"/>
              <a:t>If you are analyzing a firm: each of its products</a:t>
            </a:r>
          </a:p>
          <a:p>
            <a:pPr marL="1239838" lvl="2" indent="-495300" eaLnBrk="1" hangingPunct="1">
              <a:spcBef>
                <a:spcPct val="0"/>
              </a:spcBef>
            </a:pPr>
            <a:r>
              <a:rPr lang="en-US" sz="2000" dirty="0" smtClean="0"/>
              <a:t>If you are analyzing a market: most typical product in the market</a:t>
            </a:r>
          </a:p>
          <a:p>
            <a:pPr marL="839788" lvl="1" indent="-495300" eaLnBrk="1" hangingPunct="1">
              <a:spcBef>
                <a:spcPct val="0"/>
              </a:spcBef>
            </a:pPr>
            <a:r>
              <a:rPr lang="en-US" sz="2200" dirty="0" smtClean="0"/>
              <a:t>Finding the basis of competition</a:t>
            </a:r>
          </a:p>
          <a:p>
            <a:pPr marL="1239838" lvl="2" indent="-495300" eaLnBrk="1" hangingPunct="1">
              <a:spcBef>
                <a:spcPct val="0"/>
              </a:spcBef>
            </a:pPr>
            <a:r>
              <a:rPr lang="en-US" sz="2000" dirty="0" smtClean="0"/>
              <a:t>I.e., what makes the product good/better?</a:t>
            </a:r>
            <a:endParaRPr lang="en-US" sz="2200" dirty="0" smtClean="0"/>
          </a:p>
        </p:txBody>
      </p:sp>
      <p:sp>
        <p:nvSpPr>
          <p:cNvPr id="6" name="Slide Number Placeholder 5"/>
          <p:cNvSpPr>
            <a:spLocks noGrp="1"/>
          </p:cNvSpPr>
          <p:nvPr>
            <p:ph type="sldNum" sz="quarter" idx="11"/>
          </p:nvPr>
        </p:nvSpPr>
        <p:spPr/>
        <p:txBody>
          <a:bodyPr/>
          <a:lstStyle/>
          <a:p>
            <a:pPr>
              <a:defRPr/>
            </a:pPr>
            <a:fld id="{8C0AD13A-BCB6-4DE3-8174-A313EF3DA880}" type="slidenum">
              <a:rPr lang="en-US" smtClean="0"/>
              <a:pPr>
                <a:defRPr/>
              </a:pPr>
              <a:t>22</a:t>
            </a:fld>
            <a:endParaRPr lang="en-US" dirty="0"/>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1304925"/>
          </a:xfrm>
        </p:spPr>
        <p:txBody>
          <a:bodyPr/>
          <a:lstStyle/>
          <a:p>
            <a:pPr eaLnBrk="1" hangingPunct="1"/>
            <a:r>
              <a:rPr lang="en-US" dirty="0" smtClean="0"/>
              <a:t>Business intelligence</a:t>
            </a:r>
            <a:br>
              <a:rPr lang="en-US" dirty="0" smtClean="0"/>
            </a:br>
            <a:r>
              <a:rPr lang="en-US" sz="3500" dirty="0" smtClean="0"/>
              <a:t>Team project: business intelligence</a:t>
            </a:r>
          </a:p>
        </p:txBody>
      </p:sp>
      <p:sp>
        <p:nvSpPr>
          <p:cNvPr id="31747"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dirty="0" smtClean="0"/>
              <a:t>To find the bases of competition, start with </a:t>
            </a:r>
            <a:r>
              <a:rPr lang="en-US" sz="2400" b="1" u="sng" dirty="0" smtClean="0"/>
              <a:t>customer needs</a:t>
            </a:r>
            <a:r>
              <a:rPr lang="en-US" sz="2400" dirty="0" smtClean="0"/>
              <a:t> that the product satisfies</a:t>
            </a:r>
          </a:p>
          <a:p>
            <a:pPr lvl="1" eaLnBrk="1" hangingPunct="1">
              <a:spcBef>
                <a:spcPct val="0"/>
              </a:spcBef>
            </a:pPr>
            <a:r>
              <a:rPr lang="en-US" sz="2000" dirty="0" smtClean="0"/>
              <a:t>Example: Product – J.D. degree; customer needs: getting a job @ big corporate law firm; getting promoted in current job; making professional contacts; sense of accomplishment; intellectual challenge</a:t>
            </a:r>
          </a:p>
          <a:p>
            <a:pPr eaLnBrk="1" hangingPunct="1">
              <a:spcBef>
                <a:spcPct val="0"/>
              </a:spcBef>
            </a:pPr>
            <a:r>
              <a:rPr lang="en-US" sz="2400" dirty="0" smtClean="0"/>
              <a:t>For each need, identify </a:t>
            </a:r>
            <a:r>
              <a:rPr lang="en-US" sz="2400" b="1" u="sng" dirty="0" smtClean="0"/>
              <a:t>customer benchmarks </a:t>
            </a:r>
          </a:p>
          <a:p>
            <a:pPr lvl="1" eaLnBrk="1" hangingPunct="1">
              <a:spcBef>
                <a:spcPct val="0"/>
              </a:spcBef>
            </a:pPr>
            <a:r>
              <a:rPr lang="en-US" sz="2000" dirty="0" smtClean="0"/>
              <a:t>What do customers look at to see if product responds to their needs?</a:t>
            </a:r>
          </a:p>
          <a:p>
            <a:pPr lvl="1" eaLnBrk="1" hangingPunct="1">
              <a:spcBef>
                <a:spcPct val="0"/>
              </a:spcBef>
            </a:pPr>
            <a:r>
              <a:rPr lang="en-US" sz="2000" dirty="0" smtClean="0"/>
              <a:t>Example: Product – J.D. degree; Customer benchmarks: US news ranking; perhaps % of grads who have such jobs (but do customers actually get this data?); geographical location</a:t>
            </a:r>
          </a:p>
          <a:p>
            <a:pPr lvl="1" eaLnBrk="1" hangingPunct="1">
              <a:spcBef>
                <a:spcPct val="0"/>
              </a:spcBef>
            </a:pPr>
            <a:r>
              <a:rPr lang="en-US" sz="2000" dirty="0" smtClean="0"/>
              <a:t>Benchmark doesn’t have to correctly reflect need; just be perceived by potential customers as reflecting their needs</a:t>
            </a:r>
          </a:p>
        </p:txBody>
      </p:sp>
      <p:sp>
        <p:nvSpPr>
          <p:cNvPr id="6" name="Slide Number Placeholder 5"/>
          <p:cNvSpPr>
            <a:spLocks noGrp="1"/>
          </p:cNvSpPr>
          <p:nvPr>
            <p:ph type="sldNum" sz="quarter" idx="11"/>
          </p:nvPr>
        </p:nvSpPr>
        <p:spPr/>
        <p:txBody>
          <a:bodyPr/>
          <a:lstStyle/>
          <a:p>
            <a:pPr>
              <a:defRPr/>
            </a:pPr>
            <a:fld id="{EBE71649-C0FC-47BD-B22D-8FCD4C961EB1}" type="slidenum">
              <a:rPr lang="en-US" smtClean="0"/>
              <a:pPr>
                <a:defRPr/>
              </a:pPr>
              <a:t>23</a:t>
            </a:fld>
            <a:endParaRPr lang="en-US" dirty="0"/>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8" descr="clipart-meeting-4"/>
          <p:cNvPicPr>
            <a:picLocks noChangeAspect="1" noChangeArrowheads="1"/>
          </p:cNvPicPr>
          <p:nvPr/>
        </p:nvPicPr>
        <p:blipFill>
          <a:blip r:embed="rId2" cstate="print"/>
          <a:srcRect/>
          <a:stretch>
            <a:fillRect/>
          </a:stretch>
        </p:blipFill>
        <p:spPr bwMode="auto">
          <a:xfrm>
            <a:off x="6335713" y="3644900"/>
            <a:ext cx="2628900" cy="3059113"/>
          </a:xfrm>
          <a:prstGeom prst="rect">
            <a:avLst/>
          </a:prstGeom>
          <a:noFill/>
          <a:ln w="9525">
            <a:noFill/>
            <a:miter lim="800000"/>
            <a:headEnd/>
            <a:tailEnd/>
          </a:ln>
        </p:spPr>
      </p:pic>
      <p:sp>
        <p:nvSpPr>
          <p:cNvPr id="32771" name="Rectangle 2"/>
          <p:cNvSpPr>
            <a:spLocks noGrp="1" noChangeArrowheads="1"/>
          </p:cNvSpPr>
          <p:nvPr>
            <p:ph type="title"/>
          </p:nvPr>
        </p:nvSpPr>
        <p:spPr>
          <a:xfrm>
            <a:off x="0" y="0"/>
            <a:ext cx="9144000" cy="1304925"/>
          </a:xfrm>
        </p:spPr>
        <p:txBody>
          <a:bodyPr/>
          <a:lstStyle/>
          <a:p>
            <a:pPr eaLnBrk="1" hangingPunct="1"/>
            <a:r>
              <a:rPr lang="en-US" dirty="0" smtClean="0"/>
              <a:t>Business intelligence</a:t>
            </a:r>
            <a:br>
              <a:rPr lang="en-US" dirty="0" smtClean="0"/>
            </a:br>
            <a:r>
              <a:rPr lang="en-US" sz="3500" dirty="0" smtClean="0"/>
              <a:t>Team project: business intelligence</a:t>
            </a:r>
            <a:endParaRPr lang="en-US" dirty="0" smtClean="0"/>
          </a:p>
        </p:txBody>
      </p:sp>
      <p:sp>
        <p:nvSpPr>
          <p:cNvPr id="32772"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800" smtClean="0"/>
              <a:t>Working in a team, please research what are the bases of competition for a (U.S.) JD or LLM degree</a:t>
            </a:r>
          </a:p>
          <a:p>
            <a:pPr lvl="1" eaLnBrk="1" hangingPunct="1">
              <a:spcBef>
                <a:spcPct val="0"/>
              </a:spcBef>
            </a:pPr>
            <a:r>
              <a:rPr lang="en-US" sz="2400" smtClean="0"/>
              <a:t>Starting point product: Illinois JD or LLM degree</a:t>
            </a:r>
          </a:p>
          <a:p>
            <a:pPr lvl="1" eaLnBrk="1" hangingPunct="1">
              <a:spcBef>
                <a:spcPct val="0"/>
              </a:spcBef>
            </a:pPr>
            <a:r>
              <a:rPr lang="en-US" sz="2400" smtClean="0"/>
              <a:t>Figure out both customer needs &amp; customer benchmarks</a:t>
            </a:r>
          </a:p>
          <a:p>
            <a:pPr lvl="1" eaLnBrk="1" hangingPunct="1">
              <a:spcBef>
                <a:spcPct val="0"/>
              </a:spcBef>
            </a:pPr>
            <a:r>
              <a:rPr lang="en-US" sz="2400" smtClean="0"/>
              <a:t>The methods you use to collect information are as important as your conclusions</a:t>
            </a:r>
          </a:p>
          <a:p>
            <a:pPr eaLnBrk="1" hangingPunct="1">
              <a:spcBef>
                <a:spcPct val="0"/>
              </a:spcBef>
            </a:pPr>
            <a:r>
              <a:rPr lang="en-US" sz="2800" smtClean="0"/>
              <a:t>Write your findings in an e-mail to me</a:t>
            </a:r>
            <a:br>
              <a:rPr lang="en-US" sz="2800" smtClean="0"/>
            </a:br>
            <a:r>
              <a:rPr lang="en-US" sz="2800" smtClean="0"/>
              <a:t>(1 e-mail per team)</a:t>
            </a:r>
          </a:p>
        </p:txBody>
      </p:sp>
      <p:sp>
        <p:nvSpPr>
          <p:cNvPr id="7" name="Slide Number Placeholder 6"/>
          <p:cNvSpPr>
            <a:spLocks noGrp="1"/>
          </p:cNvSpPr>
          <p:nvPr>
            <p:ph type="sldNum" sz="quarter" idx="11"/>
          </p:nvPr>
        </p:nvSpPr>
        <p:spPr/>
        <p:txBody>
          <a:bodyPr/>
          <a:lstStyle/>
          <a:p>
            <a:pPr>
              <a:defRPr/>
            </a:pPr>
            <a:fld id="{DBE143FA-CFD2-4CE0-8624-4132A28E943E}" type="slidenum">
              <a:rPr lang="en-US" smtClean="0"/>
              <a:pPr>
                <a:defRPr/>
              </a:pPr>
              <a:t>24</a:t>
            </a:fld>
            <a:endParaRPr lang="en-US" dirty="0"/>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dirty="0" smtClean="0"/>
              <a:t>Framework</a:t>
            </a:r>
            <a:br>
              <a:rPr lang="en-US" altLang="en-US" dirty="0" smtClean="0"/>
            </a:br>
            <a:r>
              <a:rPr lang="en-US" altLang="en-US" sz="3500" dirty="0" smtClean="0"/>
              <a:t>Overview of Chapter 1</a:t>
            </a:r>
            <a:endParaRPr lang="en-US" altLang="en-US" dirty="0" smtClean="0"/>
          </a:p>
        </p:txBody>
      </p:sp>
      <p:sp>
        <p:nvSpPr>
          <p:cNvPr id="37891"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altLang="en-US" sz="2800" dirty="0" smtClean="0"/>
              <a:t>Introduction to BSL</a:t>
            </a:r>
          </a:p>
          <a:p>
            <a:pPr marL="514350" indent="-514350" eaLnBrk="1" hangingPunct="1">
              <a:spcBef>
                <a:spcPct val="0"/>
              </a:spcBef>
              <a:buFont typeface="Calibri" pitchFamily="34" charset="0"/>
              <a:buAutoNum type="alphaLcParenR"/>
            </a:pPr>
            <a:r>
              <a:rPr lang="en-US" altLang="en-US" sz="2800" dirty="0" smtClean="0"/>
              <a:t>What is business strategy?</a:t>
            </a:r>
          </a:p>
          <a:p>
            <a:pPr marL="514350" indent="-514350" eaLnBrk="1" hangingPunct="1">
              <a:spcBef>
                <a:spcPct val="0"/>
              </a:spcBef>
              <a:buFont typeface="Calibri" pitchFamily="34" charset="0"/>
              <a:buAutoNum type="alphaLcParenR"/>
            </a:pPr>
            <a:r>
              <a:rPr lang="en-US" altLang="en-US" sz="2800" dirty="0" smtClean="0"/>
              <a:t>Business intelligence</a:t>
            </a:r>
          </a:p>
          <a:p>
            <a:pPr marL="514350" indent="-514350" eaLnBrk="1" hangingPunct="1">
              <a:spcBef>
                <a:spcPct val="0"/>
              </a:spcBef>
              <a:buFont typeface="Calibri" pitchFamily="34" charset="0"/>
              <a:buAutoNum type="alphaLcParenR"/>
            </a:pPr>
            <a:r>
              <a:rPr lang="en-US" altLang="en-US" sz="2800" dirty="0" smtClean="0">
                <a:solidFill>
                  <a:srgbClr val="0070C0"/>
                </a:solidFill>
              </a:rPr>
              <a:t>The value pool</a:t>
            </a:r>
          </a:p>
        </p:txBody>
      </p:sp>
      <p:sp>
        <p:nvSpPr>
          <p:cNvPr id="2" name="Footer Placeholder 1"/>
          <p:cNvSpPr>
            <a:spLocks noGrp="1"/>
          </p:cNvSpPr>
          <p:nvPr>
            <p:ph type="ftr" sz="quarter" idx="10"/>
          </p:nvPr>
        </p:nvSpPr>
        <p:spPr/>
        <p:txBody>
          <a:bodyPr/>
          <a:lstStyle/>
          <a:p>
            <a:pPr>
              <a:defRPr/>
            </a:pPr>
            <a:r>
              <a:rPr lang="en-US"/>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593B5BA8-A16B-47BE-897A-B37F1E7A961D}" type="slidenum">
              <a:rPr lang="en-US"/>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smtClean="0"/>
              <a:t>Value pool</a:t>
            </a:r>
            <a:r>
              <a:rPr lang="en-US" sz="3500" smtClean="0"/>
              <a:t/>
            </a:r>
            <a:br>
              <a:rPr lang="en-US" sz="3500" smtClean="0"/>
            </a:br>
            <a:r>
              <a:rPr lang="en-US" sz="3500" smtClean="0"/>
              <a:t>Defining value</a:t>
            </a:r>
          </a:p>
        </p:txBody>
      </p:sp>
      <p:sp>
        <p:nvSpPr>
          <p:cNvPr id="38915"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800" b="1" u="sng" dirty="0" smtClean="0"/>
              <a:t>Value</a:t>
            </a:r>
            <a:r>
              <a:rPr lang="en-US" sz="2800" dirty="0" smtClean="0"/>
              <a:t>: benefit to the buyer of a product minus all costs of getting the product to the buyer</a:t>
            </a:r>
          </a:p>
          <a:p>
            <a:pPr marL="839788" lvl="1" indent="-495300" eaLnBrk="1" hangingPunct="1">
              <a:spcBef>
                <a:spcPct val="0"/>
              </a:spcBef>
            </a:pPr>
            <a:r>
              <a:rPr lang="en-US" sz="2400" dirty="0" smtClean="0"/>
              <a:t>Value vs. profit: a seller’s share of the value it creates is its profit, but not all value is usually captured by the seller</a:t>
            </a:r>
          </a:p>
          <a:p>
            <a:pPr marL="839788" lvl="1" indent="-495300" eaLnBrk="1" hangingPunct="1">
              <a:spcBef>
                <a:spcPct val="0"/>
              </a:spcBef>
            </a:pPr>
            <a:r>
              <a:rPr lang="en-US" sz="2500" dirty="0" smtClean="0"/>
              <a:t>Value is shared between customers, sellers &amp; firms in other links of the supply chain</a:t>
            </a:r>
            <a:endParaRPr lang="en-US" sz="2400" dirty="0" smtClean="0"/>
          </a:p>
          <a:p>
            <a:pPr marL="839788" lvl="1" indent="-495300" eaLnBrk="1" hangingPunct="1">
              <a:spcBef>
                <a:spcPct val="0"/>
              </a:spcBef>
            </a:pPr>
            <a:r>
              <a:rPr lang="en-US" sz="2400" dirty="0" smtClean="0"/>
              <a:t>E.g., I value a gadget @$500; I buy it for $250; it costs $100 to produce</a:t>
            </a:r>
          </a:p>
          <a:p>
            <a:pPr marL="1352550" lvl="2" indent="-438150" eaLnBrk="1" hangingPunct="1">
              <a:spcBef>
                <a:spcPct val="0"/>
              </a:spcBef>
            </a:pPr>
            <a:r>
              <a:rPr lang="en-US" sz="2100" dirty="0" smtClean="0"/>
              <a:t>Value: $400; seller’s profit: $150; buyer surplus: $250</a:t>
            </a:r>
          </a:p>
          <a:p>
            <a:pPr marL="839788" lvl="1" indent="-495300" eaLnBrk="1" hangingPunct="1">
              <a:spcBef>
                <a:spcPct val="0"/>
              </a:spcBef>
            </a:pPr>
            <a:r>
              <a:rPr lang="en-US" sz="2400" dirty="0" smtClean="0"/>
              <a:t>Note that value changes from buyer to buyer; profit is constant as long as costs &amp; price remain the same</a:t>
            </a:r>
          </a:p>
        </p:txBody>
      </p:sp>
      <p:sp>
        <p:nvSpPr>
          <p:cNvPr id="6" name="Slide Number Placeholder 5"/>
          <p:cNvSpPr>
            <a:spLocks noGrp="1"/>
          </p:cNvSpPr>
          <p:nvPr>
            <p:ph type="sldNum" sz="quarter" idx="11"/>
          </p:nvPr>
        </p:nvSpPr>
        <p:spPr/>
        <p:txBody>
          <a:bodyPr/>
          <a:lstStyle/>
          <a:p>
            <a:pPr>
              <a:defRPr/>
            </a:pPr>
            <a:fld id="{4F58943E-F6AE-4F38-AE79-F16F79DCE2AC}" type="slidenum">
              <a:rPr lang="en-US" smtClean="0"/>
              <a:pPr>
                <a:defRPr/>
              </a:pPr>
              <a:t>26</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a:lstStyle/>
          <a:p>
            <a:pPr eaLnBrk="1" hangingPunct="1"/>
            <a:r>
              <a:rPr lang="en-US" smtClean="0"/>
              <a:t>Value pool</a:t>
            </a:r>
            <a:r>
              <a:rPr lang="en-US" sz="3500" smtClean="0"/>
              <a:t/>
            </a:r>
            <a:br>
              <a:rPr lang="en-US" sz="3500" smtClean="0"/>
            </a:br>
            <a:r>
              <a:rPr lang="en-US" sz="3500" smtClean="0"/>
              <a:t>Defining the value pool</a:t>
            </a:r>
          </a:p>
        </p:txBody>
      </p:sp>
      <p:sp>
        <p:nvSpPr>
          <p:cNvPr id="39939"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800" b="1" u="sng" smtClean="0"/>
              <a:t>Value pool</a:t>
            </a:r>
            <a:r>
              <a:rPr lang="en-US" sz="2800" smtClean="0"/>
              <a:t>: aggregate value that can be captured by market participants (firm, rivals or customers)</a:t>
            </a:r>
          </a:p>
          <a:p>
            <a:pPr marL="839788" lvl="1" indent="-495300" eaLnBrk="1" hangingPunct="1">
              <a:spcBef>
                <a:spcPct val="0"/>
              </a:spcBef>
            </a:pPr>
            <a:r>
              <a:rPr lang="en-US" sz="2400" smtClean="0"/>
              <a:t>Firms’ share of the value pool is its profits</a:t>
            </a:r>
          </a:p>
          <a:p>
            <a:pPr marL="839788" lvl="1" indent="-495300" eaLnBrk="1" hangingPunct="1">
              <a:spcBef>
                <a:spcPct val="0"/>
              </a:spcBef>
            </a:pPr>
            <a:r>
              <a:rPr lang="en-US" sz="2400" smtClean="0"/>
              <a:t>Customers’ share of the value pool is the consumer surplus</a:t>
            </a:r>
          </a:p>
          <a:p>
            <a:pPr marL="571500" indent="-571500" eaLnBrk="1" hangingPunct="1">
              <a:spcBef>
                <a:spcPct val="0"/>
              </a:spcBef>
            </a:pPr>
            <a:r>
              <a:rPr lang="en-US" sz="2800" smtClean="0"/>
              <a:t>Size of the value pool determined by:</a:t>
            </a:r>
          </a:p>
          <a:p>
            <a:pPr marL="839788" lvl="1" indent="-495300" eaLnBrk="1" hangingPunct="1">
              <a:spcBef>
                <a:spcPct val="0"/>
              </a:spcBef>
            </a:pPr>
            <a:r>
              <a:rPr lang="en-US" sz="2400" smtClean="0"/>
              <a:t>Value margin (value – cost)</a:t>
            </a:r>
          </a:p>
          <a:p>
            <a:pPr marL="839788" lvl="1" indent="-495300" eaLnBrk="1" hangingPunct="1">
              <a:spcBef>
                <a:spcPct val="0"/>
              </a:spcBef>
            </a:pPr>
            <a:r>
              <a:rPr lang="en-US" sz="2400" smtClean="0"/>
              <a:t>Volume of sales</a:t>
            </a:r>
          </a:p>
          <a:p>
            <a:pPr marL="571500" indent="-571500" eaLnBrk="1" hangingPunct="1">
              <a:spcBef>
                <a:spcPct val="0"/>
              </a:spcBef>
            </a:pPr>
            <a:r>
              <a:rPr lang="en-US" sz="2800" smtClean="0"/>
              <a:t>Expanding the value pool is important to a firm’s profitability, but is mostly outside this course’s scope</a:t>
            </a:r>
          </a:p>
          <a:p>
            <a:pPr marL="839788" lvl="1" indent="-495300" eaLnBrk="1" hangingPunct="1">
              <a:spcBef>
                <a:spcPct val="0"/>
              </a:spcBef>
            </a:pPr>
            <a:r>
              <a:rPr lang="en-US" sz="2400" smtClean="0"/>
              <a:t>We will briefly discuss highlights; in the report, address only if you very knowledgeable about the market</a:t>
            </a:r>
          </a:p>
        </p:txBody>
      </p:sp>
      <p:sp>
        <p:nvSpPr>
          <p:cNvPr id="6" name="Slide Number Placeholder 5"/>
          <p:cNvSpPr>
            <a:spLocks noGrp="1"/>
          </p:cNvSpPr>
          <p:nvPr>
            <p:ph type="sldNum" sz="quarter" idx="11"/>
          </p:nvPr>
        </p:nvSpPr>
        <p:spPr/>
        <p:txBody>
          <a:bodyPr/>
          <a:lstStyle/>
          <a:p>
            <a:pPr>
              <a:defRPr/>
            </a:pPr>
            <a:fld id="{2A49D6BE-5F0D-40AD-AF29-67218625C0A5}" type="slidenum">
              <a:rPr lang="en-US" smtClean="0"/>
              <a:pPr>
                <a:defRPr/>
              </a:pPr>
              <a:t>27</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eaLnBrk="1" hangingPunct="1"/>
            <a:r>
              <a:rPr lang="en-US" smtClean="0"/>
              <a:t>Value margin</a:t>
            </a:r>
            <a:br>
              <a:rPr lang="en-US" smtClean="0"/>
            </a:br>
            <a:r>
              <a:rPr lang="en-US" sz="3500" smtClean="0"/>
              <a:t>Value margin vs. profit margin</a:t>
            </a:r>
          </a:p>
        </p:txBody>
      </p:sp>
      <p:sp>
        <p:nvSpPr>
          <p:cNvPr id="40963"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400" b="1" u="sng" smtClean="0"/>
              <a:t>Profit margin</a:t>
            </a:r>
            <a:r>
              <a:rPr lang="en-US" sz="2400" smtClean="0"/>
              <a:t> = (price – cost)/price</a:t>
            </a:r>
          </a:p>
          <a:p>
            <a:pPr marL="920750" lvl="1" indent="-571500" eaLnBrk="1" hangingPunct="1">
              <a:spcBef>
                <a:spcPct val="0"/>
              </a:spcBef>
            </a:pPr>
            <a:r>
              <a:rPr lang="en-US" sz="2200" smtClean="0"/>
              <a:t>Example: Producing 3 widgets costs $5/widget in variable costs + $3 in overhead costs. Widgets are sold for $8/each</a:t>
            </a:r>
          </a:p>
          <a:p>
            <a:pPr marL="920750" lvl="1" indent="-571500" eaLnBrk="1" hangingPunct="1">
              <a:spcBef>
                <a:spcPct val="0"/>
              </a:spcBef>
            </a:pPr>
            <a:r>
              <a:rPr lang="en-US" sz="2200" smtClean="0"/>
              <a:t>Total costs = $18 ($6/widget)</a:t>
            </a:r>
          </a:p>
          <a:p>
            <a:pPr marL="1216025" lvl="2" indent="-571500" eaLnBrk="1" hangingPunct="1">
              <a:spcBef>
                <a:spcPct val="0"/>
              </a:spcBef>
            </a:pPr>
            <a:r>
              <a:rPr lang="en-US" sz="2000" smtClean="0"/>
              <a:t>Cost/widget would change if you produced more widgets</a:t>
            </a:r>
          </a:p>
          <a:p>
            <a:pPr marL="920750" lvl="1" indent="-571500" eaLnBrk="1" hangingPunct="1">
              <a:spcBef>
                <a:spcPct val="0"/>
              </a:spcBef>
            </a:pPr>
            <a:r>
              <a:rPr lang="en-US" sz="2200" smtClean="0"/>
              <a:t>Profit margin = (8-6)/8 = 2/8 = 25%</a:t>
            </a:r>
          </a:p>
          <a:p>
            <a:pPr marL="571500" indent="-571500" eaLnBrk="1" hangingPunct="1">
              <a:spcBef>
                <a:spcPct val="0"/>
              </a:spcBef>
            </a:pPr>
            <a:r>
              <a:rPr lang="en-US" sz="2400" b="1" u="sng" smtClean="0"/>
              <a:t>Value margin</a:t>
            </a:r>
            <a:r>
              <a:rPr lang="en-US" sz="2400" smtClean="0"/>
              <a:t> = (average value – cost)/average value</a:t>
            </a:r>
          </a:p>
          <a:p>
            <a:pPr marL="920750" lvl="1" indent="-571500" eaLnBrk="1" hangingPunct="1">
              <a:spcBef>
                <a:spcPct val="0"/>
              </a:spcBef>
            </a:pPr>
            <a:r>
              <a:rPr lang="en-US" sz="2200" smtClean="0"/>
              <a:t>E.g., if widgets are valued at $11, $10 &amp; $9, then average value is $10, and value margin is: (10-6)/10 = 40%</a:t>
            </a:r>
          </a:p>
          <a:p>
            <a:pPr marL="571500" indent="-571500" eaLnBrk="1" hangingPunct="1">
              <a:spcBef>
                <a:spcPct val="0"/>
              </a:spcBef>
            </a:pPr>
            <a:r>
              <a:rPr lang="en-US" sz="2400" smtClean="0"/>
              <a:t>Profit margin can be increased by increasing the value margin, but it can also be increased by increasing the firm’s share of the existing value pool (i.e., by reducing competition)</a:t>
            </a:r>
          </a:p>
        </p:txBody>
      </p:sp>
      <p:sp>
        <p:nvSpPr>
          <p:cNvPr id="6" name="Slide Number Placeholder 5"/>
          <p:cNvSpPr>
            <a:spLocks noGrp="1"/>
          </p:cNvSpPr>
          <p:nvPr>
            <p:ph type="sldNum" sz="quarter" idx="11"/>
          </p:nvPr>
        </p:nvSpPr>
        <p:spPr/>
        <p:txBody>
          <a:bodyPr/>
          <a:lstStyle/>
          <a:p>
            <a:pPr>
              <a:defRPr/>
            </a:pPr>
            <a:fld id="{763E6936-4F7F-4457-8959-0796B6F81D76}" type="slidenum">
              <a:rPr lang="en-US" smtClean="0"/>
              <a:pPr>
                <a:defRPr/>
              </a:pPr>
              <a:t>28</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eaLnBrk="1" hangingPunct="1"/>
            <a:r>
              <a:rPr lang="en-US" smtClean="0"/>
              <a:t>Value margin</a:t>
            </a:r>
            <a:br>
              <a:rPr lang="en-US" smtClean="0"/>
            </a:br>
            <a:r>
              <a:rPr lang="en-US" sz="3500" smtClean="0"/>
              <a:t>Increasing the value margin</a:t>
            </a:r>
          </a:p>
        </p:txBody>
      </p:sp>
      <p:sp>
        <p:nvSpPr>
          <p:cNvPr id="41987"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400" smtClean="0"/>
              <a:t>Adding value</a:t>
            </a:r>
          </a:p>
          <a:p>
            <a:pPr marL="920750" lvl="1" indent="-571500" eaLnBrk="1" hangingPunct="1">
              <a:spcBef>
                <a:spcPct val="0"/>
              </a:spcBef>
            </a:pPr>
            <a:r>
              <a:rPr lang="en-US" sz="2000" smtClean="0"/>
              <a:t>Engineering: add features, improve product performance, etc.</a:t>
            </a:r>
          </a:p>
          <a:p>
            <a:pPr marL="920750" lvl="1" indent="-571500" eaLnBrk="1" hangingPunct="1">
              <a:spcBef>
                <a:spcPct val="0"/>
              </a:spcBef>
            </a:pPr>
            <a:r>
              <a:rPr lang="en-US" sz="2000" smtClean="0"/>
              <a:t>Marketing: change customer perceptions of product’s value</a:t>
            </a:r>
          </a:p>
          <a:p>
            <a:pPr marL="571500" indent="-571500" eaLnBrk="1" hangingPunct="1">
              <a:spcBef>
                <a:spcPct val="0"/>
              </a:spcBef>
            </a:pPr>
            <a:r>
              <a:rPr lang="en-US" sz="2400" smtClean="0"/>
              <a:t>Cutting cost</a:t>
            </a:r>
          </a:p>
          <a:p>
            <a:pPr marL="920750" lvl="1" indent="-571500" eaLnBrk="1" hangingPunct="1">
              <a:spcBef>
                <a:spcPct val="0"/>
              </a:spcBef>
            </a:pPr>
            <a:r>
              <a:rPr lang="en-US" sz="2000" smtClean="0"/>
              <a:t>Operations management: exploit economies of scale &amp; scope, improve efficiency of the production processes</a:t>
            </a:r>
          </a:p>
          <a:p>
            <a:pPr marL="920750" lvl="1" indent="-571500" eaLnBrk="1" hangingPunct="1">
              <a:spcBef>
                <a:spcPct val="0"/>
              </a:spcBef>
            </a:pPr>
            <a:r>
              <a:rPr lang="en-US" sz="1900" smtClean="0"/>
              <a:t>Financial management: cashflow synergies, diversification, fin. engineering</a:t>
            </a:r>
          </a:p>
          <a:p>
            <a:pPr marL="571500" indent="-571500" eaLnBrk="1" hangingPunct="1">
              <a:spcBef>
                <a:spcPct val="0"/>
              </a:spcBef>
            </a:pPr>
            <a:r>
              <a:rPr lang="en-US" sz="2400" smtClean="0"/>
              <a:t>Value margin is also affected by spillover effects from other markets in supply chain; e.g.,</a:t>
            </a:r>
          </a:p>
          <a:p>
            <a:pPr marL="920750" lvl="1" indent="-571500" eaLnBrk="1" hangingPunct="1">
              <a:spcBef>
                <a:spcPct val="0"/>
              </a:spcBef>
            </a:pPr>
            <a:r>
              <a:rPr lang="en-US" sz="2200" smtClean="0"/>
              <a:t>Adding value: crude oil was originally refined into kerosene for lighting. Invention of the car added value (and volume) to crude oil, because it could be refined into gasoline</a:t>
            </a:r>
          </a:p>
          <a:p>
            <a:pPr marL="920750" lvl="1" indent="-571500" eaLnBrk="1" hangingPunct="1">
              <a:spcBef>
                <a:spcPct val="0"/>
              </a:spcBef>
            </a:pPr>
            <a:r>
              <a:rPr lang="en-US" sz="2200" smtClean="0"/>
              <a:t>Cutting cost: technological changes in mining that lower cost of iron ore can increase value margin for producing steel</a:t>
            </a:r>
          </a:p>
        </p:txBody>
      </p:sp>
      <p:sp>
        <p:nvSpPr>
          <p:cNvPr id="6" name="Slide Number Placeholder 5"/>
          <p:cNvSpPr>
            <a:spLocks noGrp="1"/>
          </p:cNvSpPr>
          <p:nvPr>
            <p:ph type="sldNum" sz="quarter" idx="11"/>
          </p:nvPr>
        </p:nvSpPr>
        <p:spPr/>
        <p:txBody>
          <a:bodyPr/>
          <a:lstStyle/>
          <a:p>
            <a:pPr>
              <a:defRPr/>
            </a:pPr>
            <a:fld id="{8149F3BF-8E7B-44B5-9E49-4FAAC65A40CE}" type="slidenum">
              <a:rPr lang="en-US" smtClean="0"/>
              <a:pPr>
                <a:defRPr/>
              </a:pPr>
              <a:t>29</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dirty="0" smtClean="0"/>
              <a:t>Introduction to BSL</a:t>
            </a:r>
            <a:r>
              <a:rPr lang="en-US" sz="3500" dirty="0" smtClean="0"/>
              <a:t/>
            </a:r>
            <a:br>
              <a:rPr lang="en-US" sz="3500" dirty="0" smtClean="0"/>
            </a:br>
            <a:r>
              <a:rPr lang="en-US" sz="3500" dirty="0" smtClean="0"/>
              <a:t>What this course is/isn’t about</a:t>
            </a:r>
          </a:p>
        </p:txBody>
      </p:sp>
      <p:sp>
        <p:nvSpPr>
          <p:cNvPr id="14339"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smtClean="0"/>
              <a:t>No law (!!!)</a:t>
            </a:r>
          </a:p>
          <a:p>
            <a:pPr lvl="1" eaLnBrk="1" hangingPunct="1">
              <a:spcBef>
                <a:spcPct val="0"/>
              </a:spcBef>
            </a:pPr>
            <a:r>
              <a:rPr lang="en-US" sz="2400" smtClean="0"/>
              <a:t>Course is about how firms behave to maximize their profits</a:t>
            </a:r>
          </a:p>
          <a:p>
            <a:pPr lvl="2" eaLnBrk="1" hangingPunct="1">
              <a:spcBef>
                <a:spcPct val="0"/>
              </a:spcBef>
            </a:pPr>
            <a:r>
              <a:rPr lang="en-US" sz="2100" smtClean="0"/>
              <a:t>Some such behavior can violate the law (e.g., antitrust)</a:t>
            </a:r>
          </a:p>
          <a:p>
            <a:pPr lvl="1" eaLnBrk="1" hangingPunct="1">
              <a:spcBef>
                <a:spcPct val="0"/>
              </a:spcBef>
            </a:pPr>
            <a:r>
              <a:rPr lang="en-US" sz="2400" smtClean="0"/>
              <a:t>Course will give you a deeper understanding</a:t>
            </a:r>
            <a:br>
              <a:rPr lang="en-US" sz="2400" smtClean="0"/>
            </a:br>
            <a:r>
              <a:rPr lang="en-US" sz="2400" smtClean="0"/>
              <a:t>of how businesspeople think</a:t>
            </a:r>
          </a:p>
          <a:p>
            <a:pPr lvl="2" eaLnBrk="1" hangingPunct="1">
              <a:spcBef>
                <a:spcPct val="0"/>
              </a:spcBef>
            </a:pPr>
            <a:r>
              <a:rPr lang="en-US" sz="2100" smtClean="0"/>
              <a:t>Your clients</a:t>
            </a:r>
          </a:p>
          <a:p>
            <a:pPr lvl="2" eaLnBrk="1" hangingPunct="1">
              <a:spcBef>
                <a:spcPct val="0"/>
              </a:spcBef>
            </a:pPr>
            <a:r>
              <a:rPr lang="en-US" sz="2100" smtClean="0"/>
              <a:t>You (if you’re a partner/solo practitioner)</a:t>
            </a:r>
          </a:p>
          <a:p>
            <a:pPr lvl="2" eaLnBrk="1" hangingPunct="1">
              <a:spcBef>
                <a:spcPct val="0"/>
              </a:spcBef>
            </a:pPr>
            <a:r>
              <a:rPr lang="en-US" sz="2100" smtClean="0"/>
              <a:t>The businesses you oversee (if you’re a regulator)</a:t>
            </a:r>
          </a:p>
          <a:p>
            <a:pPr eaLnBrk="1" hangingPunct="1">
              <a:spcBef>
                <a:spcPct val="0"/>
              </a:spcBef>
            </a:pPr>
            <a:r>
              <a:rPr lang="en-US" sz="2800" smtClean="0"/>
              <a:t>But not a business school course either…</a:t>
            </a:r>
          </a:p>
          <a:p>
            <a:pPr lvl="1" eaLnBrk="1" hangingPunct="1">
              <a:spcBef>
                <a:spcPct val="0"/>
              </a:spcBef>
            </a:pPr>
            <a:r>
              <a:rPr lang="en-US" sz="2400" smtClean="0"/>
              <a:t>Business strategy </a:t>
            </a:r>
            <a:r>
              <a:rPr lang="en-US" sz="2400" b="1" u="sng" smtClean="0">
                <a:solidFill>
                  <a:srgbClr val="FF0000"/>
                </a:solidFill>
              </a:rPr>
              <a:t>for lawyers</a:t>
            </a:r>
          </a:p>
          <a:p>
            <a:pPr lvl="1" eaLnBrk="1" hangingPunct="1">
              <a:spcBef>
                <a:spcPct val="0"/>
              </a:spcBef>
            </a:pPr>
            <a:r>
              <a:rPr lang="en-US" sz="2400" smtClean="0"/>
              <a:t>This course does not prepare you to be CEOs</a:t>
            </a:r>
          </a:p>
          <a:p>
            <a:pPr lvl="1" eaLnBrk="1" hangingPunct="1">
              <a:spcBef>
                <a:spcPct val="0"/>
              </a:spcBef>
            </a:pPr>
            <a:r>
              <a:rPr lang="en-US" sz="2400" smtClean="0"/>
              <a:t>It prepares you to either be:</a:t>
            </a:r>
          </a:p>
          <a:p>
            <a:pPr lvl="2" eaLnBrk="1" hangingPunct="1">
              <a:spcBef>
                <a:spcPct val="0"/>
              </a:spcBef>
            </a:pPr>
            <a:r>
              <a:rPr lang="en-US" sz="2200" smtClean="0"/>
              <a:t>Regulators; or</a:t>
            </a:r>
          </a:p>
          <a:p>
            <a:pPr lvl="2" eaLnBrk="1" hangingPunct="1">
              <a:spcBef>
                <a:spcPct val="0"/>
              </a:spcBef>
            </a:pPr>
            <a:r>
              <a:rPr lang="en-US" sz="2200" smtClean="0"/>
              <a:t>Lawyers representing corporate clients before regulators</a:t>
            </a:r>
            <a:endParaRPr lang="en-US" sz="2800" smtClean="0"/>
          </a:p>
        </p:txBody>
      </p:sp>
      <p:pic>
        <p:nvPicPr>
          <p:cNvPr id="14340" name="Picture 5"/>
          <p:cNvPicPr>
            <a:picLocks noChangeAspect="1" noChangeArrowheads="1"/>
          </p:cNvPicPr>
          <p:nvPr/>
        </p:nvPicPr>
        <p:blipFill>
          <a:blip r:embed="rId2" cstate="print"/>
          <a:srcRect/>
          <a:stretch>
            <a:fillRect/>
          </a:stretch>
        </p:blipFill>
        <p:spPr bwMode="auto">
          <a:xfrm>
            <a:off x="7451725" y="2781300"/>
            <a:ext cx="1657350" cy="1662113"/>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10ED234B-9584-4ACF-A5C5-A8DF0BE52577}" type="slidenum">
              <a:rPr lang="en-US" smtClean="0"/>
              <a:pPr>
                <a:defRPr/>
              </a:pPr>
              <a:t>3</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pPr eaLnBrk="1" hangingPunct="1"/>
            <a:r>
              <a:rPr lang="en-US" smtClean="0"/>
              <a:t>Value margin</a:t>
            </a:r>
            <a:br>
              <a:rPr lang="en-US" smtClean="0"/>
            </a:br>
            <a:r>
              <a:rPr lang="en-US" sz="3500" smtClean="0"/>
              <a:t>Cashflow synergies</a:t>
            </a:r>
          </a:p>
        </p:txBody>
      </p:sp>
      <p:sp>
        <p:nvSpPr>
          <p:cNvPr id="43011"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800" smtClean="0"/>
              <a:t>Fast-growing businesses require large investments</a:t>
            </a:r>
          </a:p>
          <a:p>
            <a:pPr marL="839788" lvl="1" indent="-495300" eaLnBrk="1" hangingPunct="1">
              <a:spcBef>
                <a:spcPct val="0"/>
              </a:spcBef>
            </a:pPr>
            <a:r>
              <a:rPr lang="en-US" sz="2400" smtClean="0"/>
              <a:t>Firm must first invest/take losses and only later recoup profits, so these businesses result in a negative cashflow</a:t>
            </a:r>
          </a:p>
          <a:p>
            <a:pPr marL="839788" lvl="1" indent="-495300" eaLnBrk="1" hangingPunct="1">
              <a:spcBef>
                <a:spcPct val="0"/>
              </a:spcBef>
            </a:pPr>
            <a:r>
              <a:rPr lang="en-US" sz="2400" smtClean="0"/>
              <a:t>E.g., eBooks, smart phones, internet search engines</a:t>
            </a:r>
          </a:p>
          <a:p>
            <a:pPr marL="839788" lvl="1" indent="-495300" eaLnBrk="1" hangingPunct="1">
              <a:spcBef>
                <a:spcPct val="0"/>
              </a:spcBef>
            </a:pPr>
            <a:r>
              <a:rPr lang="en-US" sz="2400" smtClean="0">
                <a:solidFill>
                  <a:srgbClr val="FF0000"/>
                </a:solidFill>
              </a:rPr>
              <a:t>Why invest in a business with negative cashflow?</a:t>
            </a:r>
          </a:p>
          <a:p>
            <a:pPr marL="571500" indent="-571500" eaLnBrk="1" hangingPunct="1">
              <a:spcBef>
                <a:spcPct val="0"/>
              </a:spcBef>
            </a:pPr>
            <a:r>
              <a:rPr lang="en-US" sz="2800" smtClean="0"/>
              <a:t>Other markets have low growth prospects, but generate a stable stream of income</a:t>
            </a:r>
          </a:p>
          <a:p>
            <a:pPr marL="839788" lvl="1" indent="-495300" eaLnBrk="1" hangingPunct="1">
              <a:spcBef>
                <a:spcPct val="0"/>
              </a:spcBef>
            </a:pPr>
            <a:r>
              <a:rPr lang="en-US" sz="2400" smtClean="0"/>
              <a:t>E.g., many cable operators, newspapers, utility companies</a:t>
            </a:r>
          </a:p>
          <a:p>
            <a:pPr marL="571500" indent="-571500" eaLnBrk="1" hangingPunct="1">
              <a:spcBef>
                <a:spcPct val="0"/>
              </a:spcBef>
            </a:pPr>
            <a:r>
              <a:rPr lang="en-US" sz="2800" smtClean="0"/>
              <a:t>Financial costs can be reduced by matching activity in cash-using markets &amp; cash-generating markets</a:t>
            </a:r>
          </a:p>
          <a:p>
            <a:pPr marL="839788" lvl="1" indent="-495300" eaLnBrk="1" hangingPunct="1">
              <a:spcBef>
                <a:spcPct val="0"/>
              </a:spcBef>
            </a:pPr>
            <a:r>
              <a:rPr lang="en-US" sz="2400" smtClean="0">
                <a:solidFill>
                  <a:srgbClr val="FF0000"/>
                </a:solidFill>
              </a:rPr>
              <a:t>Why does this reduce financial costs? Can’t the firm borrow cash or issue shares to raise cash rather than generate it?</a:t>
            </a:r>
          </a:p>
        </p:txBody>
      </p:sp>
      <p:sp>
        <p:nvSpPr>
          <p:cNvPr id="6" name="Slide Number Placeholder 5"/>
          <p:cNvSpPr>
            <a:spLocks noGrp="1"/>
          </p:cNvSpPr>
          <p:nvPr>
            <p:ph type="sldNum" sz="quarter" idx="11"/>
          </p:nvPr>
        </p:nvSpPr>
        <p:spPr/>
        <p:txBody>
          <a:bodyPr/>
          <a:lstStyle/>
          <a:p>
            <a:pPr>
              <a:defRPr/>
            </a:pPr>
            <a:fld id="{7CBCDEFB-E553-4773-AB78-0594B312E4AC}" type="slidenum">
              <a:rPr lang="en-US" smtClean="0"/>
              <a:pPr>
                <a:defRPr/>
              </a:pPr>
              <a:t>30</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en-US" smtClean="0"/>
              <a:t>Value margin</a:t>
            </a:r>
            <a:br>
              <a:rPr lang="en-US" smtClean="0"/>
            </a:br>
            <a:r>
              <a:rPr lang="en-US" sz="3500" smtClean="0"/>
              <a:t>Cashflow synergies: BCG matrix</a:t>
            </a:r>
            <a:endParaRPr lang="en-US" smtClean="0"/>
          </a:p>
        </p:txBody>
      </p:sp>
      <p:sp>
        <p:nvSpPr>
          <p:cNvPr id="44035"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800" smtClean="0"/>
              <a:t>The BCG (Growth-Share) matrix is one tool</a:t>
            </a:r>
            <a:br>
              <a:rPr lang="en-US" sz="2800" smtClean="0"/>
            </a:br>
            <a:r>
              <a:rPr lang="en-US" sz="2800" smtClean="0"/>
              <a:t>designed to manage market portfolios in way that evens out the cashflow</a:t>
            </a:r>
          </a:p>
          <a:p>
            <a:pPr marL="839788" lvl="1" indent="-495300" eaLnBrk="1" hangingPunct="1">
              <a:spcBef>
                <a:spcPct val="0"/>
              </a:spcBef>
            </a:pPr>
            <a:r>
              <a:rPr lang="en-US" sz="2400" smtClean="0"/>
              <a:t>Uses market growth as</a:t>
            </a:r>
            <a:br>
              <a:rPr lang="en-US" sz="2400" smtClean="0"/>
            </a:br>
            <a:r>
              <a:rPr lang="en-US" sz="2400" smtClean="0"/>
              <a:t>proxy for cash usage</a:t>
            </a:r>
          </a:p>
          <a:p>
            <a:pPr marL="839788" lvl="1" indent="-495300" eaLnBrk="1" hangingPunct="1">
              <a:spcBef>
                <a:spcPct val="0"/>
              </a:spcBef>
            </a:pPr>
            <a:r>
              <a:rPr lang="en-US" sz="2400" smtClean="0"/>
              <a:t>Uses market share as proxy</a:t>
            </a:r>
            <a:br>
              <a:rPr lang="en-US" sz="2400" smtClean="0"/>
            </a:br>
            <a:r>
              <a:rPr lang="en-US" sz="2400" smtClean="0"/>
              <a:t>for cash generation</a:t>
            </a:r>
          </a:p>
        </p:txBody>
      </p:sp>
      <p:pic>
        <p:nvPicPr>
          <p:cNvPr id="44036" name="Picture 4" descr="BCG Matrix"/>
          <p:cNvPicPr>
            <a:picLocks noChangeAspect="1" noChangeArrowheads="1"/>
          </p:cNvPicPr>
          <p:nvPr/>
        </p:nvPicPr>
        <p:blipFill>
          <a:blip r:embed="rId2" cstate="print"/>
          <a:srcRect/>
          <a:stretch>
            <a:fillRect/>
          </a:stretch>
        </p:blipFill>
        <p:spPr bwMode="auto">
          <a:xfrm>
            <a:off x="4813300" y="2636838"/>
            <a:ext cx="4151313" cy="3689350"/>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A863D892-61D4-4399-98F1-EF076BBDBD7D}" type="slidenum">
              <a:rPr lang="en-US" smtClean="0"/>
              <a:pPr>
                <a:defRPr/>
              </a:pPr>
              <a:t>31</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pPr eaLnBrk="1" hangingPunct="1"/>
            <a:r>
              <a:rPr lang="en-US" smtClean="0"/>
              <a:t>Value margin</a:t>
            </a:r>
            <a:br>
              <a:rPr lang="en-US" smtClean="0"/>
            </a:br>
            <a:r>
              <a:rPr lang="en-US" sz="3500" smtClean="0"/>
              <a:t>Cashflow synergies: cash cow</a:t>
            </a:r>
            <a:endParaRPr lang="en-US" smtClean="0"/>
          </a:p>
        </p:txBody>
      </p:sp>
      <p:sp>
        <p:nvSpPr>
          <p:cNvPr id="45059"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800" b="1" u="sng" smtClean="0"/>
              <a:t>Cash cow</a:t>
            </a:r>
            <a:r>
              <a:rPr lang="en-US" sz="2800" smtClean="0"/>
              <a:t>: Mature market generating significant positive cashflow</a:t>
            </a:r>
          </a:p>
          <a:p>
            <a:pPr marL="839788" lvl="1" indent="-495300" eaLnBrk="1" hangingPunct="1">
              <a:spcBef>
                <a:spcPct val="0"/>
              </a:spcBef>
            </a:pPr>
            <a:r>
              <a:rPr lang="en-US" sz="2400" smtClean="0"/>
              <a:t>Fund the firm’s other activities</a:t>
            </a:r>
          </a:p>
          <a:p>
            <a:pPr marL="839788" lvl="1" indent="-495300" eaLnBrk="1" hangingPunct="1">
              <a:spcBef>
                <a:spcPct val="0"/>
              </a:spcBef>
            </a:pPr>
            <a:r>
              <a:rPr lang="en-US" sz="2400" smtClean="0">
                <a:solidFill>
                  <a:srgbClr val="FF0000"/>
                </a:solidFill>
              </a:rPr>
              <a:t>Why not have only cash cows?</a:t>
            </a:r>
          </a:p>
        </p:txBody>
      </p:sp>
      <p:pic>
        <p:nvPicPr>
          <p:cNvPr id="45060" name="Picture 4" descr="BCG Matrix"/>
          <p:cNvPicPr>
            <a:picLocks noChangeAspect="1" noChangeArrowheads="1"/>
          </p:cNvPicPr>
          <p:nvPr/>
        </p:nvPicPr>
        <p:blipFill>
          <a:blip r:embed="rId2" cstate="print"/>
          <a:srcRect/>
          <a:stretch>
            <a:fillRect/>
          </a:stretch>
        </p:blipFill>
        <p:spPr bwMode="auto">
          <a:xfrm>
            <a:off x="4813300" y="2636838"/>
            <a:ext cx="4151313" cy="3689350"/>
          </a:xfrm>
          <a:prstGeom prst="rect">
            <a:avLst/>
          </a:prstGeom>
          <a:noFill/>
          <a:ln w="9525">
            <a:noFill/>
            <a:miter lim="800000"/>
            <a:headEnd/>
            <a:tailEnd/>
          </a:ln>
        </p:spPr>
      </p:pic>
      <p:sp>
        <p:nvSpPr>
          <p:cNvPr id="45061" name="Oval 6"/>
          <p:cNvSpPr>
            <a:spLocks noChangeArrowheads="1"/>
          </p:cNvSpPr>
          <p:nvPr/>
        </p:nvSpPr>
        <p:spPr bwMode="auto">
          <a:xfrm>
            <a:off x="5364163" y="4652963"/>
            <a:ext cx="1728787" cy="1439862"/>
          </a:xfrm>
          <a:prstGeom prst="ellipse">
            <a:avLst/>
          </a:prstGeom>
          <a:noFill/>
          <a:ln w="28575">
            <a:solidFill>
              <a:srgbClr val="FF0000"/>
            </a:solidFill>
            <a:round/>
            <a:headEnd/>
            <a:tailEnd/>
          </a:ln>
        </p:spPr>
        <p:txBody>
          <a:bodyPr wrap="none" anchor="ctr"/>
          <a:lstStyle/>
          <a:p>
            <a:endParaRPr lang="en-US"/>
          </a:p>
        </p:txBody>
      </p:sp>
      <p:sp>
        <p:nvSpPr>
          <p:cNvPr id="8" name="Slide Number Placeholder 7"/>
          <p:cNvSpPr>
            <a:spLocks noGrp="1"/>
          </p:cNvSpPr>
          <p:nvPr>
            <p:ph type="sldNum" sz="quarter" idx="11"/>
          </p:nvPr>
        </p:nvSpPr>
        <p:spPr/>
        <p:txBody>
          <a:bodyPr/>
          <a:lstStyle/>
          <a:p>
            <a:pPr>
              <a:defRPr/>
            </a:pPr>
            <a:fld id="{69B1F19C-9691-4745-85C7-F7E1A7F5F984}" type="slidenum">
              <a:rPr lang="en-US" smtClean="0"/>
              <a:pPr>
                <a:defRPr/>
              </a:pPr>
              <a:t>32</a:t>
            </a:fld>
            <a:endParaRPr lang="en-US"/>
          </a:p>
        </p:txBody>
      </p:sp>
      <p:sp>
        <p:nvSpPr>
          <p:cNvPr id="9" name="Footer Placeholder 8"/>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a:lstStyle/>
          <a:p>
            <a:pPr eaLnBrk="1" hangingPunct="1"/>
            <a:r>
              <a:rPr lang="en-US" smtClean="0"/>
              <a:t>Value margin</a:t>
            </a:r>
            <a:br>
              <a:rPr lang="en-US" smtClean="0"/>
            </a:br>
            <a:r>
              <a:rPr lang="en-US" sz="3500" smtClean="0"/>
              <a:t>Cashflow synergies: star</a:t>
            </a:r>
            <a:endParaRPr lang="en-US" smtClean="0"/>
          </a:p>
        </p:txBody>
      </p:sp>
      <p:sp>
        <p:nvSpPr>
          <p:cNvPr id="46083"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800" b="1" u="sng" smtClean="0"/>
              <a:t>Star</a:t>
            </a:r>
            <a:r>
              <a:rPr lang="en-US" sz="2800" smtClean="0"/>
              <a:t>: Promising market, firm is well positioned in it; currently has negative cashflow</a:t>
            </a:r>
          </a:p>
          <a:p>
            <a:pPr marL="839788" lvl="1" indent="-495300" eaLnBrk="1" hangingPunct="1">
              <a:spcBef>
                <a:spcPct val="0"/>
              </a:spcBef>
            </a:pPr>
            <a:r>
              <a:rPr lang="en-US" sz="2400" smtClean="0"/>
              <a:t>The future of the firm;</a:t>
            </a:r>
            <a:br>
              <a:rPr lang="en-US" sz="2400" smtClean="0"/>
            </a:br>
            <a:r>
              <a:rPr lang="en-US" sz="2400" smtClean="0"/>
              <a:t>funded by firm’s cash cows</a:t>
            </a:r>
            <a:br>
              <a:rPr lang="en-US" sz="2400" smtClean="0"/>
            </a:br>
            <a:r>
              <a:rPr lang="en-US" sz="2400" smtClean="0"/>
              <a:t>(or by external financing)</a:t>
            </a:r>
          </a:p>
        </p:txBody>
      </p:sp>
      <p:pic>
        <p:nvPicPr>
          <p:cNvPr id="46084" name="Picture 4" descr="BCG Matrix"/>
          <p:cNvPicPr>
            <a:picLocks noChangeAspect="1" noChangeArrowheads="1"/>
          </p:cNvPicPr>
          <p:nvPr/>
        </p:nvPicPr>
        <p:blipFill>
          <a:blip r:embed="rId2" cstate="print"/>
          <a:srcRect/>
          <a:stretch>
            <a:fillRect/>
          </a:stretch>
        </p:blipFill>
        <p:spPr bwMode="auto">
          <a:xfrm>
            <a:off x="4813300" y="2636838"/>
            <a:ext cx="4151313" cy="3689350"/>
          </a:xfrm>
          <a:prstGeom prst="rect">
            <a:avLst/>
          </a:prstGeom>
          <a:noFill/>
          <a:ln w="9525">
            <a:noFill/>
            <a:miter lim="800000"/>
            <a:headEnd/>
            <a:tailEnd/>
          </a:ln>
        </p:spPr>
      </p:pic>
      <p:sp>
        <p:nvSpPr>
          <p:cNvPr id="46085" name="Oval 5"/>
          <p:cNvSpPr>
            <a:spLocks noChangeArrowheads="1"/>
          </p:cNvSpPr>
          <p:nvPr/>
        </p:nvSpPr>
        <p:spPr bwMode="auto">
          <a:xfrm>
            <a:off x="5364163" y="3141663"/>
            <a:ext cx="1728787" cy="1511300"/>
          </a:xfrm>
          <a:prstGeom prst="ellipse">
            <a:avLst/>
          </a:prstGeom>
          <a:noFill/>
          <a:ln w="28575">
            <a:solidFill>
              <a:srgbClr val="FF0000"/>
            </a:solidFill>
            <a:round/>
            <a:headEnd/>
            <a:tailEnd/>
          </a:ln>
        </p:spPr>
        <p:txBody>
          <a:bodyPr wrap="none" anchor="ctr"/>
          <a:lstStyle/>
          <a:p>
            <a:endParaRPr lang="en-US"/>
          </a:p>
        </p:txBody>
      </p:sp>
      <p:sp>
        <p:nvSpPr>
          <p:cNvPr id="8" name="Slide Number Placeholder 7"/>
          <p:cNvSpPr>
            <a:spLocks noGrp="1"/>
          </p:cNvSpPr>
          <p:nvPr>
            <p:ph type="sldNum" sz="quarter" idx="11"/>
          </p:nvPr>
        </p:nvSpPr>
        <p:spPr/>
        <p:txBody>
          <a:bodyPr/>
          <a:lstStyle/>
          <a:p>
            <a:pPr>
              <a:defRPr/>
            </a:pPr>
            <a:fld id="{F9839BE8-6D51-4275-B72E-319E3FD4AC13}" type="slidenum">
              <a:rPr lang="en-US" smtClean="0"/>
              <a:pPr>
                <a:defRPr/>
              </a:pPr>
              <a:t>33</a:t>
            </a:fld>
            <a:endParaRPr lang="en-US"/>
          </a:p>
        </p:txBody>
      </p:sp>
      <p:sp>
        <p:nvSpPr>
          <p:cNvPr id="9" name="Footer Placeholder 8"/>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lstStyle/>
          <a:p>
            <a:pPr eaLnBrk="1" hangingPunct="1"/>
            <a:r>
              <a:rPr lang="en-US" smtClean="0"/>
              <a:t>Value margin</a:t>
            </a:r>
            <a:br>
              <a:rPr lang="en-US" smtClean="0"/>
            </a:br>
            <a:r>
              <a:rPr lang="en-US" sz="3500" smtClean="0"/>
              <a:t>Cashflow synergies: question mark</a:t>
            </a:r>
            <a:endParaRPr lang="en-US" smtClean="0"/>
          </a:p>
        </p:txBody>
      </p:sp>
      <p:sp>
        <p:nvSpPr>
          <p:cNvPr id="47107"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800" b="1" u="sng" smtClean="0"/>
              <a:t>Question mark</a:t>
            </a:r>
            <a:r>
              <a:rPr lang="en-US" sz="2800" smtClean="0"/>
              <a:t>: Promising market, but firm is</a:t>
            </a:r>
            <a:br>
              <a:rPr lang="en-US" sz="2800" smtClean="0"/>
            </a:br>
            <a:r>
              <a:rPr lang="en-US" sz="2800" smtClean="0"/>
              <a:t>poorly positioned; currently has negative cashflow</a:t>
            </a:r>
          </a:p>
          <a:p>
            <a:pPr marL="839788" lvl="1" indent="-495300" eaLnBrk="1" hangingPunct="1">
              <a:spcBef>
                <a:spcPct val="0"/>
              </a:spcBef>
            </a:pPr>
            <a:r>
              <a:rPr lang="en-US" sz="2400" smtClean="0"/>
              <a:t>Firm must decide: Either -</a:t>
            </a:r>
          </a:p>
          <a:p>
            <a:pPr marL="1352550" lvl="2" indent="-438150" eaLnBrk="1" hangingPunct="1">
              <a:spcBef>
                <a:spcPct val="0"/>
              </a:spcBef>
            </a:pPr>
            <a:r>
              <a:rPr lang="en-US" sz="2100" smtClean="0"/>
              <a:t>Invest heavily in order to</a:t>
            </a:r>
            <a:br>
              <a:rPr lang="en-US" sz="2100" smtClean="0"/>
            </a:br>
            <a:r>
              <a:rPr lang="en-US" sz="2100" smtClean="0"/>
              <a:t>capture dominant position</a:t>
            </a:r>
            <a:br>
              <a:rPr lang="en-US" sz="2100" smtClean="0"/>
            </a:br>
            <a:r>
              <a:rPr lang="en-US" sz="2100" smtClean="0"/>
              <a:t>(turn into a star); or</a:t>
            </a:r>
          </a:p>
          <a:p>
            <a:pPr marL="1352550" lvl="2" indent="-438150" eaLnBrk="1" hangingPunct="1">
              <a:spcBef>
                <a:spcPct val="0"/>
              </a:spcBef>
            </a:pPr>
            <a:r>
              <a:rPr lang="en-US" sz="2100" smtClean="0"/>
              <a:t>Get out of the market</a:t>
            </a:r>
          </a:p>
        </p:txBody>
      </p:sp>
      <p:pic>
        <p:nvPicPr>
          <p:cNvPr id="47108" name="Picture 4" descr="BCG Matrix"/>
          <p:cNvPicPr>
            <a:picLocks noChangeAspect="1" noChangeArrowheads="1"/>
          </p:cNvPicPr>
          <p:nvPr/>
        </p:nvPicPr>
        <p:blipFill>
          <a:blip r:embed="rId2" cstate="print"/>
          <a:srcRect/>
          <a:stretch>
            <a:fillRect/>
          </a:stretch>
        </p:blipFill>
        <p:spPr bwMode="auto">
          <a:xfrm>
            <a:off x="4813300" y="2636838"/>
            <a:ext cx="4151313" cy="3689350"/>
          </a:xfrm>
          <a:prstGeom prst="rect">
            <a:avLst/>
          </a:prstGeom>
          <a:noFill/>
          <a:ln w="9525">
            <a:noFill/>
            <a:miter lim="800000"/>
            <a:headEnd/>
            <a:tailEnd/>
          </a:ln>
        </p:spPr>
      </p:pic>
      <p:sp>
        <p:nvSpPr>
          <p:cNvPr id="47109" name="Oval 5"/>
          <p:cNvSpPr>
            <a:spLocks noChangeArrowheads="1"/>
          </p:cNvSpPr>
          <p:nvPr/>
        </p:nvSpPr>
        <p:spPr bwMode="auto">
          <a:xfrm>
            <a:off x="7164388" y="3141663"/>
            <a:ext cx="1728787" cy="1511300"/>
          </a:xfrm>
          <a:prstGeom prst="ellipse">
            <a:avLst/>
          </a:prstGeom>
          <a:noFill/>
          <a:ln w="28575">
            <a:solidFill>
              <a:srgbClr val="FF0000"/>
            </a:solidFill>
            <a:round/>
            <a:headEnd/>
            <a:tailEnd/>
          </a:ln>
        </p:spPr>
        <p:txBody>
          <a:bodyPr wrap="none" anchor="ctr"/>
          <a:lstStyle/>
          <a:p>
            <a:endParaRPr lang="en-US"/>
          </a:p>
        </p:txBody>
      </p:sp>
      <p:sp>
        <p:nvSpPr>
          <p:cNvPr id="8" name="Slide Number Placeholder 7"/>
          <p:cNvSpPr>
            <a:spLocks noGrp="1"/>
          </p:cNvSpPr>
          <p:nvPr>
            <p:ph type="sldNum" sz="quarter" idx="11"/>
          </p:nvPr>
        </p:nvSpPr>
        <p:spPr/>
        <p:txBody>
          <a:bodyPr/>
          <a:lstStyle/>
          <a:p>
            <a:pPr>
              <a:defRPr/>
            </a:pPr>
            <a:fld id="{C41AD0E7-72B4-489A-8A7A-DA4A8762052E}" type="slidenum">
              <a:rPr lang="en-US" smtClean="0"/>
              <a:pPr>
                <a:defRPr/>
              </a:pPr>
              <a:t>34</a:t>
            </a:fld>
            <a:endParaRPr lang="en-US"/>
          </a:p>
        </p:txBody>
      </p:sp>
      <p:sp>
        <p:nvSpPr>
          <p:cNvPr id="9" name="Footer Placeholder 8"/>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pPr eaLnBrk="1" hangingPunct="1"/>
            <a:r>
              <a:rPr lang="en-US" smtClean="0"/>
              <a:t>Value margin</a:t>
            </a:r>
            <a:br>
              <a:rPr lang="en-US" smtClean="0"/>
            </a:br>
            <a:r>
              <a:rPr lang="en-US" sz="3500" smtClean="0"/>
              <a:t>Cashflow synergies: dog</a:t>
            </a:r>
            <a:endParaRPr lang="en-US" smtClean="0"/>
          </a:p>
        </p:txBody>
      </p:sp>
      <p:sp>
        <p:nvSpPr>
          <p:cNvPr id="48131"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800" b="1" u="sng" smtClean="0"/>
              <a:t>Dog</a:t>
            </a:r>
            <a:r>
              <a:rPr lang="en-US" sz="2800" smtClean="0"/>
              <a:t>: Mature market &amp; firm is poorly positioned; cashflow (positive or negative) is not significant</a:t>
            </a:r>
          </a:p>
          <a:p>
            <a:pPr marL="839788" lvl="1" indent="-495300" eaLnBrk="1" hangingPunct="1">
              <a:spcBef>
                <a:spcPct val="0"/>
              </a:spcBef>
            </a:pPr>
            <a:r>
              <a:rPr lang="en-US" sz="2400" smtClean="0"/>
              <a:t>Get out of the market (sell or shut down)</a:t>
            </a:r>
          </a:p>
        </p:txBody>
      </p:sp>
      <p:pic>
        <p:nvPicPr>
          <p:cNvPr id="48132" name="Picture 4" descr="BCG Matrix"/>
          <p:cNvPicPr>
            <a:picLocks noChangeAspect="1" noChangeArrowheads="1"/>
          </p:cNvPicPr>
          <p:nvPr/>
        </p:nvPicPr>
        <p:blipFill>
          <a:blip r:embed="rId2" cstate="print"/>
          <a:srcRect/>
          <a:stretch>
            <a:fillRect/>
          </a:stretch>
        </p:blipFill>
        <p:spPr bwMode="auto">
          <a:xfrm>
            <a:off x="4813300" y="2636838"/>
            <a:ext cx="4151313" cy="3689350"/>
          </a:xfrm>
          <a:prstGeom prst="rect">
            <a:avLst/>
          </a:prstGeom>
          <a:noFill/>
          <a:ln w="9525">
            <a:noFill/>
            <a:miter lim="800000"/>
            <a:headEnd/>
            <a:tailEnd/>
          </a:ln>
        </p:spPr>
      </p:pic>
      <p:sp>
        <p:nvSpPr>
          <p:cNvPr id="48133" name="Oval 5"/>
          <p:cNvSpPr>
            <a:spLocks noChangeArrowheads="1"/>
          </p:cNvSpPr>
          <p:nvPr/>
        </p:nvSpPr>
        <p:spPr bwMode="auto">
          <a:xfrm>
            <a:off x="7164388" y="4652963"/>
            <a:ext cx="1728787" cy="1439862"/>
          </a:xfrm>
          <a:prstGeom prst="ellipse">
            <a:avLst/>
          </a:prstGeom>
          <a:noFill/>
          <a:ln w="28575">
            <a:solidFill>
              <a:srgbClr val="FF0000"/>
            </a:solidFill>
            <a:round/>
            <a:headEnd/>
            <a:tailEnd/>
          </a:ln>
        </p:spPr>
        <p:txBody>
          <a:bodyPr wrap="none" anchor="ctr"/>
          <a:lstStyle/>
          <a:p>
            <a:endParaRPr lang="en-US"/>
          </a:p>
        </p:txBody>
      </p:sp>
      <p:sp>
        <p:nvSpPr>
          <p:cNvPr id="8" name="Slide Number Placeholder 7"/>
          <p:cNvSpPr>
            <a:spLocks noGrp="1"/>
          </p:cNvSpPr>
          <p:nvPr>
            <p:ph type="sldNum" sz="quarter" idx="11"/>
          </p:nvPr>
        </p:nvSpPr>
        <p:spPr/>
        <p:txBody>
          <a:bodyPr/>
          <a:lstStyle/>
          <a:p>
            <a:pPr>
              <a:defRPr/>
            </a:pPr>
            <a:fld id="{E67D7C6D-8D33-46B7-AD6A-9A25453F758E}" type="slidenum">
              <a:rPr lang="en-US" smtClean="0"/>
              <a:pPr>
                <a:defRPr/>
              </a:pPr>
              <a:t>35</a:t>
            </a:fld>
            <a:endParaRPr lang="en-US"/>
          </a:p>
        </p:txBody>
      </p:sp>
      <p:sp>
        <p:nvSpPr>
          <p:cNvPr id="9" name="Footer Placeholder 8"/>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lstStyle/>
          <a:p>
            <a:pPr eaLnBrk="1" hangingPunct="1"/>
            <a:r>
              <a:rPr lang="en-US" smtClean="0"/>
              <a:t>Value margin</a:t>
            </a:r>
            <a:br>
              <a:rPr lang="en-US" smtClean="0"/>
            </a:br>
            <a:r>
              <a:rPr lang="en-US" sz="3500" smtClean="0"/>
              <a:t>Cashflow: changes over time</a:t>
            </a:r>
            <a:endParaRPr lang="en-US" smtClean="0"/>
          </a:p>
        </p:txBody>
      </p:sp>
      <p:sp>
        <p:nvSpPr>
          <p:cNvPr id="49155"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800" smtClean="0"/>
              <a:t>A product shifts positions over its lifecycle</a:t>
            </a:r>
          </a:p>
        </p:txBody>
      </p:sp>
      <p:pic>
        <p:nvPicPr>
          <p:cNvPr id="49156" name="Picture 6"/>
          <p:cNvPicPr>
            <a:picLocks noChangeAspect="1" noChangeArrowheads="1"/>
          </p:cNvPicPr>
          <p:nvPr/>
        </p:nvPicPr>
        <p:blipFill>
          <a:blip r:embed="rId2" cstate="print"/>
          <a:srcRect/>
          <a:stretch>
            <a:fillRect/>
          </a:stretch>
        </p:blipFill>
        <p:spPr bwMode="auto">
          <a:xfrm>
            <a:off x="611188" y="3500438"/>
            <a:ext cx="665162" cy="1150937"/>
          </a:xfrm>
          <a:prstGeom prst="rect">
            <a:avLst/>
          </a:prstGeom>
          <a:noFill/>
          <a:ln w="9525">
            <a:noFill/>
            <a:miter lim="800000"/>
            <a:headEnd/>
            <a:tailEnd/>
          </a:ln>
        </p:spPr>
      </p:pic>
      <p:pic>
        <p:nvPicPr>
          <p:cNvPr id="49157" name="Picture 7"/>
          <p:cNvPicPr>
            <a:picLocks noChangeAspect="1" noChangeArrowheads="1"/>
          </p:cNvPicPr>
          <p:nvPr/>
        </p:nvPicPr>
        <p:blipFill>
          <a:blip r:embed="rId3" cstate="print"/>
          <a:srcRect/>
          <a:stretch>
            <a:fillRect/>
          </a:stretch>
        </p:blipFill>
        <p:spPr bwMode="auto">
          <a:xfrm>
            <a:off x="2979738" y="2924175"/>
            <a:ext cx="1087437" cy="1152525"/>
          </a:xfrm>
          <a:prstGeom prst="rect">
            <a:avLst/>
          </a:prstGeom>
          <a:noFill/>
          <a:ln w="9525">
            <a:noFill/>
            <a:miter lim="800000"/>
            <a:headEnd/>
            <a:tailEnd/>
          </a:ln>
        </p:spPr>
      </p:pic>
      <p:pic>
        <p:nvPicPr>
          <p:cNvPr id="49158" name="Picture 8"/>
          <p:cNvPicPr>
            <a:picLocks noChangeAspect="1" noChangeArrowheads="1"/>
          </p:cNvPicPr>
          <p:nvPr/>
        </p:nvPicPr>
        <p:blipFill>
          <a:blip r:embed="rId4" cstate="print"/>
          <a:srcRect/>
          <a:stretch>
            <a:fillRect/>
          </a:stretch>
        </p:blipFill>
        <p:spPr bwMode="auto">
          <a:xfrm>
            <a:off x="2843213" y="4252913"/>
            <a:ext cx="1512887" cy="976312"/>
          </a:xfrm>
          <a:prstGeom prst="rect">
            <a:avLst/>
          </a:prstGeom>
          <a:noFill/>
          <a:ln w="9525">
            <a:noFill/>
            <a:miter lim="800000"/>
            <a:headEnd/>
            <a:tailEnd/>
          </a:ln>
        </p:spPr>
      </p:pic>
      <p:cxnSp>
        <p:nvCxnSpPr>
          <p:cNvPr id="49159" name="AutoShape 9"/>
          <p:cNvCxnSpPr>
            <a:cxnSpLocks noChangeShapeType="1"/>
          </p:cNvCxnSpPr>
          <p:nvPr/>
        </p:nvCxnSpPr>
        <p:spPr bwMode="auto">
          <a:xfrm flipV="1">
            <a:off x="1187450" y="3500438"/>
            <a:ext cx="1792288" cy="539750"/>
          </a:xfrm>
          <a:prstGeom prst="bentConnector3">
            <a:avLst>
              <a:gd name="adj1" fmla="val 49954"/>
            </a:avLst>
          </a:prstGeom>
          <a:noFill/>
          <a:ln w="9525">
            <a:solidFill>
              <a:schemeClr val="tx1"/>
            </a:solidFill>
            <a:miter lim="800000"/>
            <a:headEnd/>
            <a:tailEnd type="triangle" w="med" len="med"/>
          </a:ln>
        </p:spPr>
      </p:cxnSp>
      <p:cxnSp>
        <p:nvCxnSpPr>
          <p:cNvPr id="49160" name="AutoShape 11"/>
          <p:cNvCxnSpPr>
            <a:cxnSpLocks noChangeShapeType="1"/>
          </p:cNvCxnSpPr>
          <p:nvPr/>
        </p:nvCxnSpPr>
        <p:spPr bwMode="auto">
          <a:xfrm>
            <a:off x="1276350" y="4076700"/>
            <a:ext cx="1566863" cy="665163"/>
          </a:xfrm>
          <a:prstGeom prst="bentConnector3">
            <a:avLst>
              <a:gd name="adj1" fmla="val 49949"/>
            </a:avLst>
          </a:prstGeom>
          <a:noFill/>
          <a:ln w="9525">
            <a:solidFill>
              <a:schemeClr val="tx1"/>
            </a:solidFill>
            <a:miter lim="800000"/>
            <a:headEnd/>
            <a:tailEnd type="triangle" w="med" len="med"/>
          </a:ln>
        </p:spPr>
      </p:cxnSp>
      <p:sp>
        <p:nvSpPr>
          <p:cNvPr id="49161" name="Text Box 12"/>
          <p:cNvSpPr txBox="1">
            <a:spLocks noChangeArrowheads="1"/>
          </p:cNvSpPr>
          <p:nvPr/>
        </p:nvSpPr>
        <p:spPr bwMode="auto">
          <a:xfrm>
            <a:off x="1116013" y="3716338"/>
            <a:ext cx="935037" cy="641350"/>
          </a:xfrm>
          <a:prstGeom prst="rect">
            <a:avLst/>
          </a:prstGeom>
          <a:noFill/>
          <a:ln w="9525">
            <a:noFill/>
            <a:miter lim="800000"/>
            <a:headEnd/>
            <a:tailEnd/>
          </a:ln>
        </p:spPr>
        <p:txBody>
          <a:bodyPr>
            <a:spAutoFit/>
          </a:bodyPr>
          <a:lstStyle/>
          <a:p>
            <a:pPr algn="ctr">
              <a:spcBef>
                <a:spcPct val="50000"/>
              </a:spcBef>
            </a:pPr>
            <a:r>
              <a:rPr lang="en-US"/>
              <a:t>Firm</a:t>
            </a:r>
            <a:br>
              <a:rPr lang="en-US"/>
            </a:br>
            <a:r>
              <a:rPr lang="en-US"/>
              <a:t>invests</a:t>
            </a:r>
          </a:p>
        </p:txBody>
      </p:sp>
      <p:sp>
        <p:nvSpPr>
          <p:cNvPr id="49162" name="Text Box 13"/>
          <p:cNvSpPr txBox="1">
            <a:spLocks noChangeArrowheads="1"/>
          </p:cNvSpPr>
          <p:nvPr/>
        </p:nvSpPr>
        <p:spPr bwMode="auto">
          <a:xfrm>
            <a:off x="1908175" y="3141663"/>
            <a:ext cx="1079500" cy="366712"/>
          </a:xfrm>
          <a:prstGeom prst="rect">
            <a:avLst/>
          </a:prstGeom>
          <a:noFill/>
          <a:ln w="9525">
            <a:noFill/>
            <a:miter lim="800000"/>
            <a:headEnd/>
            <a:tailEnd/>
          </a:ln>
        </p:spPr>
        <p:txBody>
          <a:bodyPr>
            <a:spAutoFit/>
          </a:bodyPr>
          <a:lstStyle/>
          <a:p>
            <a:pPr algn="ctr">
              <a:spcBef>
                <a:spcPct val="50000"/>
              </a:spcBef>
            </a:pPr>
            <a:r>
              <a:rPr lang="en-US"/>
              <a:t>Success</a:t>
            </a:r>
          </a:p>
        </p:txBody>
      </p:sp>
      <p:sp>
        <p:nvSpPr>
          <p:cNvPr id="49163" name="Text Box 14"/>
          <p:cNvSpPr txBox="1">
            <a:spLocks noChangeArrowheads="1"/>
          </p:cNvSpPr>
          <p:nvPr/>
        </p:nvSpPr>
        <p:spPr bwMode="auto">
          <a:xfrm>
            <a:off x="1908175" y="4791075"/>
            <a:ext cx="1079500" cy="366713"/>
          </a:xfrm>
          <a:prstGeom prst="rect">
            <a:avLst/>
          </a:prstGeom>
          <a:noFill/>
          <a:ln w="9525">
            <a:noFill/>
            <a:miter lim="800000"/>
            <a:headEnd/>
            <a:tailEnd/>
          </a:ln>
        </p:spPr>
        <p:txBody>
          <a:bodyPr>
            <a:spAutoFit/>
          </a:bodyPr>
          <a:lstStyle/>
          <a:p>
            <a:pPr algn="ctr">
              <a:spcBef>
                <a:spcPct val="50000"/>
              </a:spcBef>
            </a:pPr>
            <a:r>
              <a:rPr lang="en-US"/>
              <a:t>Failure</a:t>
            </a:r>
          </a:p>
        </p:txBody>
      </p:sp>
      <p:pic>
        <p:nvPicPr>
          <p:cNvPr id="49164" name="Picture 15"/>
          <p:cNvPicPr>
            <a:picLocks noChangeAspect="1" noChangeArrowheads="1"/>
          </p:cNvPicPr>
          <p:nvPr/>
        </p:nvPicPr>
        <p:blipFill>
          <a:blip r:embed="rId4" cstate="print"/>
          <a:srcRect/>
          <a:stretch>
            <a:fillRect/>
          </a:stretch>
        </p:blipFill>
        <p:spPr bwMode="auto">
          <a:xfrm>
            <a:off x="5580063" y="3644900"/>
            <a:ext cx="1584325" cy="1022350"/>
          </a:xfrm>
          <a:prstGeom prst="rect">
            <a:avLst/>
          </a:prstGeom>
          <a:noFill/>
          <a:ln w="9525">
            <a:noFill/>
            <a:miter lim="800000"/>
            <a:headEnd/>
            <a:tailEnd/>
          </a:ln>
        </p:spPr>
      </p:pic>
      <p:pic>
        <p:nvPicPr>
          <p:cNvPr id="49165" name="Picture 16"/>
          <p:cNvPicPr>
            <a:picLocks noChangeAspect="1" noChangeArrowheads="1"/>
          </p:cNvPicPr>
          <p:nvPr/>
        </p:nvPicPr>
        <p:blipFill>
          <a:blip r:embed="rId5" cstate="print"/>
          <a:srcRect/>
          <a:stretch>
            <a:fillRect/>
          </a:stretch>
        </p:blipFill>
        <p:spPr bwMode="auto">
          <a:xfrm>
            <a:off x="5653088" y="2781300"/>
            <a:ext cx="1225550" cy="863600"/>
          </a:xfrm>
          <a:prstGeom prst="rect">
            <a:avLst/>
          </a:prstGeom>
          <a:noFill/>
          <a:ln w="9525">
            <a:noFill/>
            <a:miter lim="800000"/>
            <a:headEnd/>
            <a:tailEnd/>
          </a:ln>
        </p:spPr>
      </p:pic>
      <p:cxnSp>
        <p:nvCxnSpPr>
          <p:cNvPr id="49166" name="AutoShape 17"/>
          <p:cNvCxnSpPr>
            <a:cxnSpLocks noChangeShapeType="1"/>
          </p:cNvCxnSpPr>
          <p:nvPr/>
        </p:nvCxnSpPr>
        <p:spPr bwMode="auto">
          <a:xfrm flipV="1">
            <a:off x="4067175" y="3213100"/>
            <a:ext cx="1585913" cy="287338"/>
          </a:xfrm>
          <a:prstGeom prst="bentConnector3">
            <a:avLst>
              <a:gd name="adj1" fmla="val 49949"/>
            </a:avLst>
          </a:prstGeom>
          <a:noFill/>
          <a:ln w="9525">
            <a:solidFill>
              <a:schemeClr val="tx1"/>
            </a:solidFill>
            <a:miter lim="800000"/>
            <a:headEnd/>
            <a:tailEnd type="triangle" w="med" len="med"/>
          </a:ln>
        </p:spPr>
      </p:cxnSp>
      <p:cxnSp>
        <p:nvCxnSpPr>
          <p:cNvPr id="49167" name="AutoShape 18"/>
          <p:cNvCxnSpPr>
            <a:cxnSpLocks noChangeShapeType="1"/>
          </p:cNvCxnSpPr>
          <p:nvPr/>
        </p:nvCxnSpPr>
        <p:spPr bwMode="auto">
          <a:xfrm>
            <a:off x="4067175" y="3500438"/>
            <a:ext cx="1512888" cy="655637"/>
          </a:xfrm>
          <a:prstGeom prst="bentConnector3">
            <a:avLst>
              <a:gd name="adj1" fmla="val 49949"/>
            </a:avLst>
          </a:prstGeom>
          <a:noFill/>
          <a:ln w="9525">
            <a:solidFill>
              <a:schemeClr val="tx1"/>
            </a:solidFill>
            <a:miter lim="800000"/>
            <a:headEnd/>
            <a:tailEnd type="triangle" w="med" len="med"/>
          </a:ln>
        </p:spPr>
      </p:cxnSp>
      <p:sp>
        <p:nvSpPr>
          <p:cNvPr id="49168" name="Text Box 19"/>
          <p:cNvSpPr txBox="1">
            <a:spLocks noChangeArrowheads="1"/>
          </p:cNvSpPr>
          <p:nvPr/>
        </p:nvSpPr>
        <p:spPr bwMode="auto">
          <a:xfrm>
            <a:off x="3924300" y="3213100"/>
            <a:ext cx="863600" cy="517525"/>
          </a:xfrm>
          <a:prstGeom prst="rect">
            <a:avLst/>
          </a:prstGeom>
          <a:noFill/>
          <a:ln w="9525">
            <a:noFill/>
            <a:miter lim="800000"/>
            <a:headEnd/>
            <a:tailEnd/>
          </a:ln>
        </p:spPr>
        <p:txBody>
          <a:bodyPr>
            <a:spAutoFit/>
          </a:bodyPr>
          <a:lstStyle/>
          <a:p>
            <a:pPr>
              <a:spcBef>
                <a:spcPct val="50000"/>
              </a:spcBef>
            </a:pPr>
            <a:r>
              <a:rPr lang="en-US" sz="1400"/>
              <a:t>Market</a:t>
            </a:r>
            <a:br>
              <a:rPr lang="en-US" sz="1400"/>
            </a:br>
            <a:r>
              <a:rPr lang="en-US" sz="1400"/>
              <a:t>Matures</a:t>
            </a:r>
          </a:p>
        </p:txBody>
      </p:sp>
      <p:sp>
        <p:nvSpPr>
          <p:cNvPr id="49169" name="Text Box 20"/>
          <p:cNvSpPr txBox="1">
            <a:spLocks noChangeArrowheads="1"/>
          </p:cNvSpPr>
          <p:nvPr/>
        </p:nvSpPr>
        <p:spPr bwMode="auto">
          <a:xfrm>
            <a:off x="5003800" y="2565400"/>
            <a:ext cx="1944688" cy="304800"/>
          </a:xfrm>
          <a:prstGeom prst="rect">
            <a:avLst/>
          </a:prstGeom>
          <a:noFill/>
          <a:ln w="9525">
            <a:noFill/>
            <a:miter lim="800000"/>
            <a:headEnd/>
            <a:tailEnd/>
          </a:ln>
        </p:spPr>
        <p:txBody>
          <a:bodyPr>
            <a:spAutoFit/>
          </a:bodyPr>
          <a:lstStyle/>
          <a:p>
            <a:pPr algn="ctr">
              <a:spcBef>
                <a:spcPct val="50000"/>
              </a:spcBef>
            </a:pPr>
            <a:r>
              <a:rPr lang="en-US" sz="1400"/>
              <a:t>Firm maintains lead</a:t>
            </a:r>
          </a:p>
        </p:txBody>
      </p:sp>
      <p:sp>
        <p:nvSpPr>
          <p:cNvPr id="49170" name="Text Box 21"/>
          <p:cNvSpPr txBox="1">
            <a:spLocks noChangeArrowheads="1"/>
          </p:cNvSpPr>
          <p:nvPr/>
        </p:nvSpPr>
        <p:spPr bwMode="auto">
          <a:xfrm>
            <a:off x="5076825" y="4581525"/>
            <a:ext cx="1943100" cy="304800"/>
          </a:xfrm>
          <a:prstGeom prst="rect">
            <a:avLst/>
          </a:prstGeom>
          <a:noFill/>
          <a:ln w="9525">
            <a:noFill/>
            <a:miter lim="800000"/>
            <a:headEnd/>
            <a:tailEnd/>
          </a:ln>
        </p:spPr>
        <p:txBody>
          <a:bodyPr>
            <a:spAutoFit/>
          </a:bodyPr>
          <a:lstStyle/>
          <a:p>
            <a:pPr algn="ctr">
              <a:spcBef>
                <a:spcPct val="50000"/>
              </a:spcBef>
            </a:pPr>
            <a:r>
              <a:rPr lang="en-US" sz="1400"/>
              <a:t>Firm loses lead</a:t>
            </a:r>
          </a:p>
        </p:txBody>
      </p:sp>
      <p:pic>
        <p:nvPicPr>
          <p:cNvPr id="49171" name="Picture 22"/>
          <p:cNvPicPr>
            <a:picLocks noChangeAspect="1" noChangeArrowheads="1"/>
          </p:cNvPicPr>
          <p:nvPr/>
        </p:nvPicPr>
        <p:blipFill>
          <a:blip r:embed="rId4" cstate="print"/>
          <a:srcRect/>
          <a:stretch>
            <a:fillRect/>
          </a:stretch>
        </p:blipFill>
        <p:spPr bwMode="auto">
          <a:xfrm>
            <a:off x="7596188" y="2708275"/>
            <a:ext cx="1512887" cy="976313"/>
          </a:xfrm>
          <a:prstGeom prst="rect">
            <a:avLst/>
          </a:prstGeom>
          <a:noFill/>
          <a:ln w="9525">
            <a:noFill/>
            <a:miter lim="800000"/>
            <a:headEnd/>
            <a:tailEnd/>
          </a:ln>
        </p:spPr>
      </p:pic>
      <p:cxnSp>
        <p:nvCxnSpPr>
          <p:cNvPr id="49172" name="AutoShape 23"/>
          <p:cNvCxnSpPr>
            <a:cxnSpLocks noChangeShapeType="1"/>
          </p:cNvCxnSpPr>
          <p:nvPr/>
        </p:nvCxnSpPr>
        <p:spPr bwMode="auto">
          <a:xfrm flipV="1">
            <a:off x="6878638" y="3197225"/>
            <a:ext cx="717550" cy="15875"/>
          </a:xfrm>
          <a:prstGeom prst="straightConnector1">
            <a:avLst/>
          </a:prstGeom>
          <a:noFill/>
          <a:ln w="9525">
            <a:solidFill>
              <a:schemeClr val="tx1"/>
            </a:solidFill>
            <a:round/>
            <a:headEnd/>
            <a:tailEnd type="triangle" w="med" len="med"/>
          </a:ln>
        </p:spPr>
      </p:cxnSp>
      <p:sp>
        <p:nvSpPr>
          <p:cNvPr id="49173" name="Text Box 26"/>
          <p:cNvSpPr txBox="1">
            <a:spLocks noChangeArrowheads="1"/>
          </p:cNvSpPr>
          <p:nvPr/>
        </p:nvSpPr>
        <p:spPr bwMode="auto">
          <a:xfrm>
            <a:off x="7380288" y="2420938"/>
            <a:ext cx="1728787" cy="523875"/>
          </a:xfrm>
          <a:prstGeom prst="rect">
            <a:avLst/>
          </a:prstGeom>
          <a:noFill/>
          <a:ln w="9525">
            <a:noFill/>
            <a:miter lim="800000"/>
            <a:headEnd/>
            <a:tailEnd/>
          </a:ln>
        </p:spPr>
        <p:txBody>
          <a:bodyPr>
            <a:spAutoFit/>
          </a:bodyPr>
          <a:lstStyle/>
          <a:p>
            <a:pPr algn="ctr">
              <a:spcBef>
                <a:spcPct val="50000"/>
              </a:spcBef>
            </a:pPr>
            <a:r>
              <a:rPr lang="en-US" sz="1400"/>
              <a:t>Firm loses lead</a:t>
            </a:r>
            <a:br>
              <a:rPr lang="en-US" sz="1400"/>
            </a:br>
            <a:r>
              <a:rPr lang="en-US" sz="1400"/>
              <a:t>or market declines</a:t>
            </a:r>
          </a:p>
        </p:txBody>
      </p:sp>
      <p:sp>
        <p:nvSpPr>
          <p:cNvPr id="24" name="Slide Number Placeholder 23"/>
          <p:cNvSpPr>
            <a:spLocks noGrp="1"/>
          </p:cNvSpPr>
          <p:nvPr>
            <p:ph type="sldNum" sz="quarter" idx="11"/>
          </p:nvPr>
        </p:nvSpPr>
        <p:spPr/>
        <p:txBody>
          <a:bodyPr/>
          <a:lstStyle/>
          <a:p>
            <a:pPr>
              <a:defRPr/>
            </a:pPr>
            <a:fld id="{983D1688-156A-4057-8EC4-F9D5F31A1617}" type="slidenum">
              <a:rPr lang="en-US" smtClean="0"/>
              <a:pPr>
                <a:defRPr/>
              </a:pPr>
              <a:t>36</a:t>
            </a:fld>
            <a:endParaRPr lang="en-US"/>
          </a:p>
        </p:txBody>
      </p:sp>
      <p:sp>
        <p:nvSpPr>
          <p:cNvPr id="25" name="Footer Placeholder 24"/>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pPr eaLnBrk="1" hangingPunct="1"/>
            <a:r>
              <a:rPr lang="en-US" smtClean="0"/>
              <a:t>Value margin</a:t>
            </a:r>
            <a:br>
              <a:rPr lang="en-US" smtClean="0"/>
            </a:br>
            <a:r>
              <a:rPr lang="en-US" sz="3500" smtClean="0"/>
              <a:t>Diversification</a:t>
            </a:r>
          </a:p>
        </p:txBody>
      </p:sp>
      <p:sp>
        <p:nvSpPr>
          <p:cNvPr id="50179"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800" smtClean="0"/>
              <a:t>Diversification attempts to reduce the volatility of profits (bad years less bad; good years less good)</a:t>
            </a:r>
          </a:p>
          <a:p>
            <a:pPr marL="571500" indent="-571500" eaLnBrk="1" hangingPunct="1">
              <a:spcBef>
                <a:spcPct val="0"/>
              </a:spcBef>
            </a:pPr>
            <a:endParaRPr lang="en-US" sz="2800" smtClean="0"/>
          </a:p>
          <a:p>
            <a:pPr marL="571500" indent="-571500" eaLnBrk="1" hangingPunct="1">
              <a:spcBef>
                <a:spcPct val="0"/>
              </a:spcBef>
            </a:pPr>
            <a:r>
              <a:rPr lang="en-US" sz="2800" smtClean="0"/>
              <a:t>How is this different from cashflow considerations?</a:t>
            </a:r>
          </a:p>
          <a:p>
            <a:pPr marL="839788" lvl="1" indent="-495300" eaLnBrk="1" hangingPunct="1">
              <a:spcBef>
                <a:spcPct val="0"/>
              </a:spcBef>
            </a:pPr>
            <a:r>
              <a:rPr lang="en-US" sz="2400" smtClean="0"/>
              <a:t>Cashflow: match markets that need cash with markets that produce cash; use present profits to create future profits</a:t>
            </a:r>
          </a:p>
          <a:p>
            <a:pPr marL="839788" lvl="1" indent="-495300" eaLnBrk="1" hangingPunct="1">
              <a:spcBef>
                <a:spcPct val="0"/>
              </a:spcBef>
            </a:pPr>
            <a:r>
              <a:rPr lang="en-US" sz="2400" smtClean="0"/>
              <a:t>Diversification: match markets that do well in certain circumstances with markets that do well in opposite circumstances; use present profits to offset present losses</a:t>
            </a:r>
          </a:p>
        </p:txBody>
      </p:sp>
      <p:sp>
        <p:nvSpPr>
          <p:cNvPr id="6" name="Slide Number Placeholder 5"/>
          <p:cNvSpPr>
            <a:spLocks noGrp="1"/>
          </p:cNvSpPr>
          <p:nvPr>
            <p:ph type="sldNum" sz="quarter" idx="11"/>
          </p:nvPr>
        </p:nvSpPr>
        <p:spPr/>
        <p:txBody>
          <a:bodyPr/>
          <a:lstStyle/>
          <a:p>
            <a:pPr>
              <a:defRPr/>
            </a:pPr>
            <a:fld id="{AE5E5657-2E86-405D-955F-4B988F078A15}" type="slidenum">
              <a:rPr lang="en-US" smtClean="0"/>
              <a:pPr>
                <a:defRPr/>
              </a:pPr>
              <a:t>37</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p:txBody>
          <a:bodyPr/>
          <a:lstStyle/>
          <a:p>
            <a:pPr eaLnBrk="1" hangingPunct="1"/>
            <a:r>
              <a:rPr lang="en-US" smtClean="0"/>
              <a:t>Value margin</a:t>
            </a:r>
            <a:r>
              <a:rPr lang="en-US" sz="3700" smtClean="0"/>
              <a:t/>
            </a:r>
            <a:br>
              <a:rPr lang="en-US" sz="3700" smtClean="0"/>
            </a:br>
            <a:r>
              <a:rPr lang="en-US" sz="3500" smtClean="0"/>
              <a:t>Diversification: some terminology</a:t>
            </a:r>
            <a:endParaRPr lang="en-US" sz="3500" i="1" smtClean="0"/>
          </a:p>
        </p:txBody>
      </p:sp>
      <p:sp>
        <p:nvSpPr>
          <p:cNvPr id="51203"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smtClean="0"/>
              <a:t>The outcome of most investments is uncertain</a:t>
            </a:r>
          </a:p>
          <a:p>
            <a:pPr eaLnBrk="1" hangingPunct="1">
              <a:spcBef>
                <a:spcPct val="0"/>
              </a:spcBef>
            </a:pPr>
            <a:r>
              <a:rPr lang="en-US" sz="2400" smtClean="0"/>
              <a:t>To evaluate investments, we estimate probabilities of outcomes</a:t>
            </a:r>
          </a:p>
          <a:p>
            <a:pPr lvl="1" eaLnBrk="1" hangingPunct="1">
              <a:spcBef>
                <a:spcPct val="0"/>
              </a:spcBef>
            </a:pPr>
            <a:r>
              <a:rPr lang="en-US" sz="2200" smtClean="0"/>
              <a:t>E.g., 50% likelihood of a 6% return; 50% likelihood of -4% return</a:t>
            </a:r>
          </a:p>
          <a:p>
            <a:pPr lvl="1" eaLnBrk="1" hangingPunct="1">
              <a:spcBef>
                <a:spcPct val="0"/>
              </a:spcBef>
            </a:pPr>
            <a:r>
              <a:rPr lang="en-US" sz="2200" smtClean="0"/>
              <a:t>If the estimate is correct, we no longer have </a:t>
            </a:r>
            <a:r>
              <a:rPr lang="en-US" sz="2200" b="1" u="sng" smtClean="0"/>
              <a:t>uncertainty</a:t>
            </a:r>
            <a:r>
              <a:rPr lang="en-US" sz="2200" smtClean="0"/>
              <a:t>, but we still have </a:t>
            </a:r>
            <a:r>
              <a:rPr lang="en-US" sz="2200" b="1" u="sng" smtClean="0"/>
              <a:t>risk</a:t>
            </a:r>
          </a:p>
          <a:p>
            <a:pPr lvl="1" eaLnBrk="1" hangingPunct="1">
              <a:spcBef>
                <a:spcPct val="0"/>
              </a:spcBef>
            </a:pPr>
            <a:r>
              <a:rPr lang="en-US" sz="2400" smtClean="0">
                <a:solidFill>
                  <a:srgbClr val="FF0000"/>
                </a:solidFill>
              </a:rPr>
              <a:t>What has risk but no uncertainty?</a:t>
            </a:r>
          </a:p>
          <a:p>
            <a:pPr eaLnBrk="1" hangingPunct="1">
              <a:spcBef>
                <a:spcPct val="0"/>
              </a:spcBef>
            </a:pPr>
            <a:r>
              <a:rPr lang="en-US" sz="2800" smtClean="0"/>
              <a:t>Investments are evaluated on two dimensions:</a:t>
            </a:r>
          </a:p>
          <a:p>
            <a:pPr lvl="1" eaLnBrk="1" hangingPunct="1">
              <a:spcBef>
                <a:spcPct val="0"/>
              </a:spcBef>
            </a:pPr>
            <a:r>
              <a:rPr lang="en-US" sz="2400" b="1" smtClean="0"/>
              <a:t>Return</a:t>
            </a:r>
            <a:r>
              <a:rPr lang="en-US" sz="2400" smtClean="0"/>
              <a:t>: The average expected profit from the investment</a:t>
            </a:r>
          </a:p>
          <a:p>
            <a:pPr lvl="2" eaLnBrk="1" hangingPunct="1">
              <a:spcBef>
                <a:spcPct val="0"/>
              </a:spcBef>
            </a:pPr>
            <a:r>
              <a:rPr lang="en-US" sz="2200" smtClean="0"/>
              <a:t>In the example above: 1%</a:t>
            </a:r>
          </a:p>
          <a:p>
            <a:pPr lvl="1" eaLnBrk="1" hangingPunct="1">
              <a:spcBef>
                <a:spcPct val="0"/>
              </a:spcBef>
            </a:pPr>
            <a:r>
              <a:rPr lang="en-US" sz="2400" b="1" smtClean="0"/>
              <a:t>Risk</a:t>
            </a:r>
            <a:r>
              <a:rPr lang="en-US" sz="2400" smtClean="0"/>
              <a:t>: The likely deviation from the average</a:t>
            </a:r>
          </a:p>
          <a:p>
            <a:pPr lvl="2" eaLnBrk="1" hangingPunct="1">
              <a:spcBef>
                <a:spcPct val="0"/>
              </a:spcBef>
            </a:pPr>
            <a:r>
              <a:rPr lang="en-US" sz="2200" smtClean="0"/>
              <a:t>In the example above: ±5%</a:t>
            </a:r>
          </a:p>
        </p:txBody>
      </p:sp>
      <p:sp>
        <p:nvSpPr>
          <p:cNvPr id="6" name="Slide Number Placeholder 5"/>
          <p:cNvSpPr>
            <a:spLocks noGrp="1"/>
          </p:cNvSpPr>
          <p:nvPr>
            <p:ph type="sldNum" sz="quarter" idx="11"/>
          </p:nvPr>
        </p:nvSpPr>
        <p:spPr/>
        <p:txBody>
          <a:bodyPr/>
          <a:lstStyle/>
          <a:p>
            <a:pPr>
              <a:defRPr/>
            </a:pPr>
            <a:fld id="{6FA9DAF6-1755-4468-B5C8-18B9849BDC16}" type="slidenum">
              <a:rPr lang="en-US" smtClean="0"/>
              <a:pPr>
                <a:defRPr/>
              </a:pPr>
              <a:t>38</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pPr eaLnBrk="1" hangingPunct="1"/>
            <a:r>
              <a:rPr lang="en-US" smtClean="0"/>
              <a:t>Value margin</a:t>
            </a:r>
            <a:r>
              <a:rPr lang="en-US" sz="3700" smtClean="0"/>
              <a:t/>
            </a:r>
            <a:br>
              <a:rPr lang="en-US" sz="3700" smtClean="0"/>
            </a:br>
            <a:r>
              <a:rPr lang="en-US" sz="3500" smtClean="0"/>
              <a:t>Diversification: understanding risk</a:t>
            </a:r>
          </a:p>
        </p:txBody>
      </p:sp>
      <p:sp>
        <p:nvSpPr>
          <p:cNvPr id="52227"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smtClean="0"/>
              <a:t>Consider 3 investments, all of which offer 10% return</a:t>
            </a:r>
          </a:p>
          <a:p>
            <a:pPr lvl="1" eaLnBrk="1" hangingPunct="1">
              <a:spcBef>
                <a:spcPct val="0"/>
              </a:spcBef>
            </a:pPr>
            <a:r>
              <a:rPr lang="en-US" sz="2400" smtClean="0"/>
              <a:t>A – U.S. Treasury Bond: 100% probability of a 10% return</a:t>
            </a:r>
            <a:endParaRPr lang="en-US" sz="1900" smtClean="0"/>
          </a:p>
          <a:p>
            <a:pPr lvl="1" eaLnBrk="1" hangingPunct="1">
              <a:spcBef>
                <a:spcPct val="0"/>
              </a:spcBef>
            </a:pPr>
            <a:r>
              <a:rPr lang="en-US" sz="2400" smtClean="0"/>
              <a:t>B – Mature market</a:t>
            </a:r>
          </a:p>
          <a:p>
            <a:pPr lvl="2" eaLnBrk="1" hangingPunct="1">
              <a:spcBef>
                <a:spcPct val="0"/>
              </a:spcBef>
            </a:pPr>
            <a:r>
              <a:rPr lang="en-US" sz="2100" smtClean="0"/>
              <a:t>50%: earn a 0% return</a:t>
            </a:r>
          </a:p>
          <a:p>
            <a:pPr lvl="2" eaLnBrk="1" hangingPunct="1">
              <a:spcBef>
                <a:spcPct val="0"/>
              </a:spcBef>
            </a:pPr>
            <a:r>
              <a:rPr lang="en-US" sz="2100" smtClean="0"/>
              <a:t>50%: earn a 20% return</a:t>
            </a:r>
          </a:p>
          <a:p>
            <a:pPr lvl="1" eaLnBrk="1" hangingPunct="1">
              <a:spcBef>
                <a:spcPct val="0"/>
              </a:spcBef>
            </a:pPr>
            <a:r>
              <a:rPr lang="en-US" sz="2400" smtClean="0"/>
              <a:t>C – Emerging market</a:t>
            </a:r>
          </a:p>
          <a:p>
            <a:pPr lvl="2" eaLnBrk="1" hangingPunct="1">
              <a:spcBef>
                <a:spcPct val="0"/>
              </a:spcBef>
            </a:pPr>
            <a:r>
              <a:rPr lang="en-US" sz="2100" smtClean="0"/>
              <a:t>50%: -100% return (lose entire investment)</a:t>
            </a:r>
          </a:p>
          <a:p>
            <a:pPr lvl="2" eaLnBrk="1" hangingPunct="1">
              <a:spcBef>
                <a:spcPct val="0"/>
              </a:spcBef>
            </a:pPr>
            <a:r>
              <a:rPr lang="en-US" sz="2100" smtClean="0"/>
              <a:t>50%: 120% return</a:t>
            </a:r>
          </a:p>
          <a:p>
            <a:pPr eaLnBrk="1" hangingPunct="1">
              <a:spcBef>
                <a:spcPct val="0"/>
              </a:spcBef>
            </a:pPr>
            <a:r>
              <a:rPr lang="en-US" sz="2800" smtClean="0"/>
              <a:t>Risk of each investment:</a:t>
            </a:r>
          </a:p>
          <a:p>
            <a:pPr lvl="1" eaLnBrk="1" hangingPunct="1">
              <a:spcBef>
                <a:spcPct val="0"/>
              </a:spcBef>
            </a:pPr>
            <a:r>
              <a:rPr lang="en-US" sz="2400" smtClean="0"/>
              <a:t>A: No deviation from average – Zero risk</a:t>
            </a:r>
          </a:p>
          <a:p>
            <a:pPr lvl="1" eaLnBrk="1" hangingPunct="1">
              <a:spcBef>
                <a:spcPct val="0"/>
              </a:spcBef>
            </a:pPr>
            <a:r>
              <a:rPr lang="en-US" sz="2400" smtClean="0"/>
              <a:t>B: ±10% deviation from average</a:t>
            </a:r>
          </a:p>
          <a:p>
            <a:pPr lvl="1" eaLnBrk="1" hangingPunct="1">
              <a:spcBef>
                <a:spcPct val="0"/>
              </a:spcBef>
            </a:pPr>
            <a:r>
              <a:rPr lang="en-US" sz="2400" smtClean="0"/>
              <a:t>C: ±110% deviation from average – 11 times the risk of B</a:t>
            </a:r>
          </a:p>
        </p:txBody>
      </p:sp>
      <p:sp>
        <p:nvSpPr>
          <p:cNvPr id="6" name="Slide Number Placeholder 5"/>
          <p:cNvSpPr>
            <a:spLocks noGrp="1"/>
          </p:cNvSpPr>
          <p:nvPr>
            <p:ph type="sldNum" sz="quarter" idx="11"/>
          </p:nvPr>
        </p:nvSpPr>
        <p:spPr/>
        <p:txBody>
          <a:bodyPr/>
          <a:lstStyle/>
          <a:p>
            <a:pPr>
              <a:defRPr/>
            </a:pPr>
            <a:fld id="{9BD757D0-D5E2-4428-A774-660B7C66FC63}" type="slidenum">
              <a:rPr lang="en-US" smtClean="0"/>
              <a:pPr>
                <a:defRPr/>
              </a:pPr>
              <a:t>39</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en-US" dirty="0" smtClean="0"/>
              <a:t>Introduction to BSL</a:t>
            </a:r>
            <a:r>
              <a:rPr lang="en-US" sz="3500" dirty="0" smtClean="0"/>
              <a:t/>
            </a:r>
            <a:br>
              <a:rPr lang="en-US" sz="3500" dirty="0" smtClean="0"/>
            </a:br>
            <a:r>
              <a:rPr lang="en-US" sz="3500" dirty="0" smtClean="0"/>
              <a:t>What this course is/isn’t about</a:t>
            </a:r>
          </a:p>
        </p:txBody>
      </p:sp>
      <p:sp>
        <p:nvSpPr>
          <p:cNvPr id="15363"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smtClean="0"/>
              <a:t>What does that mean?</a:t>
            </a:r>
          </a:p>
          <a:p>
            <a:pPr lvl="1" eaLnBrk="1" hangingPunct="1">
              <a:spcBef>
                <a:spcPct val="0"/>
              </a:spcBef>
            </a:pPr>
            <a:r>
              <a:rPr lang="en-US" sz="2400" smtClean="0"/>
              <a:t>Consider both individual firm &amp; market-wide impact</a:t>
            </a:r>
          </a:p>
          <a:p>
            <a:pPr lvl="2" eaLnBrk="1" hangingPunct="1">
              <a:spcBef>
                <a:spcPct val="0"/>
              </a:spcBef>
            </a:pPr>
            <a:r>
              <a:rPr lang="en-US" sz="2000" smtClean="0"/>
              <a:t>CEO focuses only on own firm, subject to legal constraints</a:t>
            </a:r>
          </a:p>
          <a:p>
            <a:pPr lvl="2" eaLnBrk="1" hangingPunct="1">
              <a:spcBef>
                <a:spcPct val="0"/>
              </a:spcBef>
            </a:pPr>
            <a:r>
              <a:rPr lang="en-US" sz="2000" smtClean="0"/>
              <a:t>Regulator interprets/enforces law, so “subject to legal constraints” would lead to circular thinking</a:t>
            </a:r>
          </a:p>
          <a:p>
            <a:pPr lvl="1" eaLnBrk="1" hangingPunct="1">
              <a:spcBef>
                <a:spcPct val="0"/>
              </a:spcBef>
            </a:pPr>
            <a:r>
              <a:rPr lang="en-US" sz="2400" smtClean="0"/>
              <a:t>Emphasis on present analysis, not future predictions</a:t>
            </a:r>
          </a:p>
          <a:p>
            <a:pPr lvl="2" eaLnBrk="1" hangingPunct="1">
              <a:spcBef>
                <a:spcPct val="0"/>
              </a:spcBef>
            </a:pPr>
            <a:r>
              <a:rPr lang="en-US" sz="2000" smtClean="0"/>
              <a:t>CEO sets firm’s course</a:t>
            </a:r>
          </a:p>
          <a:p>
            <a:pPr lvl="2" eaLnBrk="1" hangingPunct="1">
              <a:spcBef>
                <a:spcPct val="0"/>
              </a:spcBef>
            </a:pPr>
            <a:r>
              <a:rPr lang="en-US" sz="2000" smtClean="0"/>
              <a:t>Regulator makes decisions based on existing market conditions (&amp; defend in court if challenged, so solid evidence is required)</a:t>
            </a:r>
          </a:p>
        </p:txBody>
      </p:sp>
      <p:sp>
        <p:nvSpPr>
          <p:cNvPr id="6" name="Slide Number Placeholder 5"/>
          <p:cNvSpPr>
            <a:spLocks noGrp="1"/>
          </p:cNvSpPr>
          <p:nvPr>
            <p:ph type="sldNum" sz="quarter" idx="11"/>
          </p:nvPr>
        </p:nvSpPr>
        <p:spPr/>
        <p:txBody>
          <a:bodyPr/>
          <a:lstStyle/>
          <a:p>
            <a:pPr>
              <a:defRPr/>
            </a:pPr>
            <a:fld id="{B743ADF3-0BDE-4E52-A9EE-120040D00879}" type="slidenum">
              <a:rPr lang="en-US" smtClean="0"/>
              <a:pPr>
                <a:defRPr/>
              </a:pPr>
              <a:t>4</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eaLnBrk="1" hangingPunct="1"/>
            <a:r>
              <a:rPr lang="en-US" smtClean="0"/>
              <a:t>Value margin</a:t>
            </a:r>
            <a:r>
              <a:rPr lang="en-US" sz="3700" smtClean="0"/>
              <a:t/>
            </a:r>
            <a:br>
              <a:rPr lang="en-US" sz="3700" smtClean="0"/>
            </a:br>
            <a:r>
              <a:rPr lang="en-US" sz="3500" smtClean="0"/>
              <a:t>Diversification: understanding risk</a:t>
            </a:r>
          </a:p>
        </p:txBody>
      </p:sp>
      <p:sp>
        <p:nvSpPr>
          <p:cNvPr id="53251"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smtClean="0"/>
              <a:t>Review:</a:t>
            </a:r>
          </a:p>
          <a:p>
            <a:pPr lvl="1" eaLnBrk="1" hangingPunct="1">
              <a:spcBef>
                <a:spcPct val="0"/>
              </a:spcBef>
            </a:pPr>
            <a:r>
              <a:rPr lang="en-US" smtClean="0"/>
              <a:t>Investment A</a:t>
            </a:r>
          </a:p>
          <a:p>
            <a:pPr lvl="2" eaLnBrk="1" hangingPunct="1">
              <a:spcBef>
                <a:spcPct val="0"/>
              </a:spcBef>
            </a:pPr>
            <a:r>
              <a:rPr lang="en-US" smtClean="0"/>
              <a:t>50% chance: 1% return</a:t>
            </a:r>
          </a:p>
          <a:p>
            <a:pPr lvl="2" eaLnBrk="1" hangingPunct="1">
              <a:spcBef>
                <a:spcPct val="0"/>
              </a:spcBef>
            </a:pPr>
            <a:r>
              <a:rPr lang="en-US" smtClean="0"/>
              <a:t>50% chance: 3% return</a:t>
            </a:r>
          </a:p>
          <a:p>
            <a:pPr lvl="1" eaLnBrk="1" hangingPunct="1">
              <a:spcBef>
                <a:spcPct val="0"/>
              </a:spcBef>
            </a:pPr>
            <a:r>
              <a:rPr lang="en-US" smtClean="0"/>
              <a:t>Investment B</a:t>
            </a:r>
          </a:p>
          <a:p>
            <a:pPr lvl="2" eaLnBrk="1" hangingPunct="1">
              <a:spcBef>
                <a:spcPct val="0"/>
              </a:spcBef>
            </a:pPr>
            <a:r>
              <a:rPr lang="en-US" smtClean="0"/>
              <a:t>50% chance: 3% return</a:t>
            </a:r>
          </a:p>
          <a:p>
            <a:pPr lvl="2" eaLnBrk="1" hangingPunct="1">
              <a:spcBef>
                <a:spcPct val="0"/>
              </a:spcBef>
            </a:pPr>
            <a:r>
              <a:rPr lang="en-US" smtClean="0"/>
              <a:t>50% chance: 13% return</a:t>
            </a:r>
          </a:p>
          <a:p>
            <a:pPr eaLnBrk="1" hangingPunct="1">
              <a:spcBef>
                <a:spcPct val="0"/>
              </a:spcBef>
            </a:pPr>
            <a:r>
              <a:rPr lang="en-US" sz="2800" smtClean="0">
                <a:solidFill>
                  <a:srgbClr val="FF0000"/>
                </a:solidFill>
              </a:rPr>
              <a:t>Which is the riskier investment?</a:t>
            </a:r>
          </a:p>
          <a:p>
            <a:pPr eaLnBrk="1" hangingPunct="1">
              <a:spcBef>
                <a:spcPct val="0"/>
              </a:spcBef>
            </a:pPr>
            <a:r>
              <a:rPr lang="en-US" sz="2800" smtClean="0">
                <a:solidFill>
                  <a:srgbClr val="FF0000"/>
                </a:solidFill>
              </a:rPr>
              <a:t>Then why do we want to avoid higher risk?</a:t>
            </a:r>
          </a:p>
        </p:txBody>
      </p:sp>
      <p:sp>
        <p:nvSpPr>
          <p:cNvPr id="53252" name="AutoShape 6"/>
          <p:cNvSpPr>
            <a:spLocks/>
          </p:cNvSpPr>
          <p:nvPr/>
        </p:nvSpPr>
        <p:spPr bwMode="auto">
          <a:xfrm>
            <a:off x="4419600" y="2438400"/>
            <a:ext cx="457200" cy="685800"/>
          </a:xfrm>
          <a:prstGeom prst="rightBrace">
            <a:avLst>
              <a:gd name="adj1" fmla="val 12500"/>
              <a:gd name="adj2" fmla="val 50000"/>
            </a:avLst>
          </a:prstGeom>
          <a:noFill/>
          <a:ln w="19050">
            <a:solidFill>
              <a:srgbClr val="FF0000"/>
            </a:solidFill>
            <a:round/>
            <a:headEnd/>
            <a:tailEnd/>
          </a:ln>
        </p:spPr>
        <p:txBody>
          <a:bodyPr wrap="none" anchor="ctr"/>
          <a:lstStyle/>
          <a:p>
            <a:pPr algn="ctr"/>
            <a:endParaRPr lang="en-US"/>
          </a:p>
        </p:txBody>
      </p:sp>
      <p:sp>
        <p:nvSpPr>
          <p:cNvPr id="53253" name="Text Box 7"/>
          <p:cNvSpPr txBox="1">
            <a:spLocks noChangeArrowheads="1"/>
          </p:cNvSpPr>
          <p:nvPr/>
        </p:nvSpPr>
        <p:spPr bwMode="auto">
          <a:xfrm>
            <a:off x="4876800" y="2478088"/>
            <a:ext cx="2971800" cy="646112"/>
          </a:xfrm>
          <a:prstGeom prst="rect">
            <a:avLst/>
          </a:prstGeom>
          <a:noFill/>
          <a:ln w="9525">
            <a:noFill/>
            <a:miter lim="800000"/>
            <a:headEnd/>
            <a:tailEnd/>
          </a:ln>
        </p:spPr>
        <p:txBody>
          <a:bodyPr>
            <a:spAutoFit/>
          </a:bodyPr>
          <a:lstStyle/>
          <a:p>
            <a:r>
              <a:rPr lang="en-US"/>
              <a:t>Average: 2%</a:t>
            </a:r>
          </a:p>
          <a:p>
            <a:r>
              <a:rPr lang="en-US"/>
              <a:t>Deviation from Avg. ± 1%</a:t>
            </a:r>
          </a:p>
        </p:txBody>
      </p:sp>
      <p:sp>
        <p:nvSpPr>
          <p:cNvPr id="53254" name="AutoShape 8"/>
          <p:cNvSpPr>
            <a:spLocks/>
          </p:cNvSpPr>
          <p:nvPr/>
        </p:nvSpPr>
        <p:spPr bwMode="auto">
          <a:xfrm>
            <a:off x="4419600" y="3505200"/>
            <a:ext cx="457200" cy="685800"/>
          </a:xfrm>
          <a:prstGeom prst="rightBrace">
            <a:avLst>
              <a:gd name="adj1" fmla="val 12500"/>
              <a:gd name="adj2" fmla="val 50000"/>
            </a:avLst>
          </a:prstGeom>
          <a:noFill/>
          <a:ln w="19050">
            <a:solidFill>
              <a:srgbClr val="FF0000"/>
            </a:solidFill>
            <a:round/>
            <a:headEnd/>
            <a:tailEnd/>
          </a:ln>
        </p:spPr>
        <p:txBody>
          <a:bodyPr wrap="none" anchor="ctr"/>
          <a:lstStyle/>
          <a:p>
            <a:pPr algn="ctr"/>
            <a:endParaRPr lang="en-US"/>
          </a:p>
        </p:txBody>
      </p:sp>
      <p:sp>
        <p:nvSpPr>
          <p:cNvPr id="53255" name="Text Box 9"/>
          <p:cNvSpPr txBox="1">
            <a:spLocks noChangeArrowheads="1"/>
          </p:cNvSpPr>
          <p:nvPr/>
        </p:nvSpPr>
        <p:spPr bwMode="auto">
          <a:xfrm>
            <a:off x="4876800" y="3505200"/>
            <a:ext cx="2971800" cy="646113"/>
          </a:xfrm>
          <a:prstGeom prst="rect">
            <a:avLst/>
          </a:prstGeom>
          <a:noFill/>
          <a:ln w="9525">
            <a:noFill/>
            <a:miter lim="800000"/>
            <a:headEnd/>
            <a:tailEnd/>
          </a:ln>
        </p:spPr>
        <p:txBody>
          <a:bodyPr>
            <a:spAutoFit/>
          </a:bodyPr>
          <a:lstStyle/>
          <a:p>
            <a:r>
              <a:rPr lang="en-US"/>
              <a:t>Average: 8%</a:t>
            </a:r>
          </a:p>
          <a:p>
            <a:r>
              <a:rPr lang="en-US"/>
              <a:t>Deviation from Avg. ± 5%</a:t>
            </a:r>
          </a:p>
        </p:txBody>
      </p:sp>
      <p:sp>
        <p:nvSpPr>
          <p:cNvPr id="10" name="Slide Number Placeholder 9"/>
          <p:cNvSpPr>
            <a:spLocks noGrp="1"/>
          </p:cNvSpPr>
          <p:nvPr>
            <p:ph type="sldNum" sz="quarter" idx="11"/>
          </p:nvPr>
        </p:nvSpPr>
        <p:spPr/>
        <p:txBody>
          <a:bodyPr/>
          <a:lstStyle/>
          <a:p>
            <a:pPr>
              <a:defRPr/>
            </a:pPr>
            <a:fld id="{6441510E-25DD-49BA-87C5-0655A4647F92}" type="slidenum">
              <a:rPr lang="en-US" smtClean="0"/>
              <a:pPr>
                <a:defRPr/>
              </a:pPr>
              <a:t>40</a:t>
            </a:fld>
            <a:endParaRPr lang="en-US"/>
          </a:p>
        </p:txBody>
      </p:sp>
      <p:sp>
        <p:nvSpPr>
          <p:cNvPr id="11" name="Footer Placeholder 10"/>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eaLnBrk="1" hangingPunct="1"/>
            <a:r>
              <a:rPr lang="en-US" smtClean="0"/>
              <a:t>Value margin</a:t>
            </a:r>
            <a:r>
              <a:rPr lang="en-US" sz="3500" smtClean="0"/>
              <a:t/>
            </a:r>
            <a:br>
              <a:rPr lang="en-US" sz="3500" smtClean="0"/>
            </a:br>
            <a:r>
              <a:rPr lang="en-US" sz="3500" smtClean="0"/>
              <a:t>Diversification: how does it work?</a:t>
            </a:r>
          </a:p>
        </p:txBody>
      </p:sp>
      <p:pic>
        <p:nvPicPr>
          <p:cNvPr id="54275" name="Picture 5" descr="Flipping_Coin"/>
          <p:cNvPicPr>
            <a:picLocks noChangeAspect="1" noChangeArrowheads="1"/>
          </p:cNvPicPr>
          <p:nvPr/>
        </p:nvPicPr>
        <p:blipFill>
          <a:blip r:embed="rId2" cstate="print"/>
          <a:srcRect/>
          <a:stretch>
            <a:fillRect/>
          </a:stretch>
        </p:blipFill>
        <p:spPr bwMode="auto">
          <a:xfrm>
            <a:off x="6894513" y="3962400"/>
            <a:ext cx="2173287" cy="2514600"/>
          </a:xfrm>
          <a:prstGeom prst="rect">
            <a:avLst/>
          </a:prstGeom>
          <a:noFill/>
          <a:ln w="9525">
            <a:noFill/>
            <a:miter lim="800000"/>
            <a:headEnd/>
            <a:tailEnd/>
          </a:ln>
        </p:spPr>
      </p:pic>
      <p:sp>
        <p:nvSpPr>
          <p:cNvPr id="54276"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smtClean="0"/>
              <a:t>Diversification reduces risk without reducing the return</a:t>
            </a:r>
          </a:p>
          <a:p>
            <a:pPr lvl="1" eaLnBrk="1" hangingPunct="1">
              <a:spcBef>
                <a:spcPct val="0"/>
              </a:spcBef>
            </a:pPr>
            <a:r>
              <a:rPr lang="en-US" sz="2400" smtClean="0"/>
              <a:t>Reason: Regression to the mean</a:t>
            </a:r>
          </a:p>
          <a:p>
            <a:pPr lvl="1" eaLnBrk="1" hangingPunct="1">
              <a:spcBef>
                <a:spcPct val="0"/>
              </a:spcBef>
            </a:pPr>
            <a:r>
              <a:rPr lang="en-US" sz="2400" smtClean="0"/>
              <a:t>Imagine you are flipping a coin 10 times, counting how often it falls on heads</a:t>
            </a:r>
          </a:p>
          <a:p>
            <a:pPr lvl="1" eaLnBrk="1" hangingPunct="1">
              <a:spcBef>
                <a:spcPct val="0"/>
              </a:spcBef>
            </a:pPr>
            <a:r>
              <a:rPr lang="en-US" sz="2400" smtClean="0"/>
              <a:t>Now imagine you are flipping the coin 1,000 times</a:t>
            </a:r>
          </a:p>
          <a:p>
            <a:pPr lvl="1" eaLnBrk="1" hangingPunct="1">
              <a:spcBef>
                <a:spcPct val="0"/>
              </a:spcBef>
            </a:pPr>
            <a:r>
              <a:rPr lang="en-US" sz="2400" smtClean="0">
                <a:solidFill>
                  <a:srgbClr val="FF0000"/>
                </a:solidFill>
              </a:rPr>
              <a:t>What’s more likely:</a:t>
            </a:r>
          </a:p>
          <a:p>
            <a:pPr lvl="2" eaLnBrk="1" hangingPunct="1">
              <a:spcBef>
                <a:spcPct val="0"/>
              </a:spcBef>
            </a:pPr>
            <a:r>
              <a:rPr lang="en-US" sz="2100" smtClean="0"/>
              <a:t>Coin fell on heads between 4 &amp; 6 times out of 10</a:t>
            </a:r>
          </a:p>
          <a:p>
            <a:pPr lvl="2" eaLnBrk="1" hangingPunct="1">
              <a:spcBef>
                <a:spcPct val="0"/>
              </a:spcBef>
            </a:pPr>
            <a:r>
              <a:rPr lang="en-US" sz="2100" smtClean="0"/>
              <a:t>Coin fell on heads 400-600 times out of 1,000</a:t>
            </a:r>
          </a:p>
        </p:txBody>
      </p:sp>
      <p:sp>
        <p:nvSpPr>
          <p:cNvPr id="7" name="Slide Number Placeholder 6"/>
          <p:cNvSpPr>
            <a:spLocks noGrp="1"/>
          </p:cNvSpPr>
          <p:nvPr>
            <p:ph type="sldNum" sz="quarter" idx="11"/>
          </p:nvPr>
        </p:nvSpPr>
        <p:spPr/>
        <p:txBody>
          <a:bodyPr/>
          <a:lstStyle/>
          <a:p>
            <a:pPr>
              <a:defRPr/>
            </a:pPr>
            <a:fld id="{094F9EFF-C18C-4080-AE47-4D23DA7709DF}" type="slidenum">
              <a:rPr lang="en-US" smtClean="0"/>
              <a:pPr>
                <a:defRPr/>
              </a:pPr>
              <a:t>41</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eaLnBrk="1" hangingPunct="1"/>
            <a:r>
              <a:rPr lang="en-US" smtClean="0"/>
              <a:t>Value margin</a:t>
            </a:r>
            <a:r>
              <a:rPr lang="en-US" sz="3500" smtClean="0"/>
              <a:t/>
            </a:r>
            <a:br>
              <a:rPr lang="en-US" sz="3500" smtClean="0"/>
            </a:br>
            <a:r>
              <a:rPr lang="en-US" sz="3500" smtClean="0"/>
              <a:t>Diversification: how does it work?</a:t>
            </a:r>
          </a:p>
        </p:txBody>
      </p:sp>
      <p:sp>
        <p:nvSpPr>
          <p:cNvPr id="55299"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smtClean="0"/>
              <a:t>Jane owns 10 shares of Acme. Having just heard that she needs to diversify, she buys another 990 Acme shares.  </a:t>
            </a:r>
            <a:r>
              <a:rPr lang="en-US" sz="2800" smtClean="0">
                <a:solidFill>
                  <a:srgbClr val="FF0000"/>
                </a:solidFill>
              </a:rPr>
              <a:t>Did she reduce her risk?</a:t>
            </a:r>
          </a:p>
        </p:txBody>
      </p:sp>
      <p:pic>
        <p:nvPicPr>
          <p:cNvPr id="55300" name="Picture 6" descr="Judge%20Coin%20Toss"/>
          <p:cNvPicPr>
            <a:picLocks noChangeAspect="1" noChangeArrowheads="1"/>
          </p:cNvPicPr>
          <p:nvPr/>
        </p:nvPicPr>
        <p:blipFill>
          <a:blip r:embed="rId2" cstate="print"/>
          <a:srcRect/>
          <a:stretch>
            <a:fillRect/>
          </a:stretch>
        </p:blipFill>
        <p:spPr bwMode="auto">
          <a:xfrm>
            <a:off x="2943225" y="3429000"/>
            <a:ext cx="2924175" cy="2924175"/>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5F8FACA4-0EB8-4E0B-84DD-D799A6A9B400}" type="slidenum">
              <a:rPr lang="en-US" smtClean="0"/>
              <a:pPr>
                <a:defRPr/>
              </a:pPr>
              <a:t>42</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pPr eaLnBrk="1" hangingPunct="1"/>
            <a:r>
              <a:rPr lang="en-US" smtClean="0"/>
              <a:t>Value margin</a:t>
            </a:r>
            <a:r>
              <a:rPr lang="en-US" sz="3500" smtClean="0"/>
              <a:t/>
            </a:r>
            <a:br>
              <a:rPr lang="en-US" sz="3500" smtClean="0"/>
            </a:br>
            <a:r>
              <a:rPr lang="en-US" sz="3500" smtClean="0"/>
              <a:t>Diversification: correlation</a:t>
            </a:r>
          </a:p>
        </p:txBody>
      </p:sp>
      <p:sp>
        <p:nvSpPr>
          <p:cNvPr id="56323"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smtClean="0"/>
              <a:t>Additional “bets” diversify only to the extent that they are </a:t>
            </a:r>
            <a:r>
              <a:rPr lang="en-US" sz="2800" b="1" u="sng" smtClean="0"/>
              <a:t>not correlated</a:t>
            </a:r>
            <a:r>
              <a:rPr lang="en-US" sz="2800" smtClean="0"/>
              <a:t> with the existing bets</a:t>
            </a:r>
          </a:p>
          <a:p>
            <a:pPr eaLnBrk="1" hangingPunct="1">
              <a:spcBef>
                <a:spcPct val="0"/>
              </a:spcBef>
            </a:pPr>
            <a:endParaRPr lang="en-US" sz="2800" b="1" u="sng" smtClean="0"/>
          </a:p>
          <a:p>
            <a:pPr lvl="1" eaLnBrk="1" hangingPunct="1">
              <a:spcBef>
                <a:spcPct val="0"/>
              </a:spcBef>
            </a:pPr>
            <a:r>
              <a:rPr lang="en-US" b="1" u="sng" smtClean="0"/>
              <a:t>Correlation</a:t>
            </a:r>
            <a:r>
              <a:rPr lang="en-US" smtClean="0"/>
              <a:t>: The observation that when there’s a change in A, there’s a change in B</a:t>
            </a:r>
          </a:p>
        </p:txBody>
      </p:sp>
      <p:sp>
        <p:nvSpPr>
          <p:cNvPr id="6" name="Slide Number Placeholder 5"/>
          <p:cNvSpPr>
            <a:spLocks noGrp="1"/>
          </p:cNvSpPr>
          <p:nvPr>
            <p:ph type="sldNum" sz="quarter" idx="11"/>
          </p:nvPr>
        </p:nvSpPr>
        <p:spPr/>
        <p:txBody>
          <a:bodyPr/>
          <a:lstStyle/>
          <a:p>
            <a:pPr>
              <a:defRPr/>
            </a:pPr>
            <a:fld id="{E60B29EC-5E74-40C7-AE4F-8BB0199BD9E6}" type="slidenum">
              <a:rPr lang="en-US" smtClean="0"/>
              <a:pPr>
                <a:defRPr/>
              </a:pPr>
              <a:t>43</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lstStyle/>
          <a:p>
            <a:pPr eaLnBrk="1" hangingPunct="1"/>
            <a:r>
              <a:rPr lang="en-US" smtClean="0"/>
              <a:t>Value margin</a:t>
            </a:r>
            <a:r>
              <a:rPr lang="en-US" sz="3700" smtClean="0"/>
              <a:t/>
            </a:r>
            <a:br>
              <a:rPr lang="en-US" sz="3700" smtClean="0"/>
            </a:br>
            <a:r>
              <a:rPr lang="en-US" sz="3500" smtClean="0"/>
              <a:t>Diversification: full correlation</a:t>
            </a:r>
          </a:p>
        </p:txBody>
      </p:sp>
      <p:sp>
        <p:nvSpPr>
          <p:cNvPr id="57347"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b="1" u="sng" smtClean="0"/>
              <a:t>Two Acme shares</a:t>
            </a:r>
            <a:r>
              <a:rPr lang="en-US" sz="2800" smtClean="0"/>
              <a:t>: whenever there’s a change</a:t>
            </a:r>
            <a:br>
              <a:rPr lang="en-US" sz="2800" smtClean="0"/>
            </a:br>
            <a:r>
              <a:rPr lang="en-US" sz="2800" smtClean="0"/>
              <a:t>in the price of one share, there’s an identical change in the other share – </a:t>
            </a:r>
            <a:r>
              <a:rPr lang="en-US" sz="2800" b="1" smtClean="0"/>
              <a:t>correlation between the shares is 1 (fully correlated)</a:t>
            </a:r>
          </a:p>
          <a:p>
            <a:pPr lvl="1" eaLnBrk="1" hangingPunct="1">
              <a:spcBef>
                <a:spcPct val="0"/>
              </a:spcBef>
            </a:pPr>
            <a:r>
              <a:rPr lang="en-US" smtClean="0"/>
              <a:t>Splitting your funds between these two investments does not diversify at all</a:t>
            </a:r>
          </a:p>
          <a:p>
            <a:pPr eaLnBrk="1" hangingPunct="1">
              <a:spcBef>
                <a:spcPct val="0"/>
              </a:spcBef>
            </a:pPr>
            <a:r>
              <a:rPr lang="en-US" sz="2800" b="1" u="sng" smtClean="0"/>
              <a:t>Acme share &amp; Ajax share</a:t>
            </a:r>
            <a:r>
              <a:rPr lang="en-US" sz="2800" smtClean="0"/>
              <a:t>: Ajax owns 30% of</a:t>
            </a:r>
            <a:br>
              <a:rPr lang="en-US" sz="2800" smtClean="0"/>
            </a:br>
            <a:r>
              <a:rPr lang="en-US" sz="2800" smtClean="0"/>
              <a:t>Acme’s shares, owns no other assets &amp; has no other business – </a:t>
            </a:r>
            <a:r>
              <a:rPr lang="en-US" sz="2800" b="1" smtClean="0"/>
              <a:t>correlation is 1</a:t>
            </a:r>
          </a:p>
          <a:p>
            <a:pPr lvl="1" eaLnBrk="1" hangingPunct="1">
              <a:spcBef>
                <a:spcPct val="0"/>
              </a:spcBef>
            </a:pPr>
            <a:r>
              <a:rPr lang="en-US" sz="2400" smtClean="0"/>
              <a:t>Again, splitting funds between these two investments offers no diversification</a:t>
            </a:r>
          </a:p>
        </p:txBody>
      </p:sp>
      <p:sp>
        <p:nvSpPr>
          <p:cNvPr id="6" name="Slide Number Placeholder 5"/>
          <p:cNvSpPr>
            <a:spLocks noGrp="1"/>
          </p:cNvSpPr>
          <p:nvPr>
            <p:ph type="sldNum" sz="quarter" idx="11"/>
          </p:nvPr>
        </p:nvSpPr>
        <p:spPr/>
        <p:txBody>
          <a:bodyPr/>
          <a:lstStyle/>
          <a:p>
            <a:pPr>
              <a:defRPr/>
            </a:pPr>
            <a:fld id="{BBF467EE-8C90-4DC4-BA4C-519E65CBB655}" type="slidenum">
              <a:rPr lang="en-US" smtClean="0"/>
              <a:pPr>
                <a:defRPr/>
              </a:pPr>
              <a:t>44</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a:lstStyle/>
          <a:p>
            <a:pPr eaLnBrk="1" hangingPunct="1"/>
            <a:r>
              <a:rPr lang="en-US" smtClean="0"/>
              <a:t>Value margin</a:t>
            </a:r>
            <a:r>
              <a:rPr lang="en-US" sz="3700" smtClean="0"/>
              <a:t/>
            </a:r>
            <a:br>
              <a:rPr lang="en-US" sz="3700" smtClean="0"/>
            </a:br>
            <a:r>
              <a:rPr lang="en-US" sz="3500" smtClean="0"/>
              <a:t>Diversification: some/no correlation</a:t>
            </a:r>
          </a:p>
        </p:txBody>
      </p:sp>
      <p:sp>
        <p:nvSpPr>
          <p:cNvPr id="58371"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600" b="1" u="sng" smtClean="0"/>
              <a:t>Microsoft share &amp; a lottery ticket</a:t>
            </a:r>
            <a:r>
              <a:rPr lang="en-US" sz="2600" smtClean="0"/>
              <a:t>: MS’s share price doesn’t affect chance of winning lottery or vice versa, so </a:t>
            </a:r>
            <a:r>
              <a:rPr lang="en-US" sz="2600" b="1" smtClean="0"/>
              <a:t>correlation is 0 (not correlated)</a:t>
            </a:r>
          </a:p>
          <a:p>
            <a:pPr lvl="1" eaLnBrk="1" hangingPunct="1">
              <a:spcBef>
                <a:spcPct val="0"/>
              </a:spcBef>
            </a:pPr>
            <a:r>
              <a:rPr lang="en-US" sz="2200" smtClean="0"/>
              <a:t>Splitting your funds between these two investments diversifies</a:t>
            </a:r>
          </a:p>
          <a:p>
            <a:pPr eaLnBrk="1" hangingPunct="1">
              <a:spcBef>
                <a:spcPct val="0"/>
              </a:spcBef>
            </a:pPr>
            <a:r>
              <a:rPr lang="en-US" sz="2600" b="1" u="sng" smtClean="0"/>
              <a:t>Bank of America share &amp; Citibank share</a:t>
            </a:r>
            <a:r>
              <a:rPr lang="en-US" sz="2600" smtClean="0"/>
              <a:t>: Some factors affect both companies prices (e.g., interest rates); other factors are independent for each company.  </a:t>
            </a:r>
            <a:r>
              <a:rPr lang="en-US" sz="2600" b="1" smtClean="0"/>
              <a:t>Correlation is, say, 0.6 (partially correlated)</a:t>
            </a:r>
          </a:p>
          <a:p>
            <a:pPr lvl="1" eaLnBrk="1" hangingPunct="1">
              <a:spcBef>
                <a:spcPct val="0"/>
              </a:spcBef>
            </a:pPr>
            <a:r>
              <a:rPr lang="en-US" sz="2200" smtClean="0"/>
              <a:t>Splitting your funds between these two investments diversifies somewhat, but not as well as the previous example</a:t>
            </a:r>
          </a:p>
        </p:txBody>
      </p:sp>
      <p:sp>
        <p:nvSpPr>
          <p:cNvPr id="6" name="Slide Number Placeholder 5"/>
          <p:cNvSpPr>
            <a:spLocks noGrp="1"/>
          </p:cNvSpPr>
          <p:nvPr>
            <p:ph type="sldNum" sz="quarter" idx="11"/>
          </p:nvPr>
        </p:nvSpPr>
        <p:spPr/>
        <p:txBody>
          <a:bodyPr/>
          <a:lstStyle/>
          <a:p>
            <a:pPr>
              <a:defRPr/>
            </a:pPr>
            <a:fld id="{6F05128D-136E-4485-BBB3-F7A75AD5B174}" type="slidenum">
              <a:rPr lang="en-US" smtClean="0"/>
              <a:pPr>
                <a:defRPr/>
              </a:pPr>
              <a:t>45</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pPr eaLnBrk="1" hangingPunct="1"/>
            <a:r>
              <a:rPr lang="en-US" smtClean="0"/>
              <a:t>Value margin</a:t>
            </a:r>
            <a:r>
              <a:rPr lang="en-US" sz="3700" smtClean="0"/>
              <a:t/>
            </a:r>
            <a:br>
              <a:rPr lang="en-US" sz="3700" smtClean="0"/>
            </a:br>
            <a:r>
              <a:rPr lang="en-US" sz="3500" smtClean="0"/>
              <a:t>Diversification: negative correlation</a:t>
            </a:r>
          </a:p>
        </p:txBody>
      </p:sp>
      <p:sp>
        <p:nvSpPr>
          <p:cNvPr id="59395"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b="1" u="sng" smtClean="0"/>
              <a:t>Ford share &amp; ExxonMobil share</a:t>
            </a:r>
            <a:r>
              <a:rPr lang="en-US" sz="2800" smtClean="0"/>
              <a:t>: Exxon rises &amp;</a:t>
            </a:r>
            <a:br>
              <a:rPr lang="en-US" sz="2800" smtClean="0"/>
            </a:br>
            <a:r>
              <a:rPr lang="en-US" sz="2800" smtClean="0"/>
              <a:t>Ford drops when gas prices are high.  </a:t>
            </a:r>
            <a:r>
              <a:rPr lang="en-US" sz="2800" b="1" smtClean="0"/>
              <a:t>Correlation</a:t>
            </a:r>
            <a:br>
              <a:rPr lang="en-US" sz="2800" b="1" smtClean="0"/>
            </a:br>
            <a:r>
              <a:rPr lang="en-US" sz="2800" b="1" smtClean="0"/>
              <a:t>is, say, -0.3 (negatively correlated)</a:t>
            </a:r>
          </a:p>
          <a:p>
            <a:pPr lvl="1" eaLnBrk="1" hangingPunct="1">
              <a:spcBef>
                <a:spcPct val="0"/>
              </a:spcBef>
            </a:pPr>
            <a:r>
              <a:rPr lang="en-US" smtClean="0"/>
              <a:t>Splitting your funds between these two investments is called “</a:t>
            </a:r>
            <a:r>
              <a:rPr lang="en-US" b="1" u="sng" smtClean="0"/>
              <a:t>hedging</a:t>
            </a:r>
            <a:r>
              <a:rPr lang="en-US" smtClean="0"/>
              <a:t>” (partial protection in case your bet is wrong)</a:t>
            </a:r>
            <a:endParaRPr lang="en-US" sz="2400" smtClean="0"/>
          </a:p>
          <a:p>
            <a:pPr eaLnBrk="1" hangingPunct="1">
              <a:spcBef>
                <a:spcPct val="0"/>
              </a:spcBef>
            </a:pPr>
            <a:r>
              <a:rPr lang="en-US" sz="2800" b="1" u="sng" smtClean="0"/>
              <a:t>Buying a Ford share &amp; Shorting a Ford share</a:t>
            </a:r>
            <a:r>
              <a:rPr lang="en-US" sz="2800" smtClean="0"/>
              <a:t>: </a:t>
            </a:r>
            <a:r>
              <a:rPr lang="en-US" sz="2800" b="1" smtClean="0"/>
              <a:t>Correlation is -1</a:t>
            </a:r>
            <a:r>
              <a:rPr lang="en-US" sz="2800" smtClean="0"/>
              <a:t> (whenever one investment goes up, the other goes down by the same amount)</a:t>
            </a:r>
          </a:p>
          <a:p>
            <a:pPr lvl="1" eaLnBrk="1" hangingPunct="1">
              <a:spcBef>
                <a:spcPct val="0"/>
              </a:spcBef>
            </a:pPr>
            <a:r>
              <a:rPr lang="en-US" sz="2400" smtClean="0"/>
              <a:t>The two investments cancel out each other (if equal</a:t>
            </a:r>
            <a:br>
              <a:rPr lang="en-US" sz="2400" smtClean="0"/>
            </a:br>
            <a:r>
              <a:rPr lang="en-US" sz="2400" smtClean="0"/>
              <a:t>amounts invested in each)</a:t>
            </a:r>
          </a:p>
        </p:txBody>
      </p:sp>
      <p:sp>
        <p:nvSpPr>
          <p:cNvPr id="6" name="Slide Number Placeholder 5"/>
          <p:cNvSpPr>
            <a:spLocks noGrp="1"/>
          </p:cNvSpPr>
          <p:nvPr>
            <p:ph type="sldNum" sz="quarter" idx="11"/>
          </p:nvPr>
        </p:nvSpPr>
        <p:spPr/>
        <p:txBody>
          <a:bodyPr/>
          <a:lstStyle/>
          <a:p>
            <a:pPr>
              <a:defRPr/>
            </a:pPr>
            <a:fld id="{AD2AE53A-55D1-4BB2-A0E6-7FD9BC213C8F}" type="slidenum">
              <a:rPr lang="en-US" smtClean="0"/>
              <a:pPr>
                <a:defRPr/>
              </a:pPr>
              <a:t>46</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pPr eaLnBrk="1" hangingPunct="1"/>
            <a:r>
              <a:rPr lang="en-US" smtClean="0"/>
              <a:t>Value margin</a:t>
            </a:r>
            <a:r>
              <a:rPr lang="en-US" sz="3700" smtClean="0"/>
              <a:t/>
            </a:r>
            <a:br>
              <a:rPr lang="en-US" sz="3700" smtClean="0"/>
            </a:br>
            <a:r>
              <a:rPr lang="en-US" sz="3500" smtClean="0"/>
              <a:t>Diversification: theory to practice</a:t>
            </a:r>
          </a:p>
        </p:txBody>
      </p:sp>
      <p:sp>
        <p:nvSpPr>
          <p:cNvPr id="60419"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smtClean="0"/>
              <a:t>Firms diversify by operating in several markets that have a low correlation with each other: firm’s returns should be close to the projected (i.e., average) returns</a:t>
            </a:r>
          </a:p>
          <a:p>
            <a:pPr eaLnBrk="1" hangingPunct="1">
              <a:spcBef>
                <a:spcPct val="0"/>
              </a:spcBef>
            </a:pPr>
            <a:r>
              <a:rPr lang="en-US" sz="2400" smtClean="0"/>
              <a:t>Firms hedge by operating (or buying financial instruments) in markets that have negative correlation with each other</a:t>
            </a:r>
          </a:p>
          <a:p>
            <a:pPr lvl="1" eaLnBrk="1" hangingPunct="1">
              <a:spcBef>
                <a:spcPct val="0"/>
              </a:spcBef>
            </a:pPr>
            <a:r>
              <a:rPr lang="en-US" sz="2000" smtClean="0"/>
              <a:t>This reduces profitability (gains in one market will be offset by losses in the other) as the cost of reducing/eliminating the impact of a risk</a:t>
            </a:r>
          </a:p>
          <a:p>
            <a:pPr eaLnBrk="1" hangingPunct="1">
              <a:spcBef>
                <a:spcPct val="0"/>
              </a:spcBef>
            </a:pPr>
            <a:r>
              <a:rPr lang="en-US" sz="2400" smtClean="0"/>
              <a:t>Diversify, hedge, or neither?</a:t>
            </a:r>
          </a:p>
          <a:p>
            <a:pPr lvl="1" eaLnBrk="1" hangingPunct="1">
              <a:spcBef>
                <a:spcPct val="0"/>
              </a:spcBef>
            </a:pPr>
            <a:r>
              <a:rPr lang="en-US" sz="2000" smtClean="0"/>
              <a:t>Hedge: risks with high uncertainty &amp; high impact on the firm</a:t>
            </a:r>
          </a:p>
          <a:p>
            <a:pPr lvl="1" eaLnBrk="1" hangingPunct="1">
              <a:spcBef>
                <a:spcPct val="0"/>
              </a:spcBef>
            </a:pPr>
            <a:r>
              <a:rPr lang="en-US" sz="2000" smtClean="0"/>
              <a:t>Diversify: risks with lower uncertainty &amp; high impact on the firm</a:t>
            </a:r>
          </a:p>
          <a:p>
            <a:pPr lvl="1" eaLnBrk="1" hangingPunct="1">
              <a:spcBef>
                <a:spcPct val="0"/>
              </a:spcBef>
            </a:pPr>
            <a:r>
              <a:rPr lang="en-US" sz="2000" smtClean="0"/>
              <a:t>Neither: risks with a low impact on the firm</a:t>
            </a:r>
          </a:p>
          <a:p>
            <a:pPr eaLnBrk="1" hangingPunct="1">
              <a:spcBef>
                <a:spcPct val="0"/>
              </a:spcBef>
            </a:pPr>
            <a:r>
              <a:rPr lang="en-US" sz="2400" smtClean="0"/>
              <a:t>The agency problem with diversification</a:t>
            </a:r>
          </a:p>
          <a:p>
            <a:pPr lvl="1" eaLnBrk="1" hangingPunct="1">
              <a:spcBef>
                <a:spcPct val="0"/>
              </a:spcBef>
            </a:pPr>
            <a:r>
              <a:rPr lang="en-US" sz="2000" smtClean="0"/>
              <a:t>Diversification comes at expense of other goals (e.g., markets w/highest profit, most synergies). </a:t>
            </a:r>
            <a:r>
              <a:rPr lang="en-US" sz="2000" smtClean="0">
                <a:solidFill>
                  <a:srgbClr val="FF0000"/>
                </a:solidFill>
              </a:rPr>
              <a:t>Can someone else diversify instead of the firm?</a:t>
            </a:r>
            <a:endParaRPr lang="en-US" sz="2000" smtClean="0"/>
          </a:p>
          <a:p>
            <a:pPr lvl="1" eaLnBrk="1" hangingPunct="1">
              <a:spcBef>
                <a:spcPct val="0"/>
              </a:spcBef>
            </a:pPr>
            <a:r>
              <a:rPr lang="en-US" sz="2000" smtClean="0">
                <a:solidFill>
                  <a:srgbClr val="FF0000"/>
                </a:solidFill>
              </a:rPr>
              <a:t>Does management gain something from diversifying?</a:t>
            </a:r>
            <a:endParaRPr lang="en-US" sz="2000" smtClean="0"/>
          </a:p>
        </p:txBody>
      </p:sp>
      <p:sp>
        <p:nvSpPr>
          <p:cNvPr id="6" name="Slide Number Placeholder 5"/>
          <p:cNvSpPr>
            <a:spLocks noGrp="1"/>
          </p:cNvSpPr>
          <p:nvPr>
            <p:ph type="sldNum" sz="quarter" idx="11"/>
          </p:nvPr>
        </p:nvSpPr>
        <p:spPr/>
        <p:txBody>
          <a:bodyPr/>
          <a:lstStyle/>
          <a:p>
            <a:pPr>
              <a:defRPr/>
            </a:pPr>
            <a:fld id="{22C5A36B-2056-44E6-90F2-A15A0EB6860C}" type="slidenum">
              <a:rPr lang="en-US" smtClean="0"/>
              <a:pPr>
                <a:defRPr/>
              </a:pPr>
              <a:t>47</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pPr eaLnBrk="1" hangingPunct="1"/>
            <a:r>
              <a:rPr lang="en-US" smtClean="0"/>
              <a:t>Value pool</a:t>
            </a:r>
            <a:br>
              <a:rPr lang="en-US" smtClean="0"/>
            </a:br>
            <a:r>
              <a:rPr lang="en-US" sz="3500" smtClean="0"/>
              <a:t>Volume of sales</a:t>
            </a:r>
          </a:p>
        </p:txBody>
      </p:sp>
      <p:sp>
        <p:nvSpPr>
          <p:cNvPr id="61443"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800" smtClean="0"/>
              <a:t>What affects volume of sales?</a:t>
            </a:r>
          </a:p>
          <a:p>
            <a:pPr marL="839788" lvl="1" indent="-495300" eaLnBrk="1" hangingPunct="1">
              <a:spcBef>
                <a:spcPct val="0"/>
              </a:spcBef>
            </a:pPr>
            <a:r>
              <a:rPr lang="en-US" sz="2400" smtClean="0"/>
              <a:t>Factors unique to the particular product</a:t>
            </a:r>
          </a:p>
          <a:p>
            <a:pPr marL="839788" lvl="1" indent="-495300" eaLnBrk="1" hangingPunct="1">
              <a:spcBef>
                <a:spcPct val="0"/>
              </a:spcBef>
            </a:pPr>
            <a:r>
              <a:rPr lang="en-US" sz="2400" smtClean="0"/>
              <a:t>Economic cycle’s effects on demand (income effects); e.g.,</a:t>
            </a:r>
          </a:p>
          <a:p>
            <a:pPr marL="1352550" lvl="2" indent="-438150" eaLnBrk="1" hangingPunct="1">
              <a:spcBef>
                <a:spcPct val="0"/>
              </a:spcBef>
            </a:pPr>
            <a:r>
              <a:rPr lang="en-US" sz="2000" smtClean="0"/>
              <a:t>Demand for high-end products may decline during recessions</a:t>
            </a:r>
          </a:p>
          <a:p>
            <a:pPr marL="1352550" lvl="2" indent="-438150" eaLnBrk="1" hangingPunct="1">
              <a:spcBef>
                <a:spcPct val="0"/>
              </a:spcBef>
            </a:pPr>
            <a:r>
              <a:rPr lang="en-US" sz="2000" smtClean="0"/>
              <a:t>Demand for low-end products may increase as people trade down</a:t>
            </a:r>
          </a:p>
          <a:p>
            <a:pPr marL="1352550" lvl="2" indent="-438150" eaLnBrk="1" hangingPunct="1">
              <a:spcBef>
                <a:spcPct val="0"/>
              </a:spcBef>
            </a:pPr>
            <a:r>
              <a:rPr lang="en-US" sz="2000" smtClean="0"/>
              <a:t>Demand for some products is resistant to income effects (people buy the same amount in good times &amp; bad)</a:t>
            </a:r>
          </a:p>
          <a:p>
            <a:pPr marL="1752600" lvl="3" indent="-381000" eaLnBrk="1" hangingPunct="1">
              <a:spcBef>
                <a:spcPct val="0"/>
              </a:spcBef>
            </a:pPr>
            <a:r>
              <a:rPr lang="en-US" sz="1900" smtClean="0"/>
              <a:t>Don’t confuse income effects with price effects – tendency to buy more when price is low &amp; less when price is high</a:t>
            </a:r>
          </a:p>
          <a:p>
            <a:pPr marL="839788" lvl="1" indent="-495300" eaLnBrk="1" hangingPunct="1">
              <a:spcBef>
                <a:spcPct val="0"/>
              </a:spcBef>
            </a:pPr>
            <a:r>
              <a:rPr lang="en-US" sz="2400" smtClean="0"/>
              <a:t>Spillover effects from other links in the supply chain</a:t>
            </a:r>
          </a:p>
          <a:p>
            <a:pPr marL="839788" lvl="1" indent="-495300" eaLnBrk="1" hangingPunct="1">
              <a:spcBef>
                <a:spcPct val="0"/>
              </a:spcBef>
            </a:pPr>
            <a:r>
              <a:rPr lang="en-US" sz="2400" smtClean="0"/>
              <a:t>Product life cycle</a:t>
            </a:r>
          </a:p>
        </p:txBody>
      </p:sp>
      <p:sp>
        <p:nvSpPr>
          <p:cNvPr id="6" name="Slide Number Placeholder 5"/>
          <p:cNvSpPr>
            <a:spLocks noGrp="1"/>
          </p:cNvSpPr>
          <p:nvPr>
            <p:ph type="sldNum" sz="quarter" idx="11"/>
          </p:nvPr>
        </p:nvSpPr>
        <p:spPr/>
        <p:txBody>
          <a:bodyPr/>
          <a:lstStyle/>
          <a:p>
            <a:pPr>
              <a:defRPr/>
            </a:pPr>
            <a:fld id="{9867824B-5281-4392-8679-E746B18DA288}" type="slidenum">
              <a:rPr lang="en-US" smtClean="0"/>
              <a:pPr>
                <a:defRPr/>
              </a:pPr>
              <a:t>48</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4"/>
          <p:cNvPicPr>
            <a:picLocks noChangeAspect="1" noChangeArrowheads="1"/>
          </p:cNvPicPr>
          <p:nvPr/>
        </p:nvPicPr>
        <p:blipFill>
          <a:blip r:embed="rId2" cstate="print"/>
          <a:srcRect/>
          <a:stretch>
            <a:fillRect/>
          </a:stretch>
        </p:blipFill>
        <p:spPr bwMode="auto">
          <a:xfrm>
            <a:off x="1403350" y="3213100"/>
            <a:ext cx="5473700" cy="3208338"/>
          </a:xfrm>
          <a:prstGeom prst="rect">
            <a:avLst/>
          </a:prstGeom>
          <a:noFill/>
          <a:ln w="9525">
            <a:noFill/>
            <a:miter lim="800000"/>
            <a:headEnd/>
            <a:tailEnd/>
          </a:ln>
        </p:spPr>
      </p:pic>
      <p:sp>
        <p:nvSpPr>
          <p:cNvPr id="62467" name="Rectangle 2"/>
          <p:cNvSpPr>
            <a:spLocks noGrp="1" noChangeArrowheads="1"/>
          </p:cNvSpPr>
          <p:nvPr>
            <p:ph type="title" idx="4294967295"/>
          </p:nvPr>
        </p:nvSpPr>
        <p:spPr/>
        <p:txBody>
          <a:bodyPr/>
          <a:lstStyle/>
          <a:p>
            <a:pPr eaLnBrk="1" hangingPunct="1"/>
            <a:r>
              <a:rPr lang="en-US" smtClean="0"/>
              <a:t>Value pool</a:t>
            </a:r>
            <a:br>
              <a:rPr lang="en-US" smtClean="0"/>
            </a:br>
            <a:r>
              <a:rPr lang="en-US" sz="3500" smtClean="0"/>
              <a:t>Sales volume &amp; product life cycle</a:t>
            </a:r>
            <a:endParaRPr lang="en-US" smtClean="0"/>
          </a:p>
        </p:txBody>
      </p:sp>
      <p:sp>
        <p:nvSpPr>
          <p:cNvPr id="62468"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400" smtClean="0"/>
              <a:t>Another predictable pattern in which demand changes over time relates to the natural life cycle of a product</a:t>
            </a:r>
          </a:p>
          <a:p>
            <a:pPr marL="839788" lvl="1" indent="-495300" eaLnBrk="1" hangingPunct="1">
              <a:spcBef>
                <a:spcPct val="0"/>
              </a:spcBef>
            </a:pPr>
            <a:r>
              <a:rPr lang="en-US" sz="2000" smtClean="0"/>
              <a:t>Often assessed on a market level (“industry life cycle”), but many markets have multiple products in different life cycle stages</a:t>
            </a:r>
          </a:p>
        </p:txBody>
      </p:sp>
      <p:sp>
        <p:nvSpPr>
          <p:cNvPr id="62469" name="Text Box 5"/>
          <p:cNvSpPr txBox="1">
            <a:spLocks noChangeArrowheads="1"/>
          </p:cNvSpPr>
          <p:nvPr/>
        </p:nvSpPr>
        <p:spPr bwMode="auto">
          <a:xfrm>
            <a:off x="2124075" y="3602038"/>
            <a:ext cx="1295400" cy="274637"/>
          </a:xfrm>
          <a:prstGeom prst="rect">
            <a:avLst/>
          </a:prstGeom>
          <a:noFill/>
          <a:ln w="9525">
            <a:noFill/>
            <a:miter lim="800000"/>
            <a:headEnd/>
            <a:tailEnd/>
          </a:ln>
        </p:spPr>
        <p:txBody>
          <a:bodyPr>
            <a:spAutoFit/>
          </a:bodyPr>
          <a:lstStyle/>
          <a:p>
            <a:pPr algn="ctr">
              <a:spcBef>
                <a:spcPct val="50000"/>
              </a:spcBef>
            </a:pPr>
            <a:r>
              <a:rPr lang="en-US" sz="1200" b="1"/>
              <a:t>Fragmentation</a:t>
            </a:r>
          </a:p>
        </p:txBody>
      </p:sp>
      <p:sp>
        <p:nvSpPr>
          <p:cNvPr id="62470" name="Text Box 6"/>
          <p:cNvSpPr txBox="1">
            <a:spLocks noChangeArrowheads="1"/>
          </p:cNvSpPr>
          <p:nvPr/>
        </p:nvSpPr>
        <p:spPr bwMode="auto">
          <a:xfrm>
            <a:off x="3421063" y="3613150"/>
            <a:ext cx="1295400" cy="274638"/>
          </a:xfrm>
          <a:prstGeom prst="rect">
            <a:avLst/>
          </a:prstGeom>
          <a:noFill/>
          <a:ln w="9525">
            <a:noFill/>
            <a:miter lim="800000"/>
            <a:headEnd/>
            <a:tailEnd/>
          </a:ln>
        </p:spPr>
        <p:txBody>
          <a:bodyPr>
            <a:spAutoFit/>
          </a:bodyPr>
          <a:lstStyle/>
          <a:p>
            <a:pPr algn="ctr">
              <a:spcBef>
                <a:spcPct val="50000"/>
              </a:spcBef>
            </a:pPr>
            <a:r>
              <a:rPr lang="en-US" sz="1200" b="1"/>
              <a:t>Shakeout</a:t>
            </a:r>
          </a:p>
        </p:txBody>
      </p:sp>
      <p:sp>
        <p:nvSpPr>
          <p:cNvPr id="62471" name="Text Box 7"/>
          <p:cNvSpPr txBox="1">
            <a:spLocks noChangeArrowheads="1"/>
          </p:cNvSpPr>
          <p:nvPr/>
        </p:nvSpPr>
        <p:spPr bwMode="auto">
          <a:xfrm>
            <a:off x="4787900" y="3613150"/>
            <a:ext cx="1079500" cy="274638"/>
          </a:xfrm>
          <a:prstGeom prst="rect">
            <a:avLst/>
          </a:prstGeom>
          <a:noFill/>
          <a:ln w="9525">
            <a:noFill/>
            <a:miter lim="800000"/>
            <a:headEnd/>
            <a:tailEnd/>
          </a:ln>
        </p:spPr>
        <p:txBody>
          <a:bodyPr>
            <a:spAutoFit/>
          </a:bodyPr>
          <a:lstStyle/>
          <a:p>
            <a:pPr algn="ctr">
              <a:spcBef>
                <a:spcPct val="50000"/>
              </a:spcBef>
            </a:pPr>
            <a:r>
              <a:rPr lang="en-US" sz="1200" b="1"/>
              <a:t>Maturity</a:t>
            </a:r>
          </a:p>
        </p:txBody>
      </p:sp>
      <p:sp>
        <p:nvSpPr>
          <p:cNvPr id="62472" name="Text Box 8"/>
          <p:cNvSpPr txBox="1">
            <a:spLocks noChangeArrowheads="1"/>
          </p:cNvSpPr>
          <p:nvPr/>
        </p:nvSpPr>
        <p:spPr bwMode="auto">
          <a:xfrm>
            <a:off x="5867400" y="3613150"/>
            <a:ext cx="936625" cy="274638"/>
          </a:xfrm>
          <a:prstGeom prst="rect">
            <a:avLst/>
          </a:prstGeom>
          <a:noFill/>
          <a:ln w="9525">
            <a:noFill/>
            <a:miter lim="800000"/>
            <a:headEnd/>
            <a:tailEnd/>
          </a:ln>
        </p:spPr>
        <p:txBody>
          <a:bodyPr>
            <a:spAutoFit/>
          </a:bodyPr>
          <a:lstStyle/>
          <a:p>
            <a:pPr algn="ctr">
              <a:spcBef>
                <a:spcPct val="50000"/>
              </a:spcBef>
            </a:pPr>
            <a:r>
              <a:rPr lang="en-US" sz="1200" b="1"/>
              <a:t>Decline</a:t>
            </a:r>
          </a:p>
        </p:txBody>
      </p:sp>
      <p:sp>
        <p:nvSpPr>
          <p:cNvPr id="62473" name="Text Box 9"/>
          <p:cNvSpPr txBox="1">
            <a:spLocks noChangeArrowheads="1"/>
          </p:cNvSpPr>
          <p:nvPr/>
        </p:nvSpPr>
        <p:spPr bwMode="auto">
          <a:xfrm>
            <a:off x="828675" y="3613150"/>
            <a:ext cx="1295400" cy="274638"/>
          </a:xfrm>
          <a:prstGeom prst="rect">
            <a:avLst/>
          </a:prstGeom>
          <a:noFill/>
          <a:ln w="9525">
            <a:noFill/>
            <a:miter lim="800000"/>
            <a:headEnd/>
            <a:tailEnd/>
          </a:ln>
        </p:spPr>
        <p:txBody>
          <a:bodyPr>
            <a:spAutoFit/>
          </a:bodyPr>
          <a:lstStyle/>
          <a:p>
            <a:pPr algn="ctr">
              <a:spcBef>
                <a:spcPct val="50000"/>
              </a:spcBef>
            </a:pPr>
            <a:r>
              <a:rPr lang="en-US" sz="1200" b="1"/>
              <a:t>Market:</a:t>
            </a:r>
          </a:p>
        </p:txBody>
      </p:sp>
      <p:sp>
        <p:nvSpPr>
          <p:cNvPr id="62474" name="Text Box 10"/>
          <p:cNvSpPr txBox="1">
            <a:spLocks noChangeArrowheads="1"/>
          </p:cNvSpPr>
          <p:nvPr/>
        </p:nvSpPr>
        <p:spPr bwMode="auto">
          <a:xfrm>
            <a:off x="828675" y="3324225"/>
            <a:ext cx="1295400" cy="274638"/>
          </a:xfrm>
          <a:prstGeom prst="rect">
            <a:avLst/>
          </a:prstGeom>
          <a:noFill/>
          <a:ln w="9525">
            <a:noFill/>
            <a:miter lim="800000"/>
            <a:headEnd/>
            <a:tailEnd/>
          </a:ln>
        </p:spPr>
        <p:txBody>
          <a:bodyPr>
            <a:spAutoFit/>
          </a:bodyPr>
          <a:lstStyle/>
          <a:p>
            <a:pPr algn="ctr">
              <a:spcBef>
                <a:spcPct val="50000"/>
              </a:spcBef>
            </a:pPr>
            <a:r>
              <a:rPr lang="en-US" sz="1200" b="1"/>
              <a:t>Product:</a:t>
            </a:r>
          </a:p>
        </p:txBody>
      </p:sp>
      <p:sp>
        <p:nvSpPr>
          <p:cNvPr id="13" name="Slide Number Placeholder 12"/>
          <p:cNvSpPr>
            <a:spLocks noGrp="1"/>
          </p:cNvSpPr>
          <p:nvPr>
            <p:ph type="sldNum" sz="quarter" idx="11"/>
          </p:nvPr>
        </p:nvSpPr>
        <p:spPr/>
        <p:txBody>
          <a:bodyPr/>
          <a:lstStyle/>
          <a:p>
            <a:pPr>
              <a:defRPr/>
            </a:pPr>
            <a:fld id="{80FF49EA-B979-4A0A-A2F1-5986798D923A}" type="slidenum">
              <a:rPr lang="en-US" smtClean="0"/>
              <a:pPr>
                <a:defRPr/>
              </a:pPr>
              <a:t>49</a:t>
            </a:fld>
            <a:endParaRPr lang="en-US"/>
          </a:p>
        </p:txBody>
      </p:sp>
      <p:sp>
        <p:nvSpPr>
          <p:cNvPr id="14" name="Footer Placeholder 13"/>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dirty="0" smtClean="0"/>
              <a:t>Introduction to BSL</a:t>
            </a:r>
            <a:r>
              <a:rPr lang="en-US" sz="3500" dirty="0" smtClean="0"/>
              <a:t/>
            </a:r>
            <a:br>
              <a:rPr lang="en-US" sz="3500" dirty="0" smtClean="0"/>
            </a:br>
            <a:r>
              <a:rPr lang="en-US" sz="3500" dirty="0" smtClean="0"/>
              <a:t>What this course is/isn’t about</a:t>
            </a:r>
          </a:p>
        </p:txBody>
      </p:sp>
      <p:sp>
        <p:nvSpPr>
          <p:cNvPr id="16387"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800" dirty="0" smtClean="0"/>
              <a:t>This is not a course about picking good stocks</a:t>
            </a:r>
          </a:p>
          <a:p>
            <a:pPr lvl="1" eaLnBrk="1" hangingPunct="1">
              <a:spcBef>
                <a:spcPct val="0"/>
              </a:spcBef>
            </a:pPr>
            <a:r>
              <a:rPr lang="en-US" sz="2400" dirty="0" smtClean="0"/>
              <a:t>Fundamental analysis of investments does require knowledge of business strategy, but it also requires assessing what is the firm’s value</a:t>
            </a:r>
          </a:p>
          <a:p>
            <a:pPr lvl="1" eaLnBrk="1" hangingPunct="1">
              <a:spcBef>
                <a:spcPct val="0"/>
              </a:spcBef>
            </a:pPr>
            <a:r>
              <a:rPr lang="en-US" sz="2400" dirty="0" smtClean="0"/>
              <a:t>But the analysis we use can help strategize your career</a:t>
            </a:r>
          </a:p>
          <a:p>
            <a:pPr eaLnBrk="1" hangingPunct="1">
              <a:spcBef>
                <a:spcPct val="0"/>
              </a:spcBef>
            </a:pPr>
            <a:r>
              <a:rPr lang="en-US" sz="2800" b="1" dirty="0" smtClean="0"/>
              <a:t>So what is the course about?</a:t>
            </a:r>
            <a:r>
              <a:rPr lang="en-US" sz="2600" b="1" dirty="0" smtClean="0"/>
              <a:t> (i.e. what is strategy?)</a:t>
            </a:r>
          </a:p>
          <a:p>
            <a:pPr lvl="1" eaLnBrk="1" hangingPunct="1">
              <a:spcBef>
                <a:spcPct val="0"/>
              </a:spcBef>
            </a:pPr>
            <a:r>
              <a:rPr lang="en-US" sz="2200" b="1" u="sng" dirty="0" smtClean="0"/>
              <a:t>Creating/maintaining a fit between the strategic environment &amp; firm’s strategic traits</a:t>
            </a:r>
            <a:r>
              <a:rPr lang="en-US" sz="2200" dirty="0" smtClean="0"/>
              <a:t> (applying strengths to opportunities), in order to best achieve the firm’s goals</a:t>
            </a:r>
          </a:p>
          <a:p>
            <a:pPr lvl="1" eaLnBrk="1" hangingPunct="1">
              <a:spcBef>
                <a:spcPct val="0"/>
              </a:spcBef>
            </a:pPr>
            <a:r>
              <a:rPr lang="en-US" sz="2200" dirty="0" smtClean="0"/>
              <a:t>More about this in the “What is strategy?” section (BSL 1c)</a:t>
            </a:r>
          </a:p>
        </p:txBody>
      </p:sp>
      <p:sp>
        <p:nvSpPr>
          <p:cNvPr id="6" name="Slide Number Placeholder 5"/>
          <p:cNvSpPr>
            <a:spLocks noGrp="1"/>
          </p:cNvSpPr>
          <p:nvPr>
            <p:ph type="sldNum" sz="quarter" idx="11"/>
          </p:nvPr>
        </p:nvSpPr>
        <p:spPr/>
        <p:txBody>
          <a:bodyPr/>
          <a:lstStyle/>
          <a:p>
            <a:pPr>
              <a:defRPr/>
            </a:pPr>
            <a:fld id="{C34FD76C-C2CB-4896-8D27-79A19A2F10DB}" type="slidenum">
              <a:rPr lang="en-US" smtClean="0"/>
              <a:pPr>
                <a:defRPr/>
              </a:pPr>
              <a:t>5</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a:blip r:embed="rId2" cstate="print"/>
          <a:srcRect/>
          <a:stretch>
            <a:fillRect/>
          </a:stretch>
        </p:blipFill>
        <p:spPr bwMode="auto">
          <a:xfrm>
            <a:off x="6084888" y="4510088"/>
            <a:ext cx="2881312" cy="1689100"/>
          </a:xfrm>
          <a:prstGeom prst="rect">
            <a:avLst/>
          </a:prstGeom>
          <a:noFill/>
          <a:ln w="9525">
            <a:noFill/>
            <a:miter lim="800000"/>
            <a:headEnd/>
            <a:tailEnd/>
          </a:ln>
        </p:spPr>
      </p:pic>
      <p:sp>
        <p:nvSpPr>
          <p:cNvPr id="63491" name="Rectangle 2"/>
          <p:cNvSpPr>
            <a:spLocks noGrp="1" noChangeArrowheads="1"/>
          </p:cNvSpPr>
          <p:nvPr>
            <p:ph type="title" idx="4294967295"/>
          </p:nvPr>
        </p:nvSpPr>
        <p:spPr/>
        <p:txBody>
          <a:bodyPr/>
          <a:lstStyle/>
          <a:p>
            <a:pPr eaLnBrk="1" hangingPunct="1"/>
            <a:r>
              <a:rPr lang="en-US" smtClean="0"/>
              <a:t>Value pool</a:t>
            </a:r>
            <a:br>
              <a:rPr lang="en-US" smtClean="0"/>
            </a:br>
            <a:r>
              <a:rPr lang="en-US" sz="3500" smtClean="0"/>
              <a:t>Product life cycle – Introduction</a:t>
            </a:r>
            <a:endParaRPr lang="en-US" smtClean="0"/>
          </a:p>
        </p:txBody>
      </p:sp>
      <p:sp>
        <p:nvSpPr>
          <p:cNvPr id="63492" name="Rectangle 3"/>
          <p:cNvSpPr>
            <a:spLocks noGrp="1" noChangeArrowheads="1"/>
          </p:cNvSpPr>
          <p:nvPr>
            <p:ph type="body" idx="4294967295"/>
          </p:nvPr>
        </p:nvSpPr>
        <p:spPr>
          <a:xfrm>
            <a:off x="0" y="1447800"/>
            <a:ext cx="9144000" cy="5181600"/>
          </a:xfrm>
        </p:spPr>
        <p:txBody>
          <a:bodyPr/>
          <a:lstStyle/>
          <a:p>
            <a:pPr marL="571500" indent="-571500" eaLnBrk="1" hangingPunct="1">
              <a:spcBef>
                <a:spcPct val="0"/>
              </a:spcBef>
            </a:pPr>
            <a:r>
              <a:rPr lang="en-US" sz="2400" smtClean="0"/>
              <a:t>Demand: small, uncertain</a:t>
            </a:r>
            <a:endParaRPr lang="en-US" sz="1800" smtClean="0"/>
          </a:p>
          <a:p>
            <a:pPr marL="571500" indent="-571500" eaLnBrk="1" hangingPunct="1">
              <a:spcBef>
                <a:spcPct val="0"/>
              </a:spcBef>
            </a:pPr>
            <a:r>
              <a:rPr lang="en-US" sz="2400" smtClean="0"/>
              <a:t>Competition: limited (few rivals; little substitution)</a:t>
            </a:r>
            <a:endParaRPr lang="en-US" sz="1800" smtClean="0"/>
          </a:p>
          <a:p>
            <a:pPr marL="920750" lvl="1" indent="-571500" eaLnBrk="1" hangingPunct="1">
              <a:spcBef>
                <a:spcPct val="0"/>
              </a:spcBef>
            </a:pPr>
            <a:r>
              <a:rPr lang="en-US" sz="2000" smtClean="0"/>
              <a:t>Firms emphasize innovation &amp; product recognition</a:t>
            </a:r>
          </a:p>
          <a:p>
            <a:pPr marL="571500" indent="-571500" eaLnBrk="1" hangingPunct="1">
              <a:spcBef>
                <a:spcPct val="0"/>
              </a:spcBef>
            </a:pPr>
            <a:r>
              <a:rPr lang="en-US" sz="2400" smtClean="0"/>
              <a:t>Cashflow: high cash usage (“question mark”)</a:t>
            </a:r>
          </a:p>
          <a:p>
            <a:pPr marL="920750" lvl="1" indent="-571500" eaLnBrk="1" hangingPunct="1">
              <a:spcBef>
                <a:spcPct val="0"/>
              </a:spcBef>
            </a:pPr>
            <a:r>
              <a:rPr lang="en-US" sz="2000" smtClean="0"/>
              <a:t>Invest in hope of growing volume</a:t>
            </a:r>
          </a:p>
          <a:p>
            <a:pPr marL="571500" indent="-571500" eaLnBrk="1" hangingPunct="1">
              <a:spcBef>
                <a:spcPct val="0"/>
              </a:spcBef>
            </a:pPr>
            <a:endParaRPr lang="en-US" sz="2400" smtClean="0"/>
          </a:p>
          <a:p>
            <a:pPr marL="571500" indent="-571500" eaLnBrk="1" hangingPunct="1">
              <a:spcBef>
                <a:spcPct val="0"/>
              </a:spcBef>
            </a:pPr>
            <a:r>
              <a:rPr lang="en-US" sz="2400" smtClean="0"/>
              <a:t>Some life cycles add a “design” or “embryonic” stage before introduction </a:t>
            </a:r>
            <a:r>
              <a:rPr lang="en-US" sz="2000" smtClean="0"/>
              <a:t>(no sales &amp; high investment in R&amp;D)</a:t>
            </a:r>
          </a:p>
        </p:txBody>
      </p:sp>
      <p:sp>
        <p:nvSpPr>
          <p:cNvPr id="63493" name="Oval 5"/>
          <p:cNvSpPr>
            <a:spLocks noChangeArrowheads="1"/>
          </p:cNvSpPr>
          <p:nvPr/>
        </p:nvSpPr>
        <p:spPr bwMode="auto">
          <a:xfrm>
            <a:off x="6372225" y="4294188"/>
            <a:ext cx="936625" cy="2087562"/>
          </a:xfrm>
          <a:prstGeom prst="ellipse">
            <a:avLst/>
          </a:prstGeom>
          <a:noFill/>
          <a:ln w="19050">
            <a:solidFill>
              <a:srgbClr val="FF0000"/>
            </a:solidFill>
            <a:round/>
            <a:headEnd/>
            <a:tailEnd/>
          </a:ln>
        </p:spPr>
        <p:txBody>
          <a:bodyPr wrap="none" anchor="ctr"/>
          <a:lstStyle/>
          <a:p>
            <a:endParaRPr lang="en-US"/>
          </a:p>
        </p:txBody>
      </p:sp>
      <p:sp>
        <p:nvSpPr>
          <p:cNvPr id="8" name="Slide Number Placeholder 7"/>
          <p:cNvSpPr>
            <a:spLocks noGrp="1"/>
          </p:cNvSpPr>
          <p:nvPr>
            <p:ph type="sldNum" sz="quarter" idx="11"/>
          </p:nvPr>
        </p:nvSpPr>
        <p:spPr/>
        <p:txBody>
          <a:bodyPr/>
          <a:lstStyle/>
          <a:p>
            <a:pPr>
              <a:defRPr/>
            </a:pPr>
            <a:fld id="{780E33A4-EE5B-4578-BE73-67EC2E99BF70}" type="slidenum">
              <a:rPr lang="en-US" smtClean="0"/>
              <a:pPr>
                <a:defRPr/>
              </a:pPr>
              <a:t>50</a:t>
            </a:fld>
            <a:endParaRPr lang="en-US"/>
          </a:p>
        </p:txBody>
      </p:sp>
      <p:sp>
        <p:nvSpPr>
          <p:cNvPr id="9" name="Footer Placeholder 8"/>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2" cstate="print"/>
          <a:srcRect/>
          <a:stretch>
            <a:fillRect/>
          </a:stretch>
        </p:blipFill>
        <p:spPr bwMode="auto">
          <a:xfrm>
            <a:off x="6154738" y="4510088"/>
            <a:ext cx="2881312" cy="1689100"/>
          </a:xfrm>
          <a:prstGeom prst="rect">
            <a:avLst/>
          </a:prstGeom>
          <a:noFill/>
          <a:ln w="9525">
            <a:noFill/>
            <a:miter lim="800000"/>
            <a:headEnd/>
            <a:tailEnd/>
          </a:ln>
        </p:spPr>
      </p:pic>
      <p:sp>
        <p:nvSpPr>
          <p:cNvPr id="64515" name="Rectangle 2"/>
          <p:cNvSpPr>
            <a:spLocks noGrp="1" noChangeArrowheads="1"/>
          </p:cNvSpPr>
          <p:nvPr>
            <p:ph type="title" idx="4294967295"/>
          </p:nvPr>
        </p:nvSpPr>
        <p:spPr/>
        <p:txBody>
          <a:bodyPr/>
          <a:lstStyle/>
          <a:p>
            <a:pPr eaLnBrk="1" hangingPunct="1"/>
            <a:r>
              <a:rPr lang="en-US" smtClean="0"/>
              <a:t>Value pool</a:t>
            </a:r>
            <a:br>
              <a:rPr lang="en-US" smtClean="0"/>
            </a:br>
            <a:r>
              <a:rPr lang="en-US" sz="3500" smtClean="0"/>
              <a:t>Product life cycle – Growth</a:t>
            </a:r>
            <a:endParaRPr lang="en-US" smtClean="0"/>
          </a:p>
        </p:txBody>
      </p:sp>
      <p:sp>
        <p:nvSpPr>
          <p:cNvPr id="55302" name="Rectangle 3"/>
          <p:cNvSpPr>
            <a:spLocks noGrp="1" noChangeArrowheads="1"/>
          </p:cNvSpPr>
          <p:nvPr>
            <p:ph type="body" idx="4294967295"/>
          </p:nvPr>
        </p:nvSpPr>
        <p:spPr>
          <a:xfrm>
            <a:off x="0" y="1447800"/>
            <a:ext cx="9144000" cy="5181600"/>
          </a:xfrm>
        </p:spPr>
        <p:txBody>
          <a:bodyPr/>
          <a:lstStyle/>
          <a:p>
            <a:pPr marL="571500" indent="-571500" eaLnBrk="1" hangingPunct="1">
              <a:spcBef>
                <a:spcPts val="0"/>
              </a:spcBef>
              <a:defRPr/>
            </a:pPr>
            <a:r>
              <a:rPr lang="en-US" sz="2400" dirty="0" smtClean="0"/>
              <a:t>Demand: increases </a:t>
            </a:r>
            <a:r>
              <a:rPr lang="en-US" sz="2000" dirty="0" smtClean="0"/>
              <a:t>(from early adopters &amp; wealthy to mass market)</a:t>
            </a:r>
          </a:p>
          <a:p>
            <a:pPr marL="839788" lvl="1" indent="-495300" eaLnBrk="1" hangingPunct="1">
              <a:spcBef>
                <a:spcPts val="0"/>
              </a:spcBef>
              <a:defRPr/>
            </a:pPr>
            <a:r>
              <a:rPr lang="en-US" sz="2000" dirty="0" smtClean="0"/>
              <a:t>Declining costs: economies of scale &amp; experience curve</a:t>
            </a:r>
          </a:p>
          <a:p>
            <a:pPr marL="839788" lvl="1" indent="-495300" eaLnBrk="1" hangingPunct="1">
              <a:spcBef>
                <a:spcPts val="0"/>
              </a:spcBef>
              <a:defRPr/>
            </a:pPr>
            <a:r>
              <a:rPr lang="en-US" sz="2000" dirty="0" smtClean="0"/>
              <a:t>Declining marginal value as high-value customers are all tapped</a:t>
            </a:r>
          </a:p>
          <a:p>
            <a:pPr marL="839788" lvl="1" indent="-495300" eaLnBrk="1" hangingPunct="1">
              <a:spcBef>
                <a:spcPts val="0"/>
              </a:spcBef>
              <a:defRPr/>
            </a:pPr>
            <a:r>
              <a:rPr lang="en-US" sz="2000" dirty="0" smtClean="0"/>
              <a:t>Pressure on distribution system</a:t>
            </a:r>
          </a:p>
          <a:p>
            <a:pPr marL="571500" indent="-571500" eaLnBrk="1" hangingPunct="1">
              <a:spcBef>
                <a:spcPts val="0"/>
              </a:spcBef>
              <a:defRPr/>
            </a:pPr>
            <a:r>
              <a:rPr lang="en-US" sz="2400" dirty="0" smtClean="0"/>
              <a:t>Competition: some features/biz models become dominant</a:t>
            </a:r>
          </a:p>
          <a:p>
            <a:pPr marL="839788" lvl="1" indent="-495300" eaLnBrk="1" hangingPunct="1">
              <a:spcBef>
                <a:spcPts val="0"/>
              </a:spcBef>
              <a:defRPr/>
            </a:pPr>
            <a:r>
              <a:rPr lang="en-US" sz="2000" dirty="0" smtClean="0"/>
              <a:t>Firms enter successful segments (increasing substitution &amp; rivalry) &amp; exit failed segments</a:t>
            </a:r>
          </a:p>
          <a:p>
            <a:pPr marL="839788" lvl="1" indent="-495300" eaLnBrk="1" hangingPunct="1">
              <a:spcBef>
                <a:spcPts val="0"/>
              </a:spcBef>
              <a:defRPr/>
            </a:pPr>
            <a:r>
              <a:rPr lang="en-US" sz="2000" dirty="0" smtClean="0"/>
              <a:t>Firms emphasize distribution, differentiation</a:t>
            </a:r>
          </a:p>
          <a:p>
            <a:pPr marL="571500" indent="-571500" eaLnBrk="1" hangingPunct="1">
              <a:spcBef>
                <a:spcPts val="0"/>
              </a:spcBef>
              <a:defRPr/>
            </a:pPr>
            <a:r>
              <a:rPr lang="en-US" sz="2400" dirty="0" err="1" smtClean="0"/>
              <a:t>Cashflow</a:t>
            </a:r>
            <a:r>
              <a:rPr lang="en-US" sz="2400" dirty="0" smtClean="0"/>
              <a:t>: very high cash usage (“star”)</a:t>
            </a:r>
          </a:p>
          <a:p>
            <a:pPr marL="920750" lvl="1" indent="-571500" eaLnBrk="1" hangingPunct="1">
              <a:spcBef>
                <a:spcPts val="0"/>
              </a:spcBef>
              <a:defRPr/>
            </a:pPr>
            <a:r>
              <a:rPr lang="en-US" sz="2000" dirty="0" smtClean="0"/>
              <a:t>Invest to increase sales</a:t>
            </a:r>
          </a:p>
          <a:p>
            <a:pPr marL="571500" indent="-571500" eaLnBrk="1" hangingPunct="1">
              <a:spcBef>
                <a:spcPts val="0"/>
              </a:spcBef>
              <a:defRPr/>
            </a:pPr>
            <a:endParaRPr lang="en-US" sz="2400" dirty="0" smtClean="0"/>
          </a:p>
          <a:p>
            <a:pPr marL="571500" indent="-571500" eaLnBrk="1" hangingPunct="1">
              <a:spcBef>
                <a:spcPts val="0"/>
              </a:spcBef>
              <a:defRPr/>
            </a:pPr>
            <a:r>
              <a:rPr lang="en-US" sz="2400" dirty="0" smtClean="0"/>
              <a:t>Some life cycles divide growth into early</a:t>
            </a:r>
            <a:br>
              <a:rPr lang="en-US" sz="2400" dirty="0" smtClean="0"/>
            </a:br>
            <a:r>
              <a:rPr lang="en-US" sz="2200" dirty="0" smtClean="0"/>
              <a:t>(before one model dominates) </a:t>
            </a:r>
            <a:r>
              <a:rPr lang="en-US" sz="2400" dirty="0" smtClean="0"/>
              <a:t>&amp; late phases</a:t>
            </a:r>
          </a:p>
        </p:txBody>
      </p:sp>
      <p:sp>
        <p:nvSpPr>
          <p:cNvPr id="64517" name="Oval 5"/>
          <p:cNvSpPr>
            <a:spLocks noChangeArrowheads="1"/>
          </p:cNvSpPr>
          <p:nvPr/>
        </p:nvSpPr>
        <p:spPr bwMode="auto">
          <a:xfrm>
            <a:off x="7162800" y="4294188"/>
            <a:ext cx="863600" cy="2087562"/>
          </a:xfrm>
          <a:prstGeom prst="ellipse">
            <a:avLst/>
          </a:prstGeom>
          <a:noFill/>
          <a:ln w="19050">
            <a:solidFill>
              <a:srgbClr val="FF0000"/>
            </a:solidFill>
            <a:round/>
            <a:headEnd/>
            <a:tailEnd/>
          </a:ln>
        </p:spPr>
        <p:txBody>
          <a:bodyPr wrap="none" anchor="ctr"/>
          <a:lstStyle/>
          <a:p>
            <a:endParaRPr lang="en-US"/>
          </a:p>
        </p:txBody>
      </p:sp>
      <p:sp>
        <p:nvSpPr>
          <p:cNvPr id="8" name="Slide Number Placeholder 7"/>
          <p:cNvSpPr>
            <a:spLocks noGrp="1"/>
          </p:cNvSpPr>
          <p:nvPr>
            <p:ph type="sldNum" sz="quarter" idx="11"/>
          </p:nvPr>
        </p:nvSpPr>
        <p:spPr/>
        <p:txBody>
          <a:bodyPr/>
          <a:lstStyle/>
          <a:p>
            <a:pPr>
              <a:defRPr/>
            </a:pPr>
            <a:fld id="{41984205-4E0D-423C-BAAE-AF4388C11AEE}" type="slidenum">
              <a:rPr lang="en-US" smtClean="0"/>
              <a:pPr>
                <a:defRPr/>
              </a:pPr>
              <a:t>51</a:t>
            </a:fld>
            <a:endParaRPr lang="en-US"/>
          </a:p>
        </p:txBody>
      </p:sp>
      <p:sp>
        <p:nvSpPr>
          <p:cNvPr id="9" name="Footer Placeholder 8"/>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p:cNvPicPr>
            <a:picLocks noChangeAspect="1" noChangeArrowheads="1"/>
          </p:cNvPicPr>
          <p:nvPr/>
        </p:nvPicPr>
        <p:blipFill>
          <a:blip r:embed="rId2" cstate="print"/>
          <a:srcRect/>
          <a:stretch>
            <a:fillRect/>
          </a:stretch>
        </p:blipFill>
        <p:spPr bwMode="auto">
          <a:xfrm>
            <a:off x="6154738" y="4510088"/>
            <a:ext cx="2881312" cy="1689100"/>
          </a:xfrm>
          <a:prstGeom prst="rect">
            <a:avLst/>
          </a:prstGeom>
          <a:noFill/>
          <a:ln w="9525">
            <a:noFill/>
            <a:miter lim="800000"/>
            <a:headEnd/>
            <a:tailEnd/>
          </a:ln>
        </p:spPr>
      </p:pic>
      <p:sp>
        <p:nvSpPr>
          <p:cNvPr id="65539" name="Rectangle 2"/>
          <p:cNvSpPr>
            <a:spLocks noGrp="1" noChangeArrowheads="1"/>
          </p:cNvSpPr>
          <p:nvPr>
            <p:ph type="title" idx="4294967295"/>
          </p:nvPr>
        </p:nvSpPr>
        <p:spPr/>
        <p:txBody>
          <a:bodyPr/>
          <a:lstStyle/>
          <a:p>
            <a:pPr eaLnBrk="1" hangingPunct="1"/>
            <a:r>
              <a:rPr lang="en-US" smtClean="0"/>
              <a:t>Value pool</a:t>
            </a:r>
            <a:br>
              <a:rPr lang="en-US" smtClean="0"/>
            </a:br>
            <a:r>
              <a:rPr lang="en-US" sz="3500" smtClean="0"/>
              <a:t>Product life cycle – Maturity</a:t>
            </a:r>
            <a:endParaRPr lang="en-US" smtClean="0"/>
          </a:p>
        </p:txBody>
      </p:sp>
      <p:sp>
        <p:nvSpPr>
          <p:cNvPr id="56326" name="Rectangle 3"/>
          <p:cNvSpPr>
            <a:spLocks noGrp="1" noChangeArrowheads="1"/>
          </p:cNvSpPr>
          <p:nvPr>
            <p:ph type="body" idx="4294967295"/>
          </p:nvPr>
        </p:nvSpPr>
        <p:spPr>
          <a:xfrm>
            <a:off x="0" y="1447800"/>
            <a:ext cx="9144000" cy="5181600"/>
          </a:xfrm>
        </p:spPr>
        <p:txBody>
          <a:bodyPr/>
          <a:lstStyle/>
          <a:p>
            <a:pPr marL="571500" indent="-571500" eaLnBrk="1" hangingPunct="1">
              <a:spcBef>
                <a:spcPts val="0"/>
              </a:spcBef>
              <a:defRPr/>
            </a:pPr>
            <a:r>
              <a:rPr lang="en-US" sz="2400" dirty="0" smtClean="0"/>
              <a:t>Demand: relatively flat</a:t>
            </a:r>
          </a:p>
          <a:p>
            <a:pPr marL="839788" lvl="1" indent="-495300" eaLnBrk="1" hangingPunct="1">
              <a:spcBef>
                <a:spcPts val="0"/>
              </a:spcBef>
              <a:defRPr/>
            </a:pPr>
            <a:r>
              <a:rPr lang="en-US" sz="2000" dirty="0" smtClean="0"/>
              <a:t>Little new demand, mostly replacement demand: direct (old customers replacing new products with old ones) or indirect (new customers replacing old customers)</a:t>
            </a:r>
          </a:p>
          <a:p>
            <a:pPr marL="571500" indent="-571500" eaLnBrk="1" hangingPunct="1">
              <a:spcBef>
                <a:spcPts val="0"/>
              </a:spcBef>
              <a:defRPr/>
            </a:pPr>
            <a:r>
              <a:rPr lang="en-US" sz="2400" dirty="0" smtClean="0"/>
              <a:t>Competition: </a:t>
            </a:r>
            <a:r>
              <a:rPr lang="en-US" sz="2400" dirty="0"/>
              <a:t>p</a:t>
            </a:r>
            <a:r>
              <a:rPr lang="en-US" sz="2400" dirty="0" smtClean="0"/>
              <a:t>rice competition increases</a:t>
            </a:r>
          </a:p>
          <a:p>
            <a:pPr marL="839788" lvl="1" indent="-495300" eaLnBrk="1" hangingPunct="1">
              <a:spcBef>
                <a:spcPts val="0"/>
              </a:spcBef>
              <a:defRPr/>
            </a:pPr>
            <a:r>
              <a:rPr lang="en-US" sz="2000" dirty="0" smtClean="0"/>
              <a:t>Customers more price sensitive</a:t>
            </a:r>
          </a:p>
          <a:p>
            <a:pPr marL="839788" lvl="1" indent="-495300" eaLnBrk="1" hangingPunct="1">
              <a:spcBef>
                <a:spcPts val="0"/>
              </a:spcBef>
              <a:defRPr/>
            </a:pPr>
            <a:r>
              <a:rPr lang="en-US" sz="2000" dirty="0" smtClean="0"/>
              <a:t>Many rivals with sunk investments (emerging overcapacity)</a:t>
            </a:r>
          </a:p>
          <a:p>
            <a:pPr marL="839788" lvl="1" indent="-495300" eaLnBrk="1" hangingPunct="1">
              <a:spcBef>
                <a:spcPts val="0"/>
              </a:spcBef>
              <a:defRPr/>
            </a:pPr>
            <a:r>
              <a:rPr lang="en-US" sz="2000" dirty="0" smtClean="0"/>
              <a:t>Commoditization (less room to differentiate)</a:t>
            </a:r>
          </a:p>
          <a:p>
            <a:pPr marL="839788" lvl="1" indent="-495300" eaLnBrk="1" hangingPunct="1">
              <a:spcBef>
                <a:spcPts val="0"/>
              </a:spcBef>
              <a:defRPr/>
            </a:pPr>
            <a:r>
              <a:rPr lang="en-US" sz="2000" dirty="0" smtClean="0"/>
              <a:t>Firms emphasize cost efficiency (e.g., scale)</a:t>
            </a:r>
          </a:p>
          <a:p>
            <a:pPr marL="571500" indent="-571500" eaLnBrk="1" hangingPunct="1">
              <a:spcBef>
                <a:spcPts val="0"/>
              </a:spcBef>
              <a:defRPr/>
            </a:pPr>
            <a:r>
              <a:rPr lang="en-US" sz="2400" dirty="0" err="1" smtClean="0"/>
              <a:t>Cashflow</a:t>
            </a:r>
            <a:r>
              <a:rPr lang="en-US" sz="2400" dirty="0" smtClean="0"/>
              <a:t>: high cash generation </a:t>
            </a:r>
            <a:r>
              <a:rPr lang="en-US" sz="2000" dirty="0" smtClean="0"/>
              <a:t>(“cash cow”)</a:t>
            </a:r>
          </a:p>
          <a:p>
            <a:pPr marL="920750" lvl="1" indent="-571500" eaLnBrk="1" hangingPunct="1">
              <a:spcBef>
                <a:spcPts val="0"/>
              </a:spcBef>
              <a:defRPr/>
            </a:pPr>
            <a:r>
              <a:rPr lang="en-US" sz="2000" dirty="0" smtClean="0"/>
              <a:t>Divert generated cash to stars/? (including</a:t>
            </a:r>
            <a:br>
              <a:rPr lang="en-US" sz="2000" dirty="0" smtClean="0"/>
            </a:br>
            <a:r>
              <a:rPr lang="en-US" sz="2000" dirty="0" smtClean="0"/>
              <a:t>product extensions)</a:t>
            </a:r>
          </a:p>
        </p:txBody>
      </p:sp>
      <p:sp>
        <p:nvSpPr>
          <p:cNvPr id="65541" name="Oval 5"/>
          <p:cNvSpPr>
            <a:spLocks noChangeArrowheads="1"/>
          </p:cNvSpPr>
          <p:nvPr/>
        </p:nvSpPr>
        <p:spPr bwMode="auto">
          <a:xfrm>
            <a:off x="7812088" y="4294188"/>
            <a:ext cx="863600" cy="2087562"/>
          </a:xfrm>
          <a:prstGeom prst="ellipse">
            <a:avLst/>
          </a:prstGeom>
          <a:noFill/>
          <a:ln w="19050">
            <a:solidFill>
              <a:srgbClr val="FF0000"/>
            </a:solidFill>
            <a:round/>
            <a:headEnd/>
            <a:tailEnd/>
          </a:ln>
        </p:spPr>
        <p:txBody>
          <a:bodyPr wrap="none" anchor="ctr"/>
          <a:lstStyle/>
          <a:p>
            <a:endParaRPr lang="en-US"/>
          </a:p>
        </p:txBody>
      </p:sp>
      <p:sp>
        <p:nvSpPr>
          <p:cNvPr id="8" name="Slide Number Placeholder 7"/>
          <p:cNvSpPr>
            <a:spLocks noGrp="1"/>
          </p:cNvSpPr>
          <p:nvPr>
            <p:ph type="sldNum" sz="quarter" idx="11"/>
          </p:nvPr>
        </p:nvSpPr>
        <p:spPr/>
        <p:txBody>
          <a:bodyPr/>
          <a:lstStyle/>
          <a:p>
            <a:pPr>
              <a:defRPr/>
            </a:pPr>
            <a:fld id="{09DD08EA-7715-458C-9AD9-3BC462D5A048}" type="slidenum">
              <a:rPr lang="en-US" smtClean="0"/>
              <a:pPr>
                <a:defRPr/>
              </a:pPr>
              <a:t>52</a:t>
            </a:fld>
            <a:endParaRPr lang="en-US"/>
          </a:p>
        </p:txBody>
      </p:sp>
      <p:sp>
        <p:nvSpPr>
          <p:cNvPr id="9" name="Footer Placeholder 8"/>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2" cstate="print"/>
          <a:srcRect/>
          <a:stretch>
            <a:fillRect/>
          </a:stretch>
        </p:blipFill>
        <p:spPr bwMode="auto">
          <a:xfrm>
            <a:off x="6154738" y="4510088"/>
            <a:ext cx="2881312" cy="1689100"/>
          </a:xfrm>
          <a:prstGeom prst="rect">
            <a:avLst/>
          </a:prstGeom>
          <a:noFill/>
          <a:ln w="9525">
            <a:noFill/>
            <a:miter lim="800000"/>
            <a:headEnd/>
            <a:tailEnd/>
          </a:ln>
        </p:spPr>
      </p:pic>
      <p:sp>
        <p:nvSpPr>
          <p:cNvPr id="66563" name="Rectangle 2"/>
          <p:cNvSpPr>
            <a:spLocks noGrp="1" noChangeArrowheads="1"/>
          </p:cNvSpPr>
          <p:nvPr>
            <p:ph type="title" idx="4294967295"/>
          </p:nvPr>
        </p:nvSpPr>
        <p:spPr/>
        <p:txBody>
          <a:bodyPr/>
          <a:lstStyle/>
          <a:p>
            <a:pPr eaLnBrk="1" hangingPunct="1"/>
            <a:r>
              <a:rPr lang="en-US" smtClean="0"/>
              <a:t>Value pool</a:t>
            </a:r>
            <a:br>
              <a:rPr lang="en-US" smtClean="0"/>
            </a:br>
            <a:r>
              <a:rPr lang="en-US" sz="3500" smtClean="0"/>
              <a:t>Product life cycle – Decline</a:t>
            </a:r>
            <a:endParaRPr lang="en-US" smtClean="0"/>
          </a:p>
        </p:txBody>
      </p:sp>
      <p:sp>
        <p:nvSpPr>
          <p:cNvPr id="57350" name="Rectangle 3"/>
          <p:cNvSpPr>
            <a:spLocks noGrp="1" noChangeArrowheads="1"/>
          </p:cNvSpPr>
          <p:nvPr>
            <p:ph type="body" idx="4294967295"/>
          </p:nvPr>
        </p:nvSpPr>
        <p:spPr>
          <a:xfrm>
            <a:off x="0" y="1447800"/>
            <a:ext cx="9144000" cy="5181600"/>
          </a:xfrm>
        </p:spPr>
        <p:txBody>
          <a:bodyPr/>
          <a:lstStyle/>
          <a:p>
            <a:pPr marL="571500" indent="-571500" eaLnBrk="1" hangingPunct="1">
              <a:spcBef>
                <a:spcPts val="0"/>
              </a:spcBef>
              <a:defRPr/>
            </a:pPr>
            <a:r>
              <a:rPr lang="en-US" sz="2400" dirty="0" smtClean="0"/>
              <a:t>Demand: declining</a:t>
            </a:r>
          </a:p>
          <a:p>
            <a:pPr marL="839788" lvl="1" indent="-495300" eaLnBrk="1" hangingPunct="1">
              <a:spcBef>
                <a:spcPts val="0"/>
              </a:spcBef>
              <a:defRPr/>
            </a:pPr>
            <a:r>
              <a:rPr lang="en-US" sz="2000" dirty="0" smtClean="0"/>
              <a:t>Product obsolete; needs are better satisfied by other products/markets</a:t>
            </a:r>
          </a:p>
          <a:p>
            <a:pPr marL="571500" indent="-571500" eaLnBrk="1" hangingPunct="1">
              <a:spcBef>
                <a:spcPts val="0"/>
              </a:spcBef>
              <a:defRPr/>
            </a:pPr>
            <a:r>
              <a:rPr lang="en-US" sz="2400" dirty="0" smtClean="0"/>
              <a:t>Competition: severe price competition until rivals die out</a:t>
            </a:r>
          </a:p>
          <a:p>
            <a:pPr marL="839788" lvl="1" indent="-495300" eaLnBrk="1" hangingPunct="1">
              <a:spcBef>
                <a:spcPts val="0"/>
              </a:spcBef>
              <a:defRPr/>
            </a:pPr>
            <a:r>
              <a:rPr lang="en-US" sz="2000" dirty="0" smtClean="0"/>
              <a:t>Reduced demand results in significant overcapacity</a:t>
            </a:r>
          </a:p>
          <a:p>
            <a:pPr marL="839788" lvl="1" indent="-495300" eaLnBrk="1" hangingPunct="1">
              <a:spcBef>
                <a:spcPts val="0"/>
              </a:spcBef>
              <a:defRPr/>
            </a:pPr>
            <a:r>
              <a:rPr lang="en-US" sz="2000" dirty="0" smtClean="0"/>
              <a:t>Firms emphasize cost efficiency, signaling commitment</a:t>
            </a:r>
          </a:p>
          <a:p>
            <a:pPr marL="571500" indent="-571500" eaLnBrk="1" hangingPunct="1">
              <a:spcBef>
                <a:spcPts val="0"/>
              </a:spcBef>
              <a:defRPr/>
            </a:pPr>
            <a:r>
              <a:rPr lang="en-US" sz="2400" dirty="0" err="1" smtClean="0"/>
              <a:t>Cashflow</a:t>
            </a:r>
            <a:r>
              <a:rPr lang="en-US" sz="2400" dirty="0" smtClean="0"/>
              <a:t>: high but declining cash generation (“cash cow”)</a:t>
            </a:r>
          </a:p>
          <a:p>
            <a:pPr marL="920750" lvl="1" indent="-571500" eaLnBrk="1" hangingPunct="1">
              <a:spcBef>
                <a:spcPts val="0"/>
              </a:spcBef>
              <a:defRPr/>
            </a:pPr>
            <a:r>
              <a:rPr lang="en-US" sz="2000" dirty="0" smtClean="0"/>
              <a:t>Very little investment in R&amp;D, production or distribution</a:t>
            </a:r>
          </a:p>
          <a:p>
            <a:pPr marL="920750" lvl="1" indent="-571500" eaLnBrk="1" hangingPunct="1">
              <a:spcBef>
                <a:spcPts val="0"/>
              </a:spcBef>
              <a:defRPr/>
            </a:pPr>
            <a:r>
              <a:rPr lang="en-US" sz="2000" dirty="0" smtClean="0"/>
              <a:t>Divert generated cash to stars / ? (including product extensions)</a:t>
            </a:r>
          </a:p>
        </p:txBody>
      </p:sp>
      <p:sp>
        <p:nvSpPr>
          <p:cNvPr id="66565" name="Oval 5"/>
          <p:cNvSpPr>
            <a:spLocks noChangeArrowheads="1"/>
          </p:cNvSpPr>
          <p:nvPr/>
        </p:nvSpPr>
        <p:spPr bwMode="auto">
          <a:xfrm>
            <a:off x="8459788" y="4294188"/>
            <a:ext cx="576262" cy="2087562"/>
          </a:xfrm>
          <a:prstGeom prst="ellipse">
            <a:avLst/>
          </a:prstGeom>
          <a:noFill/>
          <a:ln w="19050">
            <a:solidFill>
              <a:srgbClr val="FF0000"/>
            </a:solidFill>
            <a:round/>
            <a:headEnd/>
            <a:tailEnd/>
          </a:ln>
        </p:spPr>
        <p:txBody>
          <a:bodyPr wrap="none" anchor="ctr"/>
          <a:lstStyle/>
          <a:p>
            <a:endParaRPr lang="en-US"/>
          </a:p>
        </p:txBody>
      </p:sp>
      <p:sp>
        <p:nvSpPr>
          <p:cNvPr id="8" name="Slide Number Placeholder 7"/>
          <p:cNvSpPr>
            <a:spLocks noGrp="1"/>
          </p:cNvSpPr>
          <p:nvPr>
            <p:ph type="sldNum" sz="quarter" idx="11"/>
          </p:nvPr>
        </p:nvSpPr>
        <p:spPr/>
        <p:txBody>
          <a:bodyPr/>
          <a:lstStyle/>
          <a:p>
            <a:pPr>
              <a:defRPr/>
            </a:pPr>
            <a:fld id="{7C4F62B2-01A6-4FDB-8D11-75F2E91EEA83}" type="slidenum">
              <a:rPr lang="en-US" smtClean="0"/>
              <a:pPr>
                <a:defRPr/>
              </a:pPr>
              <a:t>53</a:t>
            </a:fld>
            <a:endParaRPr lang="en-US"/>
          </a:p>
        </p:txBody>
      </p:sp>
      <p:sp>
        <p:nvSpPr>
          <p:cNvPr id="9" name="Footer Placeholder 8"/>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dirty="0" smtClean="0"/>
              <a:t>Introduction to BSL</a:t>
            </a:r>
            <a:br>
              <a:rPr lang="en-US" dirty="0" smtClean="0"/>
            </a:br>
            <a:r>
              <a:rPr lang="en-US" sz="3500" dirty="0" smtClean="0"/>
              <a:t>The challenges of studying BSL</a:t>
            </a:r>
          </a:p>
        </p:txBody>
      </p:sp>
      <p:sp>
        <p:nvSpPr>
          <p:cNvPr id="17411"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Dealing with uncertainty</a:t>
            </a:r>
          </a:p>
          <a:p>
            <a:pPr lvl="1" eaLnBrk="1" hangingPunct="1">
              <a:spcBef>
                <a:spcPct val="0"/>
              </a:spcBef>
            </a:pPr>
            <a:r>
              <a:rPr lang="en-US" sz="2000" dirty="0" smtClean="0"/>
              <a:t>Law classes tend to assume a lot of certainty about the analytic process (e.g., a given test determines if X is liable)</a:t>
            </a:r>
          </a:p>
          <a:p>
            <a:pPr lvl="1" eaLnBrk="1" hangingPunct="1">
              <a:spcBef>
                <a:spcPct val="0"/>
              </a:spcBef>
            </a:pPr>
            <a:r>
              <a:rPr lang="en-US" sz="2000" dirty="0" smtClean="0"/>
              <a:t>But real life (including legal practice) is not nearly as certain – e.g., no rules &amp; no analytical process that ensures business success</a:t>
            </a:r>
          </a:p>
          <a:p>
            <a:pPr lvl="1" eaLnBrk="1" hangingPunct="1">
              <a:spcBef>
                <a:spcPct val="0"/>
              </a:spcBef>
            </a:pPr>
            <a:r>
              <a:rPr lang="en-US" sz="2000" dirty="0" smtClean="0"/>
              <a:t>A good analytical process helps </a:t>
            </a:r>
            <a:r>
              <a:rPr lang="en-US" sz="2000" b="1" u="sng" dirty="0" smtClean="0"/>
              <a:t>focus on the issues</a:t>
            </a:r>
            <a:r>
              <a:rPr lang="en-US" sz="2000" dirty="0" smtClean="0"/>
              <a:t> that are likely to be the more relevant to success &amp; </a:t>
            </a:r>
            <a:r>
              <a:rPr lang="en-US" sz="2000" b="1" u="sng" dirty="0" smtClean="0"/>
              <a:t>identify tradeoffs</a:t>
            </a:r>
            <a:r>
              <a:rPr lang="en-US" sz="2000" dirty="0" smtClean="0"/>
              <a:t> between those issues</a:t>
            </a:r>
          </a:p>
          <a:p>
            <a:pPr eaLnBrk="1" hangingPunct="1">
              <a:spcBef>
                <a:spcPct val="0"/>
              </a:spcBef>
            </a:pPr>
            <a:r>
              <a:rPr lang="en-US" sz="2400" dirty="0" smtClean="0"/>
              <a:t>Collecting information (business intelligence)</a:t>
            </a:r>
          </a:p>
          <a:p>
            <a:pPr lvl="1" eaLnBrk="1" hangingPunct="1">
              <a:spcBef>
                <a:spcPct val="0"/>
              </a:spcBef>
            </a:pPr>
            <a:r>
              <a:rPr lang="en-US" sz="2000" dirty="0" smtClean="0"/>
              <a:t>Law classes tend to provide you with the relevant information</a:t>
            </a:r>
          </a:p>
          <a:p>
            <a:pPr lvl="1" eaLnBrk="1" hangingPunct="1">
              <a:spcBef>
                <a:spcPct val="0"/>
              </a:spcBef>
            </a:pPr>
            <a:r>
              <a:rPr lang="en-US" sz="2000" dirty="0" smtClean="0"/>
              <a:t>But in real life, unless you have the power to subpoena information, you need to think of creative proxies for the information you actually need</a:t>
            </a:r>
          </a:p>
          <a:p>
            <a:pPr lvl="1" eaLnBrk="1" hangingPunct="1">
              <a:spcBef>
                <a:spcPct val="0"/>
              </a:spcBef>
            </a:pPr>
            <a:r>
              <a:rPr lang="en-US" sz="2000" dirty="0" smtClean="0"/>
              <a:t>In this course, creative ways to collect information are a big part of the grading of your market analysis &amp; team activities</a:t>
            </a:r>
          </a:p>
        </p:txBody>
      </p:sp>
      <p:sp>
        <p:nvSpPr>
          <p:cNvPr id="6" name="Slide Number Placeholder 5"/>
          <p:cNvSpPr>
            <a:spLocks noGrp="1"/>
          </p:cNvSpPr>
          <p:nvPr>
            <p:ph type="sldNum" sz="quarter" idx="11"/>
          </p:nvPr>
        </p:nvSpPr>
        <p:spPr/>
        <p:txBody>
          <a:bodyPr/>
          <a:lstStyle/>
          <a:p>
            <a:pPr>
              <a:defRPr/>
            </a:pPr>
            <a:fld id="{3C5616B4-FBB4-46C4-AD5F-A2DB8D0BECBA}" type="slidenum">
              <a:rPr lang="en-US" smtClean="0"/>
              <a:pPr>
                <a:defRPr/>
              </a:pPr>
              <a:t>6</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Introduction to BSL</a:t>
            </a:r>
            <a:br>
              <a:rPr lang="en-US" dirty="0" smtClean="0"/>
            </a:br>
            <a:r>
              <a:rPr lang="en-US" sz="3500" dirty="0" smtClean="0"/>
              <a:t>Grading</a:t>
            </a:r>
          </a:p>
        </p:txBody>
      </p:sp>
      <p:sp>
        <p:nvSpPr>
          <p:cNvPr id="18435"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800" smtClean="0"/>
              <a:t>Market analysis report</a:t>
            </a:r>
          </a:p>
          <a:p>
            <a:pPr lvl="1" eaLnBrk="1" hangingPunct="1">
              <a:spcBef>
                <a:spcPct val="0"/>
              </a:spcBef>
            </a:pPr>
            <a:r>
              <a:rPr lang="en-US" sz="2400" smtClean="0"/>
              <a:t>Expected length: 10 pages or more</a:t>
            </a:r>
          </a:p>
          <a:p>
            <a:pPr lvl="1" eaLnBrk="1" hangingPunct="1">
              <a:spcBef>
                <a:spcPct val="0"/>
              </a:spcBef>
            </a:pPr>
            <a:r>
              <a:rPr lang="en-US" sz="2400" smtClean="0"/>
              <a:t>You pick the market you analyze</a:t>
            </a:r>
          </a:p>
          <a:p>
            <a:pPr lvl="2" eaLnBrk="1" hangingPunct="1">
              <a:spcBef>
                <a:spcPct val="0"/>
              </a:spcBef>
            </a:pPr>
            <a:r>
              <a:rPr lang="en-US" sz="2000" smtClean="0"/>
              <a:t>Students often pick either a market they are customers of, had worked in, or plan to work in (e.g., bankruptcy practice in northwest Illinois)</a:t>
            </a:r>
          </a:p>
          <a:p>
            <a:pPr eaLnBrk="1" hangingPunct="1">
              <a:spcBef>
                <a:spcPct val="0"/>
              </a:spcBef>
            </a:pPr>
            <a:r>
              <a:rPr lang="en-US" sz="2800" smtClean="0"/>
              <a:t>Grade adjustments</a:t>
            </a:r>
          </a:p>
          <a:p>
            <a:pPr lvl="1" eaLnBrk="1" hangingPunct="1">
              <a:spcBef>
                <a:spcPct val="0"/>
              </a:spcBef>
            </a:pPr>
            <a:r>
              <a:rPr lang="en-US" sz="2400" smtClean="0"/>
              <a:t>For:</a:t>
            </a:r>
          </a:p>
          <a:p>
            <a:pPr lvl="2" eaLnBrk="1" hangingPunct="1">
              <a:spcBef>
                <a:spcPct val="0"/>
              </a:spcBef>
            </a:pPr>
            <a:r>
              <a:rPr lang="en-US" sz="2000" smtClean="0"/>
              <a:t>Attendance &amp; participation in class discussion</a:t>
            </a:r>
          </a:p>
          <a:p>
            <a:pPr lvl="2" eaLnBrk="1" hangingPunct="1">
              <a:spcBef>
                <a:spcPct val="0"/>
              </a:spcBef>
            </a:pPr>
            <a:r>
              <a:rPr lang="en-US" sz="2000" smtClean="0"/>
              <a:t>Participation in &amp; quality of team activities</a:t>
            </a:r>
          </a:p>
          <a:p>
            <a:pPr lvl="1" eaLnBrk="1" hangingPunct="1">
              <a:spcBef>
                <a:spcPct val="0"/>
              </a:spcBef>
            </a:pPr>
            <a:r>
              <a:rPr lang="en-US" sz="2400" smtClean="0"/>
              <a:t>Up to 1 grade-point up, unlimited adjustment down</a:t>
            </a:r>
          </a:p>
          <a:p>
            <a:pPr lvl="2" eaLnBrk="1" hangingPunct="1">
              <a:spcBef>
                <a:spcPct val="0"/>
              </a:spcBef>
            </a:pPr>
            <a:r>
              <a:rPr lang="en-US" sz="2000" smtClean="0"/>
              <a:t>However, an upwards or downwards adjustment of more than </a:t>
            </a:r>
            <a:r>
              <a:rPr lang="en-US" sz="2000" smtClean="0">
                <a:cs typeface="Arial" charset="0"/>
              </a:rPr>
              <a:t>⅓ of a grade point (e.g., from B+ to A-) is rare</a:t>
            </a:r>
          </a:p>
        </p:txBody>
      </p:sp>
      <p:sp>
        <p:nvSpPr>
          <p:cNvPr id="6" name="Slide Number Placeholder 5"/>
          <p:cNvSpPr>
            <a:spLocks noGrp="1"/>
          </p:cNvSpPr>
          <p:nvPr>
            <p:ph type="sldNum" sz="quarter" idx="11"/>
          </p:nvPr>
        </p:nvSpPr>
        <p:spPr/>
        <p:txBody>
          <a:bodyPr/>
          <a:lstStyle/>
          <a:p>
            <a:pPr>
              <a:defRPr/>
            </a:pPr>
            <a:fld id="{4B0FF7C2-ACDB-4C1E-8345-23401933C641}" type="slidenum">
              <a:rPr lang="en-US" smtClean="0"/>
              <a:pPr>
                <a:defRPr/>
              </a:pPr>
              <a:t>7</a:t>
            </a:fld>
            <a:endParaRPr lang="en-US" dirty="0"/>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Introduction to BSL</a:t>
            </a:r>
            <a:br>
              <a:rPr lang="en-US" dirty="0" smtClean="0"/>
            </a:br>
            <a:r>
              <a:rPr lang="en-US" sz="3500" dirty="0" smtClean="0"/>
              <a:t>Market analysis report</a:t>
            </a:r>
          </a:p>
        </p:txBody>
      </p:sp>
      <p:sp>
        <p:nvSpPr>
          <p:cNvPr id="19459"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smtClean="0"/>
              <a:t>Select your market ASAP, so you can think of each new class through the lens of your market</a:t>
            </a:r>
          </a:p>
          <a:p>
            <a:pPr lvl="1" eaLnBrk="1" hangingPunct="1">
              <a:spcBef>
                <a:spcPct val="0"/>
              </a:spcBef>
            </a:pPr>
            <a:r>
              <a:rPr lang="en-US" sz="2000" smtClean="0"/>
              <a:t>And figure out what information you’ll need to get</a:t>
            </a:r>
          </a:p>
          <a:p>
            <a:pPr lvl="1" eaLnBrk="1" hangingPunct="1">
              <a:spcBef>
                <a:spcPct val="0"/>
              </a:spcBef>
            </a:pPr>
            <a:r>
              <a:rPr lang="en-US" sz="2000" smtClean="0"/>
              <a:t>Key criteria: experience, interest &amp; availability of information</a:t>
            </a:r>
          </a:p>
          <a:p>
            <a:pPr eaLnBrk="1" hangingPunct="1">
              <a:spcBef>
                <a:spcPct val="0"/>
              </a:spcBef>
            </a:pPr>
            <a:r>
              <a:rPr lang="en-US" sz="2400" smtClean="0"/>
              <a:t>Quality criteria</a:t>
            </a:r>
          </a:p>
          <a:p>
            <a:pPr lvl="1" eaLnBrk="1" hangingPunct="1">
              <a:spcBef>
                <a:spcPct val="0"/>
              </a:spcBef>
            </a:pPr>
            <a:r>
              <a:rPr lang="en-US" sz="2000" smtClean="0"/>
              <a:t>Analysis (thoughtful application of analytical tools studied in this course)</a:t>
            </a:r>
          </a:p>
          <a:p>
            <a:pPr lvl="1" eaLnBrk="1" hangingPunct="1">
              <a:spcBef>
                <a:spcPct val="0"/>
              </a:spcBef>
            </a:pPr>
            <a:r>
              <a:rPr lang="en-US" sz="2000" smtClean="0"/>
              <a:t>Business intelligence (creative ways of collecting information)</a:t>
            </a:r>
          </a:p>
          <a:p>
            <a:pPr lvl="2" eaLnBrk="1" hangingPunct="1">
              <a:spcBef>
                <a:spcPct val="0"/>
              </a:spcBef>
            </a:pPr>
            <a:r>
              <a:rPr lang="en-US" sz="1900" smtClean="0"/>
              <a:t>All sources of info must be clearly referenced</a:t>
            </a:r>
          </a:p>
          <a:p>
            <a:pPr eaLnBrk="1" hangingPunct="1">
              <a:spcBef>
                <a:spcPct val="0"/>
              </a:spcBef>
            </a:pPr>
            <a:r>
              <a:rPr lang="en-US" sz="2400" smtClean="0"/>
              <a:t>Doesn’t qualify for ULWR credit</a:t>
            </a:r>
          </a:p>
          <a:p>
            <a:pPr eaLnBrk="1" hangingPunct="1">
              <a:spcBef>
                <a:spcPct val="0"/>
              </a:spcBef>
            </a:pPr>
            <a:r>
              <a:rPr lang="en-US" sz="2400" b="1" u="sng" smtClean="0"/>
              <a:t>Due on April 26</a:t>
            </a:r>
            <a:r>
              <a:rPr lang="en-US" sz="2400" smtClean="0"/>
              <a:t> (Friday of the last full week of classes)</a:t>
            </a:r>
            <a:endParaRPr lang="en-US" sz="2200" smtClean="0"/>
          </a:p>
          <a:p>
            <a:pPr lvl="1" eaLnBrk="1" hangingPunct="1">
              <a:spcBef>
                <a:spcPct val="0"/>
              </a:spcBef>
            </a:pPr>
            <a:r>
              <a:rPr lang="en-US" sz="2100" smtClean="0"/>
              <a:t>Submit the paper by e-mail, as MS-Word (.doc or .docx) file</a:t>
            </a:r>
          </a:p>
          <a:p>
            <a:pPr lvl="1" eaLnBrk="1" hangingPunct="1">
              <a:spcBef>
                <a:spcPct val="0"/>
              </a:spcBef>
            </a:pPr>
            <a:r>
              <a:rPr lang="en-US" sz="2100" smtClean="0"/>
              <a:t>Last class of the course (Monday, April 29) is cancelled; make-up will be announced</a:t>
            </a:r>
          </a:p>
        </p:txBody>
      </p:sp>
      <p:sp>
        <p:nvSpPr>
          <p:cNvPr id="6" name="Slide Number Placeholder 5"/>
          <p:cNvSpPr>
            <a:spLocks noGrp="1"/>
          </p:cNvSpPr>
          <p:nvPr>
            <p:ph type="sldNum" sz="quarter" idx="11"/>
          </p:nvPr>
        </p:nvSpPr>
        <p:spPr/>
        <p:txBody>
          <a:bodyPr/>
          <a:lstStyle/>
          <a:p>
            <a:pPr>
              <a:defRPr/>
            </a:pPr>
            <a:fld id="{CF3D0633-D5FE-4C2B-A96D-5EDCFDDA303C}" type="slidenum">
              <a:rPr lang="en-US" smtClean="0"/>
              <a:pPr>
                <a:defRPr/>
              </a:pPr>
              <a:t>8</a:t>
            </a:fld>
            <a:endParaRPr lang="en-US" dirty="0"/>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0"/>
            <a:ext cx="9144000" cy="1301750"/>
          </a:xfrm>
        </p:spPr>
        <p:txBody>
          <a:bodyPr/>
          <a:lstStyle/>
          <a:p>
            <a:pPr eaLnBrk="1" hangingPunct="1"/>
            <a:r>
              <a:rPr lang="en-US" dirty="0" smtClean="0"/>
              <a:t>Introduction to BSL</a:t>
            </a:r>
            <a:br>
              <a:rPr lang="en-US" dirty="0" smtClean="0"/>
            </a:br>
            <a:r>
              <a:rPr lang="en-US" sz="3500" dirty="0" smtClean="0"/>
              <a:t>Getting more information</a:t>
            </a:r>
          </a:p>
        </p:txBody>
      </p:sp>
      <p:sp>
        <p:nvSpPr>
          <p:cNvPr id="20483" name="Rectangle 3"/>
          <p:cNvSpPr>
            <a:spLocks noGrp="1" noChangeArrowheads="1"/>
          </p:cNvSpPr>
          <p:nvPr>
            <p:ph type="body" sz="half" idx="4294967295"/>
          </p:nvPr>
        </p:nvSpPr>
        <p:spPr>
          <a:xfrm>
            <a:off x="0" y="1447800"/>
            <a:ext cx="6443663" cy="5181600"/>
          </a:xfrm>
        </p:spPr>
        <p:txBody>
          <a:bodyPr/>
          <a:lstStyle/>
          <a:p>
            <a:pPr eaLnBrk="1" hangingPunct="1"/>
            <a:r>
              <a:rPr lang="en-US" sz="2400" smtClean="0"/>
              <a:t>Slides, course outline &amp; syllabus are posted and regularly updated on my website</a:t>
            </a:r>
          </a:p>
          <a:p>
            <a:pPr lvl="1" eaLnBrk="1" hangingPunct="1"/>
            <a:r>
              <a:rPr lang="en-US" sz="2400" b="1" smtClean="0">
                <a:solidFill>
                  <a:srgbClr val="FF0000"/>
                </a:solidFill>
              </a:rPr>
              <a:t>http://www.law.illinois.edu/aviram/</a:t>
            </a:r>
            <a:endParaRPr lang="en-US" sz="2400" smtClean="0"/>
          </a:p>
          <a:p>
            <a:pPr eaLnBrk="1" hangingPunct="1"/>
            <a:r>
              <a:rPr lang="en-US" sz="2400" smtClean="0"/>
              <a:t>Talking to me outside of class</a:t>
            </a:r>
          </a:p>
          <a:p>
            <a:pPr lvl="1" eaLnBrk="1" hangingPunct="1"/>
            <a:r>
              <a:rPr lang="en-US" sz="2200" smtClean="0"/>
              <a:t>Please e-mail prior to meeting with me</a:t>
            </a:r>
          </a:p>
          <a:p>
            <a:pPr lvl="2" eaLnBrk="1" hangingPunct="1"/>
            <a:r>
              <a:rPr lang="en-US" sz="2100" smtClean="0"/>
              <a:t>Suggest when you would like to meet</a:t>
            </a:r>
            <a:br>
              <a:rPr lang="en-US" sz="2100" smtClean="0"/>
            </a:br>
            <a:r>
              <a:rPr lang="en-US" sz="2100" smtClean="0"/>
              <a:t>(not limited to office hours)</a:t>
            </a:r>
          </a:p>
          <a:p>
            <a:pPr lvl="2" eaLnBrk="1" hangingPunct="1"/>
            <a:r>
              <a:rPr lang="en-US" sz="2100" smtClean="0"/>
              <a:t>Describe what you want to talk about</a:t>
            </a:r>
          </a:p>
          <a:p>
            <a:pPr lvl="1" eaLnBrk="1" hangingPunct="1"/>
            <a:r>
              <a:rPr lang="en-US" sz="2200" smtClean="0"/>
              <a:t>E-mail: aviram@illinois.edu</a:t>
            </a:r>
          </a:p>
          <a:p>
            <a:pPr lvl="1" eaLnBrk="1" hangingPunct="1"/>
            <a:r>
              <a:rPr lang="en-US" sz="2200" smtClean="0"/>
              <a:t>Room 326</a:t>
            </a:r>
          </a:p>
        </p:txBody>
      </p:sp>
      <p:pic>
        <p:nvPicPr>
          <p:cNvPr id="20484" name="Picture 4" descr="j0088510[1]"/>
          <p:cNvPicPr>
            <a:picLocks noGrp="1" noChangeAspect="1" noChangeArrowheads="1"/>
          </p:cNvPicPr>
          <p:nvPr>
            <p:ph sz="half" idx="4294967295"/>
          </p:nvPr>
        </p:nvPicPr>
        <p:blipFill>
          <a:blip r:embed="rId2" cstate="print"/>
          <a:srcRect/>
          <a:stretch>
            <a:fillRect/>
          </a:stretch>
        </p:blipFill>
        <p:spPr>
          <a:xfrm>
            <a:off x="5724525" y="2636838"/>
            <a:ext cx="3303588" cy="3529012"/>
          </a:xfrm>
        </p:spPr>
      </p:pic>
      <p:sp>
        <p:nvSpPr>
          <p:cNvPr id="7" name="Slide Number Placeholder 6"/>
          <p:cNvSpPr>
            <a:spLocks noGrp="1"/>
          </p:cNvSpPr>
          <p:nvPr>
            <p:ph type="sldNum" sz="quarter" idx="11"/>
          </p:nvPr>
        </p:nvSpPr>
        <p:spPr/>
        <p:txBody>
          <a:bodyPr/>
          <a:lstStyle/>
          <a:p>
            <a:pPr>
              <a:defRPr/>
            </a:pPr>
            <a:fld id="{1CA7378A-E021-48CD-B3C8-C635C8EB5BCB}" type="slidenum">
              <a:rPr lang="en-US" smtClean="0"/>
              <a:pPr>
                <a:defRPr/>
              </a:pPr>
              <a:t>9</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TotalTime>
  <Words>4407</Words>
  <Application>Microsoft Office PowerPoint</Application>
  <PresentationFormat>On-screen Show (4:3)</PresentationFormat>
  <Paragraphs>544</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Calibri</vt:lpstr>
      <vt:lpstr>Tahoma</vt:lpstr>
      <vt:lpstr>Times New Roman</vt:lpstr>
      <vt:lpstr>Wingdings</vt:lpstr>
      <vt:lpstr>Office Theme</vt:lpstr>
      <vt:lpstr>Business Strategy for Lawyers Chapter 1: Framework</vt:lpstr>
      <vt:lpstr>Framework Overview of Chapter 1</vt:lpstr>
      <vt:lpstr>Introduction to BSL What this course is/isn’t about</vt:lpstr>
      <vt:lpstr>Introduction to BSL What this course is/isn’t about</vt:lpstr>
      <vt:lpstr>Introduction to BSL What this course is/isn’t about</vt:lpstr>
      <vt:lpstr>Introduction to BSL The challenges of studying BSL</vt:lpstr>
      <vt:lpstr>Introduction to BSL Grading</vt:lpstr>
      <vt:lpstr>Introduction to BSL Market analysis report</vt:lpstr>
      <vt:lpstr>Introduction to BSL Getting more information</vt:lpstr>
      <vt:lpstr>Introduction to BSL Defining commonly-used terms</vt:lpstr>
      <vt:lpstr>Framework Overview of Chapter 1</vt:lpstr>
      <vt:lpstr>What is business strategy? Strategy &amp; goals</vt:lpstr>
      <vt:lpstr>What is business strategy? What distinguishes strategy?</vt:lpstr>
      <vt:lpstr>What is business strategy? Which markets?</vt:lpstr>
      <vt:lpstr>What is business strategy? How to gain a sustainable competitive position?</vt:lpstr>
      <vt:lpstr>What is business strategy? Competitive position &amp; SWOT analysis</vt:lpstr>
      <vt:lpstr>What is business strategy? Summary: what distinguishes strategy?</vt:lpstr>
      <vt:lpstr>Framework Overview of Chapter 1</vt:lpstr>
      <vt:lpstr>Business intelligence Developing a research plan</vt:lpstr>
      <vt:lpstr>Business intelligence Research methods</vt:lpstr>
      <vt:lpstr>Business intelligence Research methods</vt:lpstr>
      <vt:lpstr>Business intelligence Team project: business intelligence</vt:lpstr>
      <vt:lpstr>Business intelligence Team project: business intelligence</vt:lpstr>
      <vt:lpstr>Business intelligence Team project: business intelligence</vt:lpstr>
      <vt:lpstr>Framework Overview of Chapter 1</vt:lpstr>
      <vt:lpstr>Value pool Defining value</vt:lpstr>
      <vt:lpstr>Value pool Defining the value pool</vt:lpstr>
      <vt:lpstr>Value margin Value margin vs. profit margin</vt:lpstr>
      <vt:lpstr>Value margin Increasing the value margin</vt:lpstr>
      <vt:lpstr>Value margin Cashflow synergies</vt:lpstr>
      <vt:lpstr>Value margin Cashflow synergies: BCG matrix</vt:lpstr>
      <vt:lpstr>Value margin Cashflow synergies: cash cow</vt:lpstr>
      <vt:lpstr>Value margin Cashflow synergies: star</vt:lpstr>
      <vt:lpstr>Value margin Cashflow synergies: question mark</vt:lpstr>
      <vt:lpstr>Value margin Cashflow synergies: dog</vt:lpstr>
      <vt:lpstr>Value margin Cashflow: changes over time</vt:lpstr>
      <vt:lpstr>Value margin Diversification</vt:lpstr>
      <vt:lpstr>Value margin Diversification: some terminology</vt:lpstr>
      <vt:lpstr>Value margin Diversification: understanding risk</vt:lpstr>
      <vt:lpstr>Value margin Diversification: understanding risk</vt:lpstr>
      <vt:lpstr>Value margin Diversification: how does it work?</vt:lpstr>
      <vt:lpstr>Value margin Diversification: how does it work?</vt:lpstr>
      <vt:lpstr>Value margin Diversification: correlation</vt:lpstr>
      <vt:lpstr>Value margin Diversification: full correlation</vt:lpstr>
      <vt:lpstr>Value margin Diversification: some/no correlation</vt:lpstr>
      <vt:lpstr>Value margin Diversification: negative correlation</vt:lpstr>
      <vt:lpstr>Value margin Diversification: theory to practice</vt:lpstr>
      <vt:lpstr>Value pool Volume of sales</vt:lpstr>
      <vt:lpstr>Value pool Sales volume &amp; product life cycle</vt:lpstr>
      <vt:lpstr>Value pool Product life cycle – Introduction</vt:lpstr>
      <vt:lpstr>Value pool Product life cycle – Growth</vt:lpstr>
      <vt:lpstr>Value pool Product life cycle – Maturity</vt:lpstr>
      <vt:lpstr>Value pool Product life cycle – Decline</vt:lpstr>
    </vt:vector>
  </TitlesOfParts>
  <Company>University of Illinois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BSL 1: Framework</dc:title>
  <dc:creator>Aviram, Amitai</dc:creator>
  <cp:lastModifiedBy>Amitai Aviram</cp:lastModifiedBy>
  <cp:revision>132</cp:revision>
  <cp:lastPrinted>2013-08-07T22:32:06Z</cp:lastPrinted>
  <dcterms:created xsi:type="dcterms:W3CDTF">2013-06-10T20:53:57Z</dcterms:created>
  <dcterms:modified xsi:type="dcterms:W3CDTF">2014-05-30T09:33:58Z</dcterms:modified>
</cp:coreProperties>
</file>