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14"/>
  </p:notesMasterIdLst>
  <p:handoutMasterIdLst>
    <p:handoutMasterId r:id="rId115"/>
  </p:handoutMasterIdLst>
  <p:sldIdLst>
    <p:sldId id="292" r:id="rId2"/>
    <p:sldId id="446" r:id="rId3"/>
    <p:sldId id="381" r:id="rId4"/>
    <p:sldId id="407" r:id="rId5"/>
    <p:sldId id="409" r:id="rId6"/>
    <p:sldId id="382" r:id="rId7"/>
    <p:sldId id="426" r:id="rId8"/>
    <p:sldId id="427" r:id="rId9"/>
    <p:sldId id="408" r:id="rId10"/>
    <p:sldId id="406" r:id="rId11"/>
    <p:sldId id="404" r:id="rId12"/>
    <p:sldId id="340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11" r:id="rId32"/>
    <p:sldId id="410" r:id="rId33"/>
    <p:sldId id="413" r:id="rId34"/>
    <p:sldId id="417" r:id="rId35"/>
    <p:sldId id="419" r:id="rId36"/>
    <p:sldId id="418" r:id="rId37"/>
    <p:sldId id="420" r:id="rId38"/>
    <p:sldId id="425" r:id="rId39"/>
    <p:sldId id="447" r:id="rId40"/>
    <p:sldId id="448" r:id="rId41"/>
    <p:sldId id="449" r:id="rId42"/>
    <p:sldId id="450" r:id="rId43"/>
    <p:sldId id="451" r:id="rId44"/>
    <p:sldId id="452" r:id="rId45"/>
    <p:sldId id="453" r:id="rId46"/>
    <p:sldId id="454" r:id="rId47"/>
    <p:sldId id="455" r:id="rId48"/>
    <p:sldId id="456" r:id="rId49"/>
    <p:sldId id="457" r:id="rId50"/>
    <p:sldId id="458" r:id="rId51"/>
    <p:sldId id="459" r:id="rId52"/>
    <p:sldId id="460" r:id="rId53"/>
    <p:sldId id="461" r:id="rId54"/>
    <p:sldId id="462" r:id="rId55"/>
    <p:sldId id="463" r:id="rId56"/>
    <p:sldId id="464" r:id="rId57"/>
    <p:sldId id="465" r:id="rId58"/>
    <p:sldId id="466" r:id="rId59"/>
    <p:sldId id="467" r:id="rId60"/>
    <p:sldId id="468" r:id="rId61"/>
    <p:sldId id="469" r:id="rId62"/>
    <p:sldId id="470" r:id="rId63"/>
    <p:sldId id="471" r:id="rId64"/>
    <p:sldId id="472" r:id="rId65"/>
    <p:sldId id="473" r:id="rId66"/>
    <p:sldId id="474" r:id="rId67"/>
    <p:sldId id="475" r:id="rId68"/>
    <p:sldId id="476" r:id="rId69"/>
    <p:sldId id="477" r:id="rId70"/>
    <p:sldId id="478" r:id="rId71"/>
    <p:sldId id="479" r:id="rId72"/>
    <p:sldId id="480" r:id="rId73"/>
    <p:sldId id="481" r:id="rId74"/>
    <p:sldId id="482" r:id="rId75"/>
    <p:sldId id="483" r:id="rId76"/>
    <p:sldId id="484" r:id="rId77"/>
    <p:sldId id="485" r:id="rId78"/>
    <p:sldId id="486" r:id="rId79"/>
    <p:sldId id="487" r:id="rId80"/>
    <p:sldId id="488" r:id="rId81"/>
    <p:sldId id="489" r:id="rId82"/>
    <p:sldId id="490" r:id="rId83"/>
    <p:sldId id="491" r:id="rId84"/>
    <p:sldId id="492" r:id="rId85"/>
    <p:sldId id="493" r:id="rId86"/>
    <p:sldId id="494" r:id="rId87"/>
    <p:sldId id="495" r:id="rId88"/>
    <p:sldId id="496" r:id="rId89"/>
    <p:sldId id="497" r:id="rId90"/>
    <p:sldId id="498" r:id="rId91"/>
    <p:sldId id="499" r:id="rId92"/>
    <p:sldId id="500" r:id="rId93"/>
    <p:sldId id="501" r:id="rId94"/>
    <p:sldId id="502" r:id="rId95"/>
    <p:sldId id="503" r:id="rId96"/>
    <p:sldId id="504" r:id="rId97"/>
    <p:sldId id="505" r:id="rId98"/>
    <p:sldId id="506" r:id="rId99"/>
    <p:sldId id="507" r:id="rId100"/>
    <p:sldId id="508" r:id="rId101"/>
    <p:sldId id="509" r:id="rId102"/>
    <p:sldId id="510" r:id="rId103"/>
    <p:sldId id="511" r:id="rId104"/>
    <p:sldId id="512" r:id="rId105"/>
    <p:sldId id="513" r:id="rId106"/>
    <p:sldId id="514" r:id="rId107"/>
    <p:sldId id="515" r:id="rId108"/>
    <p:sldId id="516" r:id="rId109"/>
    <p:sldId id="517" r:id="rId110"/>
    <p:sldId id="518" r:id="rId111"/>
    <p:sldId id="519" r:id="rId112"/>
    <p:sldId id="520" r:id="rId113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r>
              <a:rPr lang="en-US"/>
              <a:t>Copyright © Amitai Aviram.  All Rights Reserved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306B70C8-0849-4ABD-A2BA-C7B04F8FB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80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r>
              <a:rPr lang="en-US"/>
              <a:t>Copyright © Amitai Aviram.  All Rights Reserved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D0A2925-C214-41F8-BDDE-30BA565A7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578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 All Rights Reserved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8D2EAF-08D3-4C49-AB84-0A21191642E6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Amitai Aviram. All Rights Reserved</a:t>
            </a: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C62C3E13-88AC-4F86-9CE1-77C6FE1A9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87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Amitai Aviram. All Rights Reserved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DE556-15D4-4963-8FD6-763BDC14B6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59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Amitai Aviram. All Rights Reserved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FD091-8CD3-4710-B452-A104B52F4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321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Amitai Aviram.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AD8BF-A8AE-4BE0-AB74-C4FAB1F32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227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Amitai Aviram.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52066-8A81-46A5-9904-5DCFE7CE4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266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Amitai Aviram. All Rights Reserved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A2704-9219-4B36-8250-4971BB4FE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275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Amitai Aviram. All Rights Reserved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8CC70-E790-4ADB-8AE4-771E6F38AA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750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Amitai Aviram.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8B64F-BD7C-41E4-B74A-B863D546A0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57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Amitai Aviram. All Rights Reserved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A6D0A-31F9-4E40-A955-222EDE392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12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Amitai Aviram. All Rights Reserved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E69AA-9136-4548-AA50-28AA28BF2B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39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Amitai Aviram.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4A83B-D60C-4209-91BF-D4F7F8D12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25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Amitai Aviram. All Rights Reserved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3E2A-311C-44D4-812F-4BA137828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26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Amitai Aviram. All Rights Reserved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E9519-F5A0-404C-A718-28C458B863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86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Amitai Aviram. All Rights Reserved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98578-622D-4FC6-AE89-3CB729252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20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Amitai Aviram.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74778-54BA-4AFE-BDA5-200287F21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86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Amitai Aviram.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5AD2B-31E6-4B32-8B00-92D996225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64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/>
              <a:t>Copyright © Amitai Aviram. All Rights Reserved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C741A772-C740-4184-96FA-A452A0EF43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2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3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8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0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1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2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3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5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6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7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8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9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0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1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2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3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5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6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7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8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9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0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1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2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9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emf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emf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308304" cy="2812331"/>
          </a:xfrm>
        </p:spPr>
        <p:txBody>
          <a:bodyPr/>
          <a:lstStyle/>
          <a:p>
            <a:pPr algn="ctr" eaLnBrk="1" hangingPunct="1"/>
            <a:r>
              <a:rPr lang="en-US" altLang="en-US" sz="4400" dirty="0" smtClean="0"/>
              <a:t>Evolution of Corporate</a:t>
            </a:r>
            <a:br>
              <a:rPr lang="en-US" altLang="en-US" sz="4400" dirty="0" smtClean="0"/>
            </a:br>
            <a:r>
              <a:rPr lang="en-US" altLang="en-US" sz="4400" dirty="0" smtClean="0"/>
              <a:t>Law &amp; Finance</a:t>
            </a:r>
            <a:br>
              <a:rPr lang="en-US" altLang="en-US" sz="4400" dirty="0" smtClean="0"/>
            </a:br>
            <a:r>
              <a:rPr lang="en-US" altLang="en-US" sz="2400" dirty="0" smtClean="0"/>
              <a:t>Business Associations section 7a</a:t>
            </a:r>
            <a:br>
              <a:rPr lang="en-US" altLang="en-US" sz="2400" dirty="0" smtClean="0"/>
            </a:br>
            <a:r>
              <a:rPr lang="en-US" altLang="en-US" sz="3400" dirty="0"/>
              <a:t>History: How did </a:t>
            </a:r>
            <a:r>
              <a:rPr lang="en-US" altLang="en-US" sz="3400" dirty="0" smtClean="0"/>
              <a:t>business </a:t>
            </a:r>
            <a:r>
              <a:rPr lang="en-US" altLang="en-US" sz="3400" dirty="0"/>
              <a:t>entities evolve?</a:t>
            </a:r>
            <a:endParaRPr lang="en-US" altLang="en-US" sz="34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124200"/>
            <a:ext cx="6400800" cy="26384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800" dirty="0" smtClean="0"/>
              <a:t>Prof. Amitai Aviram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1800" dirty="0" smtClean="0"/>
              <a:t>Aviram@illinois.edu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800" dirty="0" smtClean="0"/>
              <a:t>College of Law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800" dirty="0" smtClean="0"/>
              <a:t>University of Illinois</a:t>
            </a:r>
          </a:p>
          <a:p>
            <a:pPr algn="l"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Copyright </a:t>
            </a:r>
            <a:r>
              <a:rPr lang="en-US" altLang="en-US" sz="1800" dirty="0" smtClean="0">
                <a:latin typeface="Tahoma" charset="0"/>
              </a:rPr>
              <a:t>©</a:t>
            </a:r>
            <a:r>
              <a:rPr lang="en-US" altLang="en-US" sz="1800" dirty="0" smtClean="0"/>
              <a:t> Amitai Aviram.  All Rights Reserved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000" b="1" u="sng" dirty="0" smtClean="0"/>
              <a:t>S12</a:t>
            </a:r>
            <a:endParaRPr lang="en-US" altLang="en-US" sz="20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840AE9-78E0-47A8-83B4-672600E9A9C4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Discussion leading</a:t>
            </a:r>
            <a:br>
              <a:rPr lang="en-US" altLang="en-US" smtClean="0"/>
            </a:br>
            <a:r>
              <a:rPr lang="en-US" altLang="en-US" sz="3500" smtClean="0"/>
              <a:t>How to Prepare</a:t>
            </a:r>
            <a:endParaRPr lang="en-US" altLang="en-US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7529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Good participation</a:t>
            </a:r>
          </a:p>
          <a:p>
            <a:pPr lvl="1" eaLnBrk="1" hangingPunct="1"/>
            <a:r>
              <a:rPr lang="en-US" altLang="en-US" sz="2400" smtClean="0"/>
              <a:t>Read assigned material</a:t>
            </a:r>
          </a:p>
          <a:p>
            <a:pPr lvl="1" eaLnBrk="1" hangingPunct="1"/>
            <a:r>
              <a:rPr lang="en-US" altLang="en-US" sz="2400" smtClean="0"/>
              <a:t>Write down insights, puzzles &amp; questions that come up</a:t>
            </a:r>
          </a:p>
          <a:p>
            <a:pPr lvl="1" eaLnBrk="1" hangingPunct="1"/>
            <a:r>
              <a:rPr lang="en-US" altLang="en-US" sz="2400" smtClean="0"/>
              <a:t>Brainstorm with the rest of your team</a:t>
            </a:r>
          </a:p>
          <a:p>
            <a:pPr lvl="1" eaLnBrk="1" hangingPunct="1"/>
            <a:r>
              <a:rPr lang="en-US" altLang="en-US" sz="2400" smtClean="0"/>
              <a:t>Decide: lecture or lecture/discussion mix?</a:t>
            </a:r>
          </a:p>
          <a:p>
            <a:pPr lvl="2" eaLnBrk="1" hangingPunct="1"/>
            <a:r>
              <a:rPr lang="en-US" altLang="en-US" sz="2100" smtClean="0"/>
              <a:t>Lecturing gives you more control, but can be less engaging</a:t>
            </a:r>
          </a:p>
          <a:p>
            <a:pPr lvl="2" eaLnBrk="1" hangingPunct="1"/>
            <a:r>
              <a:rPr lang="en-US" altLang="en-US" sz="2100" smtClean="0"/>
              <a:t>Discussion works best when it involves activities (e.g., team work) or a narrow but not obvious question</a:t>
            </a:r>
          </a:p>
          <a:p>
            <a:pPr eaLnBrk="1" hangingPunct="1"/>
            <a:r>
              <a:rPr lang="en-US" altLang="en-US" sz="2800" smtClean="0"/>
              <a:t>Excellent participation</a:t>
            </a:r>
          </a:p>
          <a:p>
            <a:pPr lvl="1" eaLnBrk="1" hangingPunct="1"/>
            <a:r>
              <a:rPr lang="en-US" altLang="en-US" sz="2400" smtClean="0"/>
              <a:t>Follow up on your insights &amp; questions by searching for more relevant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DCA759-48A2-43E5-80C6-181208EDF947}" type="slidenum">
              <a:rPr lang="en-US" altLang="en-US"/>
              <a:pPr eaLnBrk="1" hangingPunct="1"/>
              <a:t>100</a:t>
            </a:fld>
            <a:endParaRPr lang="en-US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200" smtClean="0"/>
              <a:t>What triggered the antitrust movement?</a:t>
            </a:r>
            <a:br>
              <a:rPr lang="en-US" altLang="en-US" sz="3200" smtClean="0"/>
            </a:br>
            <a:r>
              <a:rPr lang="en-US" altLang="en-US" sz="3000" smtClean="0"/>
              <a:t>Early anti-monopoly movements</a:t>
            </a:r>
            <a:endParaRPr lang="en-US" altLang="en-US" sz="320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Occasionally rulers faced political backlash when they granted monopolies to businesses</a:t>
            </a:r>
          </a:p>
          <a:p>
            <a:pPr lvl="1" eaLnBrk="1" hangingPunct="1"/>
            <a:r>
              <a:rPr lang="en-US" altLang="en-US" sz="2000" smtClean="0"/>
              <a:t>E.g., Case of Monopolies (Eng., 1602)</a:t>
            </a:r>
          </a:p>
          <a:p>
            <a:pPr lvl="1" eaLnBrk="1" hangingPunct="1"/>
            <a:r>
              <a:rPr lang="en-US" altLang="en-US" sz="2000" smtClean="0"/>
              <a:t>Pressure mostly from rival producers, not customers</a:t>
            </a:r>
          </a:p>
          <a:p>
            <a:pPr lvl="1" eaLnBrk="1" hangingPunct="1"/>
            <a:r>
              <a:rPr lang="en-US" altLang="en-US" sz="2000" smtClean="0"/>
              <a:t>Political support from parliament (turf war against monarch)</a:t>
            </a:r>
          </a:p>
          <a:p>
            <a:pPr lvl="1" eaLnBrk="1" hangingPunct="1"/>
            <a:r>
              <a:rPr lang="en-US" altLang="en-US" sz="2000" smtClean="0"/>
              <a:t>Focused on government granting monopoly,</a:t>
            </a:r>
            <a:br>
              <a:rPr lang="en-US" altLang="en-US" sz="2000" smtClean="0"/>
            </a:br>
            <a:r>
              <a:rPr lang="en-US" altLang="en-US" sz="2000" smtClean="0"/>
              <a:t>not on the producer maintaining it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</a:rPr>
              <a:t>Why did rulers grant monopolies?</a:t>
            </a:r>
          </a:p>
          <a:p>
            <a:pPr lvl="1" eaLnBrk="1" hangingPunct="1"/>
            <a:r>
              <a:rPr lang="en-US" altLang="en-US" sz="2000" smtClean="0"/>
              <a:t>Causes of the backlash</a:t>
            </a:r>
          </a:p>
          <a:p>
            <a:pPr lvl="2" eaLnBrk="1" hangingPunct="1"/>
            <a:r>
              <a:rPr lang="en-US" altLang="en-US" sz="1900" smtClean="0"/>
              <a:t>Increase in expenditures (wars)</a:t>
            </a:r>
          </a:p>
          <a:p>
            <a:pPr lvl="2" eaLnBrk="1" hangingPunct="1"/>
            <a:r>
              <a:rPr lang="en-US" altLang="en-US" sz="1900" smtClean="0"/>
              <a:t>Manufacturing &amp; trade gain vs. agriculture</a:t>
            </a:r>
          </a:p>
          <a:p>
            <a:pPr lvl="3" eaLnBrk="1" hangingPunct="1"/>
            <a:r>
              <a:rPr lang="en-US" altLang="en-US" sz="1600" smtClean="0"/>
              <a:t>Relative decline in land-based feudal taxes</a:t>
            </a:r>
          </a:p>
          <a:p>
            <a:pPr lvl="3" eaLnBrk="1" hangingPunct="1"/>
            <a:r>
              <a:rPr lang="en-US" altLang="en-US" sz="1600" smtClean="0"/>
              <a:t>Increase in parliament’s power vs. monarch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645024"/>
            <a:ext cx="189005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6801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99C322-B538-48BE-9BBC-E12555C442EE}" type="slidenum">
              <a:rPr lang="en-US" altLang="en-US"/>
              <a:pPr eaLnBrk="1" hangingPunct="1"/>
              <a:t>101</a:t>
            </a:fld>
            <a:endParaRPr lang="en-US" alt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200" smtClean="0"/>
              <a:t>What triggered the antitrust movement?</a:t>
            </a:r>
            <a:br>
              <a:rPr lang="en-US" altLang="en-US" sz="3200" smtClean="0"/>
            </a:br>
            <a:r>
              <a:rPr lang="en-US" altLang="en-US" sz="3000" smtClean="0"/>
              <a:t>The 19C antitrust movement</a:t>
            </a:r>
            <a:endParaRPr lang="en-US" altLang="en-US" sz="3200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029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late 19C saw the rise of a different movement</a:t>
            </a:r>
          </a:p>
          <a:p>
            <a:pPr lvl="1" eaLnBrk="1" hangingPunct="1"/>
            <a:r>
              <a:rPr lang="en-US" altLang="en-US" sz="2400" smtClean="0"/>
              <a:t>Focus on curbing the power of businesses</a:t>
            </a:r>
          </a:p>
          <a:p>
            <a:pPr lvl="1" eaLnBrk="1" hangingPunct="1"/>
            <a:r>
              <a:rPr lang="en-US" altLang="en-US" sz="2400" smtClean="0"/>
              <a:t>Push from customers </a:t>
            </a:r>
            <a:r>
              <a:rPr lang="en-US" altLang="en-US" sz="2200" smtClean="0"/>
              <a:t>(e.g., farmers using railroads)</a:t>
            </a:r>
            <a:r>
              <a:rPr lang="en-US" altLang="en-US" sz="2400" smtClean="0"/>
              <a:t>, not rivals</a:t>
            </a:r>
          </a:p>
          <a:p>
            <a:pPr lvl="1" eaLnBrk="1" hangingPunct="1"/>
            <a:r>
              <a:rPr lang="en-US" altLang="en-US" sz="2400" smtClean="0"/>
              <a:t>President &amp; Congress could be on same side of the issue</a:t>
            </a:r>
          </a:p>
          <a:p>
            <a:pPr eaLnBrk="1" hangingPunct="1"/>
            <a:r>
              <a:rPr lang="en-US" altLang="en-US" sz="2600" b="1" u="sng" smtClean="0"/>
              <a:t>Why then &amp; not earlier?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4984"/>
            <a:ext cx="4392488" cy="303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4902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74EA2A-2AA4-4465-8A99-A1B308E53FF7}" type="slidenum">
              <a:rPr lang="en-US" altLang="en-US"/>
              <a:pPr eaLnBrk="1" hangingPunct="1"/>
              <a:t>102</a:t>
            </a:fld>
            <a:endParaRPr lang="en-US" alt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Chandler’s Theory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8153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To understand why antitrust became a major concern in the beginning of period 3, we need to go back to Alfred Chandler’s theory (from Section 1c)</a:t>
            </a:r>
          </a:p>
          <a:p>
            <a:pPr eaLnBrk="1" hangingPunct="1"/>
            <a:r>
              <a:rPr lang="en-US" altLang="en-US" sz="2800" smtClean="0"/>
              <a:t>In mid-19</a:t>
            </a:r>
            <a:r>
              <a:rPr lang="en-US" altLang="en-US" sz="2800" baseline="30000" smtClean="0"/>
              <a:t>th</a:t>
            </a:r>
            <a:r>
              <a:rPr lang="en-US" altLang="en-US" sz="2800" smtClean="0"/>
              <a:t> century, US economy hit by “perfect storm”</a:t>
            </a:r>
          </a:p>
          <a:p>
            <a:pPr lvl="1" eaLnBrk="1" hangingPunct="1"/>
            <a:r>
              <a:rPr lang="en-US" altLang="en-US" sz="2400" u="sng" smtClean="0"/>
              <a:t>Cheap transportation</a:t>
            </a:r>
            <a:r>
              <a:rPr lang="en-US" altLang="en-US" sz="2400" smtClean="0"/>
              <a:t>: Commerce revolutionized by railroads</a:t>
            </a:r>
          </a:p>
          <a:p>
            <a:pPr lvl="1" eaLnBrk="1" hangingPunct="1"/>
            <a:r>
              <a:rPr lang="en-US" altLang="en-US" sz="2400" u="sng" smtClean="0"/>
              <a:t>Continuous production</a:t>
            </a:r>
            <a:r>
              <a:rPr lang="en-US" altLang="en-US" sz="2400" smtClean="0"/>
              <a:t>: Industry revolutionized</a:t>
            </a:r>
            <a:br>
              <a:rPr lang="en-US" altLang="en-US" sz="2400" smtClean="0"/>
            </a:br>
            <a:r>
              <a:rPr lang="en-US" altLang="en-US" sz="2400" smtClean="0"/>
              <a:t>by availability of coal &amp; steam engine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32679"/>
            <a:ext cx="1593726" cy="234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259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229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5663E3-B526-4120-BE94-4CD423FA1E6A}" type="slidenum">
              <a:rPr lang="en-US" altLang="en-US"/>
              <a:pPr eaLnBrk="1" hangingPunct="1"/>
              <a:t>103</a:t>
            </a:fld>
            <a:endParaRPr lang="en-US" alt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Understanding Chandler’s theory</a:t>
            </a:r>
            <a:r>
              <a:rPr lang="en-US" altLang="en-US" sz="3500" smtClean="0"/>
              <a:t/>
            </a:r>
            <a:br>
              <a:rPr lang="en-US" altLang="en-US" sz="3500" smtClean="0"/>
            </a:br>
            <a:r>
              <a:rPr lang="en-US" altLang="en-US" sz="3500" smtClean="0"/>
              <a:t>Hypothetical from Section 1d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9144000" cy="470535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Producing a widget:</a:t>
            </a:r>
          </a:p>
          <a:p>
            <a:pPr lvl="1" eaLnBrk="1" hangingPunct="1"/>
            <a:r>
              <a:rPr lang="en-US" altLang="en-US" sz="2100" smtClean="0"/>
              <a:t>Rent for the factory is $10/day</a:t>
            </a:r>
            <a:r>
              <a:rPr lang="en-US" altLang="en-US" sz="2200" smtClean="0"/>
              <a:t> </a:t>
            </a:r>
            <a:r>
              <a:rPr lang="en-US" altLang="en-US" sz="1600" smtClean="0"/>
              <a:t>(regardless of # of widgets produced)</a:t>
            </a:r>
          </a:p>
          <a:p>
            <a:pPr lvl="1" eaLnBrk="1" hangingPunct="1"/>
            <a:r>
              <a:rPr lang="en-US" altLang="en-US" sz="2100" smtClean="0"/>
              <a:t>Raw materials cost another $1 per widget</a:t>
            </a:r>
          </a:p>
          <a:p>
            <a:pPr lvl="1" eaLnBrk="1" hangingPunct="1"/>
            <a:r>
              <a:rPr lang="en-US" altLang="en-US" sz="2100" smtClean="0"/>
              <a:t>1 employee operating 1 machine for 1 hour produces 1 widget</a:t>
            </a:r>
          </a:p>
          <a:p>
            <a:pPr lvl="2" eaLnBrk="1" hangingPunct="1"/>
            <a:r>
              <a:rPr lang="en-US" altLang="en-US" sz="2000" smtClean="0"/>
              <a:t>Employee’s wage: $4/hour</a:t>
            </a:r>
          </a:p>
          <a:p>
            <a:pPr lvl="2" eaLnBrk="1" hangingPunct="1"/>
            <a:r>
              <a:rPr lang="en-US" altLang="en-US" sz="2000" smtClean="0"/>
              <a:t>Machine is wind-powered – no energy costs</a:t>
            </a:r>
          </a:p>
          <a:p>
            <a:pPr lvl="2" eaLnBrk="1" hangingPunct="1"/>
            <a:r>
              <a:rPr lang="en-US" altLang="en-US" sz="2000" smtClean="0"/>
              <a:t>It is only windy 4 hours/day (rest of day machines are unusable)</a:t>
            </a:r>
          </a:p>
          <a:p>
            <a:pPr lvl="2" eaLnBrk="1" hangingPunct="1"/>
            <a:r>
              <a:rPr lang="en-US" altLang="en-US" sz="2000" smtClean="0"/>
              <a:t>Factory has room for 5 machines</a:t>
            </a:r>
          </a:p>
          <a:p>
            <a:pPr lvl="3" eaLnBrk="1" hangingPunct="1"/>
            <a:r>
              <a:rPr lang="en-US" altLang="en-US" sz="1800" smtClean="0"/>
              <a:t>So max machine production is 20/day</a:t>
            </a:r>
            <a:r>
              <a:rPr lang="en-US" altLang="en-US" sz="1700" smtClean="0"/>
              <a:t> </a:t>
            </a:r>
            <a:r>
              <a:rPr lang="en-US" altLang="en-US" sz="1400" smtClean="0"/>
              <a:t>(4 hours x 1 per hour x 5 machines)</a:t>
            </a:r>
          </a:p>
          <a:p>
            <a:pPr eaLnBrk="1" hangingPunct="1"/>
            <a:r>
              <a:rPr lang="en-US" altLang="en-US" sz="2400" smtClean="0"/>
              <a:t>To produce &gt;20/day, you must produce them manually</a:t>
            </a:r>
          </a:p>
          <a:p>
            <a:pPr lvl="1" eaLnBrk="1" hangingPunct="1"/>
            <a:r>
              <a:rPr lang="en-US" altLang="en-US" sz="2100" smtClean="0"/>
              <a:t>This takes longer: 2 hours per widget</a:t>
            </a:r>
          </a:p>
        </p:txBody>
      </p:sp>
    </p:spTree>
    <p:extLst>
      <p:ext uri="{BB962C8B-B14F-4D97-AF65-F5344CB8AC3E}">
        <p14:creationId xmlns:p14="http://schemas.microsoft.com/office/powerpoint/2010/main" val="1989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0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81F7BB-45F3-430B-98C1-916F3607B219}" type="slidenum">
              <a:rPr lang="en-US" altLang="en-US"/>
              <a:pPr eaLnBrk="1" hangingPunct="1"/>
              <a:t>104</a:t>
            </a:fld>
            <a:endParaRPr lang="en-US" alt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Understanding Chandler’s theory</a:t>
            </a:r>
            <a:r>
              <a:rPr lang="en-US" altLang="en-US" sz="3500" smtClean="0"/>
              <a:t/>
            </a:r>
            <a:br>
              <a:rPr lang="en-US" altLang="en-US" sz="3500" smtClean="0"/>
            </a:br>
            <a:r>
              <a:rPr lang="en-US" altLang="en-US" sz="3500" smtClean="0"/>
              <a:t>Minimum efficient scale</a:t>
            </a:r>
          </a:p>
        </p:txBody>
      </p:sp>
      <p:sp>
        <p:nvSpPr>
          <p:cNvPr id="1030" name="Rectangle 59"/>
          <p:cNvSpPr>
            <a:spLocks noChangeArrowheads="1"/>
          </p:cNvSpPr>
          <p:nvPr/>
        </p:nvSpPr>
        <p:spPr bwMode="auto">
          <a:xfrm>
            <a:off x="0" y="1643063"/>
            <a:ext cx="91440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2400"/>
              <a:t>MES = 20 widgets</a:t>
            </a:r>
          </a:p>
        </p:txBody>
      </p:sp>
      <p:graphicFrame>
        <p:nvGraphicFramePr>
          <p:cNvPr id="1026" name="Object 64"/>
          <p:cNvGraphicFramePr>
            <a:graphicFrameLocks noGrp="1" noChangeAspect="1"/>
          </p:cNvGraphicFramePr>
          <p:nvPr>
            <p:ph idx="1"/>
          </p:nvPr>
        </p:nvGraphicFramePr>
        <p:xfrm>
          <a:off x="457200" y="2511425"/>
          <a:ext cx="8153400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Chart" r:id="rId3" imgW="6648402" imgH="3171825" progId="Excel.Chart.8">
                  <p:embed/>
                </p:oleObj>
              </mc:Choice>
              <mc:Fallback>
                <p:oleObj name="Chart" r:id="rId3" imgW="6648402" imgH="31718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1425"/>
                        <a:ext cx="8153400" cy="388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Line 58"/>
          <p:cNvSpPr>
            <a:spLocks noChangeShapeType="1"/>
          </p:cNvSpPr>
          <p:nvPr/>
        </p:nvSpPr>
        <p:spPr bwMode="auto">
          <a:xfrm>
            <a:off x="6781800" y="4724400"/>
            <a:ext cx="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Oval 60"/>
          <p:cNvSpPr>
            <a:spLocks noChangeArrowheads="1"/>
          </p:cNvSpPr>
          <p:nvPr/>
        </p:nvSpPr>
        <p:spPr bwMode="auto">
          <a:xfrm>
            <a:off x="6629400" y="5638800"/>
            <a:ext cx="3048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4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9E3995-A6BD-41C8-B014-EE3D1E3ED17C}" type="slidenum">
              <a:rPr lang="en-US" altLang="en-US"/>
              <a:pPr eaLnBrk="1" hangingPunct="1"/>
              <a:t>105</a:t>
            </a:fld>
            <a:endParaRPr lang="en-US" alt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Understanding Chandler’s theory</a:t>
            </a:r>
            <a:r>
              <a:rPr lang="en-US" altLang="en-US" sz="3500" smtClean="0"/>
              <a:t/>
            </a:r>
            <a:br>
              <a:rPr lang="en-US" altLang="en-US" sz="3500" smtClean="0"/>
            </a:br>
            <a:r>
              <a:rPr lang="en-US" altLang="en-US" sz="3500" smtClean="0"/>
              <a:t> Hypothetical from Section 1d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9144000" cy="4953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Can Replace wind-powered machines with coal-powered ones</a:t>
            </a:r>
          </a:p>
          <a:p>
            <a:pPr lvl="1" eaLnBrk="1" hangingPunct="1"/>
            <a:r>
              <a:rPr lang="en-US" altLang="en-US" sz="2000" smtClean="0"/>
              <a:t>Each machine consumes $3 worth of coal/hour</a:t>
            </a:r>
          </a:p>
          <a:p>
            <a:pPr lvl="1" eaLnBrk="1" hangingPunct="1"/>
            <a:r>
              <a:rPr lang="en-US" altLang="en-US" sz="2000" smtClean="0"/>
              <a:t>Machine works non-stop; produces two widgets per hour w/1 employee</a:t>
            </a:r>
          </a:p>
          <a:p>
            <a:pPr lvl="1" eaLnBrk="1" hangingPunct="1"/>
            <a:r>
              <a:rPr lang="en-US" altLang="en-US" sz="2000" smtClean="0"/>
              <a:t>Employees work the machine in shifts, maintaining production 24/7</a:t>
            </a:r>
          </a:p>
          <a:p>
            <a:pPr lvl="1" eaLnBrk="1" hangingPunct="1"/>
            <a:r>
              <a:rPr lang="en-US" altLang="en-US" sz="2000" smtClean="0"/>
              <a:t>Machines were bought on credit; installment payments are $10/day</a:t>
            </a:r>
          </a:p>
          <a:p>
            <a:pPr eaLnBrk="1" hangingPunct="1"/>
            <a:r>
              <a:rPr lang="en-US" altLang="en-US" sz="2400" smtClean="0"/>
              <a:t>Cost</a:t>
            </a:r>
          </a:p>
          <a:p>
            <a:pPr lvl="1" eaLnBrk="1" hangingPunct="1"/>
            <a:r>
              <a:rPr lang="en-US" altLang="en-US" sz="2000" smtClean="0"/>
              <a:t>2 widgets cost $3 coal + $4 wages + $1 raw materials = $8</a:t>
            </a:r>
          </a:p>
          <a:p>
            <a:pPr lvl="1" eaLnBrk="1" hangingPunct="1"/>
            <a:r>
              <a:rPr lang="en-US" altLang="en-US" sz="2000" smtClean="0"/>
              <a:t>Variable cost per widget: $4</a:t>
            </a:r>
          </a:p>
          <a:p>
            <a:pPr lvl="1" eaLnBrk="1" hangingPunct="1"/>
            <a:r>
              <a:rPr lang="en-US" altLang="en-US" sz="2000" smtClean="0"/>
              <a:t>Fixed costs per day: $20 ($10 rent, $10 machine installment payment)</a:t>
            </a:r>
          </a:p>
          <a:p>
            <a:pPr eaLnBrk="1" hangingPunct="1"/>
            <a:r>
              <a:rPr lang="en-US" altLang="en-US" sz="2400" smtClean="0"/>
              <a:t>Capacity</a:t>
            </a:r>
          </a:p>
          <a:p>
            <a:pPr lvl="1" eaLnBrk="1" hangingPunct="1"/>
            <a:r>
              <a:rPr lang="en-US" altLang="en-US" sz="2000" smtClean="0"/>
              <a:t>The factory has room for 5 machines</a:t>
            </a:r>
          </a:p>
          <a:p>
            <a:pPr lvl="1" eaLnBrk="1" hangingPunct="1"/>
            <a:r>
              <a:rPr lang="en-US" altLang="en-US" sz="2000" smtClean="0"/>
              <a:t>Therefore, your machines can produce up to 240 widgets per day</a:t>
            </a:r>
          </a:p>
        </p:txBody>
      </p:sp>
    </p:spTree>
    <p:extLst>
      <p:ext uri="{BB962C8B-B14F-4D97-AF65-F5344CB8AC3E}">
        <p14:creationId xmlns:p14="http://schemas.microsoft.com/office/powerpoint/2010/main" val="42825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20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E151FB-DBD7-4035-B113-513BC03DB125}" type="slidenum">
              <a:rPr lang="en-US" altLang="en-US"/>
              <a:pPr eaLnBrk="1" hangingPunct="1"/>
              <a:t>106</a:t>
            </a:fld>
            <a:endParaRPr lang="en-US" alt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Understanding Chandler’s theory</a:t>
            </a:r>
            <a:r>
              <a:rPr lang="en-US" altLang="en-US" sz="3500" smtClean="0"/>
              <a:t/>
            </a:r>
            <a:br>
              <a:rPr lang="en-US" altLang="en-US" sz="3500" smtClean="0"/>
            </a:br>
            <a:r>
              <a:rPr lang="en-US" altLang="en-US" sz="3500" smtClean="0"/>
              <a:t>Comparing wind &amp; coal ATCs</a:t>
            </a: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76200" y="2184400"/>
          <a:ext cx="88392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Chart" r:id="rId3" imgW="6648402" imgH="3171825" progId="Excel.Chart.8">
                  <p:embed/>
                </p:oleObj>
              </mc:Choice>
              <mc:Fallback>
                <p:oleObj name="Chart" r:id="rId3" imgW="6648402" imgH="31718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184400"/>
                        <a:ext cx="8839200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Line 8"/>
          <p:cNvSpPr>
            <a:spLocks noChangeShapeType="1"/>
          </p:cNvSpPr>
          <p:nvPr/>
        </p:nvSpPr>
        <p:spPr bwMode="auto">
          <a:xfrm flipV="1">
            <a:off x="6400800" y="25908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5181600" y="3505200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4876800" y="2971800"/>
            <a:ext cx="609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Wind MES</a:t>
            </a:r>
          </a:p>
        </p:txBody>
      </p:sp>
      <p:sp>
        <p:nvSpPr>
          <p:cNvPr id="2057" name="Line 11"/>
          <p:cNvSpPr>
            <a:spLocks noChangeShapeType="1"/>
          </p:cNvSpPr>
          <p:nvPr/>
        </p:nvSpPr>
        <p:spPr bwMode="auto">
          <a:xfrm>
            <a:off x="8686800" y="3886200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8229600" y="3429000"/>
            <a:ext cx="609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Coal MES</a:t>
            </a:r>
          </a:p>
        </p:txBody>
      </p:sp>
    </p:spTree>
    <p:extLst>
      <p:ext uri="{BB962C8B-B14F-4D97-AF65-F5344CB8AC3E}">
        <p14:creationId xmlns:p14="http://schemas.microsoft.com/office/powerpoint/2010/main" val="12796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F13BCB-D3E6-495F-A954-17A2A86D2AAD}" type="slidenum">
              <a:rPr lang="en-US" altLang="en-US"/>
              <a:pPr eaLnBrk="1" hangingPunct="1"/>
              <a:t>107</a:t>
            </a:fld>
            <a:endParaRPr lang="en-US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Understanding Chandler’s theory</a:t>
            </a:r>
            <a:r>
              <a:rPr lang="en-US" altLang="en-US" sz="3500" smtClean="0"/>
              <a:t/>
            </a:r>
            <a:br>
              <a:rPr lang="en-US" altLang="en-US" sz="3500" smtClean="0"/>
            </a:br>
            <a:r>
              <a:rPr lang="en-US" altLang="en-US" sz="3500" smtClean="0"/>
              <a:t>Effect of cheap transportation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Cheap transportation made it economically feasible to sell products to a larger market</a:t>
            </a:r>
          </a:p>
          <a:p>
            <a:pPr lvl="1" eaLnBrk="1" hangingPunct="1"/>
            <a:r>
              <a:rPr lang="en-US" altLang="en-US" sz="2400" smtClean="0"/>
              <a:t>Increases demand, and therefore the economic feasibility of continuous production</a:t>
            </a:r>
          </a:p>
        </p:txBody>
      </p:sp>
      <p:pic>
        <p:nvPicPr>
          <p:cNvPr id="14342" name="Picture 4" descr="MCj028721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73438"/>
            <a:ext cx="54864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2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26372A-D225-47B7-85D6-9C9847969DC8}" type="slidenum">
              <a:rPr lang="en-US" altLang="en-US"/>
              <a:pPr eaLnBrk="1" hangingPunct="1"/>
              <a:t>108</a:t>
            </a:fld>
            <a:endParaRPr lang="en-US" alt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Understanding Chandler’s theory</a:t>
            </a:r>
            <a:r>
              <a:rPr lang="en-US" altLang="en-US" sz="3500" smtClean="0"/>
              <a:t/>
            </a:r>
            <a:br>
              <a:rPr lang="en-US" altLang="en-US" sz="3500" smtClean="0"/>
            </a:br>
            <a:r>
              <a:rPr lang="en-US" altLang="en-US" sz="3500" smtClean="0"/>
              <a:t>Effect of cheap transportation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9144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Example: Widget factory is located in Urbana, 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Year is 1843 – 10 years after Urbana was founded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Urbana residents &amp; neighboring farms buy 10 widgets/day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Chicago residents buy 500 widgets/day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Coal-powered machines are available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Transporting widgets by horse &amp; wagon costs $2/widget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solidFill>
                  <a:srgbClr val="FF0000"/>
                </a:solidFill>
              </a:rPr>
              <a:t>What should the Urbana factory do?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Use wind or coal?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Sell to Chicago?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solidFill>
                  <a:srgbClr val="FF0000"/>
                </a:solidFill>
              </a:rPr>
              <a:t>What will the Chicago factories do?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Use wind or coal?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Sell to Urbana?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33056"/>
            <a:ext cx="33337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2856"/>
            <a:ext cx="8839200" cy="4218432"/>
          </a:xfrm>
          <a:prstGeom prst="rect">
            <a:avLst/>
          </a:prstGeom>
        </p:spPr>
      </p:pic>
      <p:sp>
        <p:nvSpPr>
          <p:cNvPr id="307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29D91D-64B6-4000-BC52-21FDE43A087F}" type="slidenum">
              <a:rPr lang="en-US" altLang="en-US"/>
              <a:pPr eaLnBrk="1" hangingPunct="1"/>
              <a:t>109</a:t>
            </a:fld>
            <a:endParaRPr lang="en-US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Understanding Chandler’s theory</a:t>
            </a:r>
            <a:r>
              <a:rPr lang="en-US" altLang="en-US" sz="3500" smtClean="0"/>
              <a:t/>
            </a:r>
            <a:br>
              <a:rPr lang="en-US" altLang="en-US" sz="3500" smtClean="0"/>
            </a:br>
            <a:r>
              <a:rPr lang="en-US" altLang="en-US" sz="3500" smtClean="0"/>
              <a:t>Competition in 1843 hypo</a:t>
            </a:r>
          </a:p>
        </p:txBody>
      </p:sp>
      <p:sp>
        <p:nvSpPr>
          <p:cNvPr id="3078" name="Line 4"/>
          <p:cNvSpPr>
            <a:spLocks noChangeShapeType="1"/>
          </p:cNvSpPr>
          <p:nvPr/>
        </p:nvSpPr>
        <p:spPr bwMode="auto">
          <a:xfrm flipV="1">
            <a:off x="6400800" y="25908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 flipH="1">
            <a:off x="1132656" y="4191000"/>
            <a:ext cx="7543800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10"/>
          <p:cNvSpPr>
            <a:spLocks noChangeShapeType="1"/>
          </p:cNvSpPr>
          <p:nvPr/>
        </p:nvSpPr>
        <p:spPr bwMode="auto">
          <a:xfrm flipH="1">
            <a:off x="1132656" y="3657600"/>
            <a:ext cx="7543800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11"/>
          <p:cNvSpPr>
            <a:spLocks noChangeShapeType="1"/>
          </p:cNvSpPr>
          <p:nvPr/>
        </p:nvSpPr>
        <p:spPr bwMode="auto">
          <a:xfrm flipV="1">
            <a:off x="8001000" y="3657600"/>
            <a:ext cx="0" cy="533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7467600" y="4232275"/>
            <a:ext cx="1143000" cy="263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Trans. Costs: $2</a:t>
            </a:r>
          </a:p>
        </p:txBody>
      </p:sp>
      <p:sp>
        <p:nvSpPr>
          <p:cNvPr id="3083" name="Line 13"/>
          <p:cNvSpPr>
            <a:spLocks noChangeShapeType="1"/>
          </p:cNvSpPr>
          <p:nvPr/>
        </p:nvSpPr>
        <p:spPr bwMode="auto">
          <a:xfrm>
            <a:off x="6019800" y="3657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14"/>
          <p:cNvSpPr>
            <a:spLocks noChangeShapeType="1"/>
          </p:cNvSpPr>
          <p:nvPr/>
        </p:nvSpPr>
        <p:spPr bwMode="auto">
          <a:xfrm>
            <a:off x="2514600" y="3657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B34A80E-36BA-4D64-96FA-D6FD56EBAB73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Research paper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482441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Your choice of topic, as long as it’s related to the history of business organizations law or finance</a:t>
            </a:r>
          </a:p>
          <a:p>
            <a:pPr lvl="1" eaLnBrk="1" hangingPunct="1"/>
            <a:r>
              <a:rPr lang="en-US" altLang="en-US" sz="2400" smtClean="0"/>
              <a:t>Clever, innovative thesis</a:t>
            </a:r>
          </a:p>
          <a:p>
            <a:pPr lvl="1" eaLnBrk="1" hangingPunct="1"/>
            <a:r>
              <a:rPr lang="en-US" altLang="en-US" sz="2400" smtClean="0"/>
              <a:t>Good execution (substantiating the thesis with evidence)</a:t>
            </a:r>
          </a:p>
          <a:p>
            <a:pPr eaLnBrk="1" hangingPunct="1"/>
            <a:r>
              <a:rPr lang="en-US" altLang="en-US" sz="2800" smtClean="0"/>
              <a:t>Expected length: ~10 pages (including footnotes)</a:t>
            </a:r>
          </a:p>
          <a:p>
            <a:pPr lvl="1" eaLnBrk="1" hangingPunct="1"/>
            <a:r>
              <a:rPr lang="en-US" altLang="en-US" sz="2500" smtClean="0"/>
              <a:t>If you want ULWR credit: 6,000 words (not counting FNs)</a:t>
            </a:r>
          </a:p>
          <a:p>
            <a:pPr eaLnBrk="1" hangingPunct="1"/>
            <a:r>
              <a:rPr lang="en-US" altLang="en-US" sz="2800" u="sng" smtClean="0"/>
              <a:t>Due on the last day of classes in the semester</a:t>
            </a:r>
            <a:endParaRPr lang="en-US" altLang="en-US" sz="2600" smtClean="0"/>
          </a:p>
          <a:p>
            <a:pPr lvl="1" eaLnBrk="1" hangingPunct="1"/>
            <a:r>
              <a:rPr lang="en-US" altLang="en-US" sz="2500" smtClean="0"/>
              <a:t>Submit the paper by e-mail (aviram@illinois.edu)</a:t>
            </a:r>
          </a:p>
          <a:p>
            <a:pPr eaLnBrk="1" hangingPunct="1"/>
            <a:r>
              <a:rPr lang="en-US" altLang="en-US" sz="2800" smtClean="0"/>
              <a:t>More about how to write a research paper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1606FB-D520-4C3E-AFFC-ADAFD8132E4B}" type="slidenum">
              <a:rPr lang="en-US" altLang="en-US"/>
              <a:pPr eaLnBrk="1" hangingPunct="1"/>
              <a:t>110</a:t>
            </a:fld>
            <a:endParaRPr lang="en-US" alt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Understanding Chandler’s theory</a:t>
            </a:r>
            <a:r>
              <a:rPr lang="en-US" altLang="en-US" sz="3500" smtClean="0"/>
              <a:t/>
            </a:r>
            <a:br>
              <a:rPr lang="en-US" altLang="en-US" sz="3500" smtClean="0"/>
            </a:br>
            <a:r>
              <a:rPr lang="en-US" altLang="en-US" sz="3500" smtClean="0"/>
              <a:t>Effect of cheap transportation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2800" dirty="0" smtClean="0"/>
              <a:t>Now the year is 1854: Illinois Central Railroad reached Urbana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400" dirty="0" smtClean="0"/>
              <a:t>It now costs $0.20/widget to transport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smtClean="0">
                <a:solidFill>
                  <a:srgbClr val="FF0000"/>
                </a:solidFill>
              </a:rPr>
              <a:t>What will the Chicago factories do?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smtClean="0">
                <a:solidFill>
                  <a:srgbClr val="FF0000"/>
                </a:solidFill>
              </a:rPr>
              <a:t>What should your Urbana factory do?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33056"/>
            <a:ext cx="3236360" cy="241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8" y="2132856"/>
            <a:ext cx="8839200" cy="4218432"/>
          </a:xfrm>
          <a:prstGeom prst="rect">
            <a:avLst/>
          </a:prstGeom>
        </p:spPr>
      </p:pic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C55DE4-ACD1-4A42-85A7-0EFFD6C8CBA1}" type="slidenum">
              <a:rPr lang="en-US" altLang="en-US"/>
              <a:pPr eaLnBrk="1" hangingPunct="1"/>
              <a:t>111</a:t>
            </a:fld>
            <a:endParaRPr lang="en-US" alt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Understanding Chandler’s theory</a:t>
            </a:r>
            <a:r>
              <a:rPr lang="en-US" altLang="en-US" sz="3500" smtClean="0"/>
              <a:t/>
            </a:r>
            <a:br>
              <a:rPr lang="en-US" altLang="en-US" sz="3500" smtClean="0"/>
            </a:br>
            <a:r>
              <a:rPr lang="en-US" altLang="en-US" sz="3500" smtClean="0"/>
              <a:t>Competition in 1854 hypo</a:t>
            </a:r>
          </a:p>
        </p:txBody>
      </p:sp>
      <p:sp>
        <p:nvSpPr>
          <p:cNvPr id="4102" name="Line 4"/>
          <p:cNvSpPr>
            <a:spLocks noChangeShapeType="1"/>
          </p:cNvSpPr>
          <p:nvPr/>
        </p:nvSpPr>
        <p:spPr bwMode="auto">
          <a:xfrm flipV="1">
            <a:off x="6400800" y="25908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5"/>
          <p:cNvSpPr>
            <a:spLocks noChangeShapeType="1"/>
          </p:cNvSpPr>
          <p:nvPr/>
        </p:nvSpPr>
        <p:spPr bwMode="auto">
          <a:xfrm flipH="1">
            <a:off x="1060648" y="4191000"/>
            <a:ext cx="7543800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6"/>
          <p:cNvSpPr>
            <a:spLocks noChangeShapeType="1"/>
          </p:cNvSpPr>
          <p:nvPr/>
        </p:nvSpPr>
        <p:spPr bwMode="auto">
          <a:xfrm flipH="1">
            <a:off x="1060648" y="4038600"/>
            <a:ext cx="7543800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7"/>
          <p:cNvSpPr>
            <a:spLocks noChangeShapeType="1"/>
          </p:cNvSpPr>
          <p:nvPr/>
        </p:nvSpPr>
        <p:spPr bwMode="auto">
          <a:xfrm flipV="1">
            <a:off x="8001000" y="4038600"/>
            <a:ext cx="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Text Box 8"/>
          <p:cNvSpPr txBox="1">
            <a:spLocks noChangeArrowheads="1"/>
          </p:cNvSpPr>
          <p:nvPr/>
        </p:nvSpPr>
        <p:spPr bwMode="auto">
          <a:xfrm>
            <a:off x="7315200" y="4232275"/>
            <a:ext cx="1295400" cy="263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Trans. Costs: 20</a:t>
            </a:r>
            <a:r>
              <a:rPr lang="en-US" altLang="en-US" sz="1000">
                <a:cs typeface="Arial" charset="0"/>
              </a:rPr>
              <a:t>¢</a:t>
            </a:r>
          </a:p>
        </p:txBody>
      </p:sp>
    </p:spTree>
    <p:extLst>
      <p:ext uri="{BB962C8B-B14F-4D97-AF65-F5344CB8AC3E}">
        <p14:creationId xmlns:p14="http://schemas.microsoft.com/office/powerpoint/2010/main" val="32995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D84868-524F-4C6B-9FB3-4712F3F717BE}" type="slidenum">
              <a:rPr lang="en-US" altLang="en-US"/>
              <a:pPr eaLnBrk="1" hangingPunct="1"/>
              <a:t>112</a:t>
            </a:fld>
            <a:endParaRPr lang="en-US" alt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Understanding Chandler’s theory</a:t>
            </a:r>
            <a:r>
              <a:rPr lang="en-US" altLang="en-US" sz="3500" smtClean="0"/>
              <a:t/>
            </a:r>
            <a:br>
              <a:rPr lang="en-US" altLang="en-US" sz="3500" smtClean="0"/>
            </a:br>
            <a:r>
              <a:rPr lang="en-US" altLang="en-US" sz="3500" smtClean="0"/>
              <a:t>Origin of the antitrust movement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 marL="495300" indent="-495300" eaLnBrk="1" hangingPunct="1">
              <a:buFont typeface="Wingdings" pitchFamily="2" charset="2"/>
              <a:buNone/>
            </a:pPr>
            <a:r>
              <a:rPr lang="en-US" altLang="en-US" sz="2800" smtClean="0"/>
              <a:t>Urbana widget producer has three options:</a:t>
            </a:r>
          </a:p>
          <a:p>
            <a:pPr marL="495300" indent="-495300" eaLnBrk="1" hangingPunct="1">
              <a:buFont typeface="Wingdings" pitchFamily="2" charset="2"/>
              <a:buAutoNum type="arabicPeriod"/>
            </a:pPr>
            <a:r>
              <a:rPr lang="en-US" altLang="en-US" sz="2800" smtClean="0"/>
              <a:t>Close the factory</a:t>
            </a:r>
          </a:p>
          <a:p>
            <a:pPr marL="763588" lvl="1" indent="-419100" eaLnBrk="1" hangingPunct="1"/>
            <a:r>
              <a:rPr lang="en-US" altLang="en-US" sz="2400" smtClean="0"/>
              <a:t>Chicago firms will supply Urbana</a:t>
            </a:r>
          </a:p>
          <a:p>
            <a:pPr marL="495300" indent="-495300" eaLnBrk="1" hangingPunct="1">
              <a:buFont typeface="Wingdings" pitchFamily="2" charset="2"/>
              <a:buAutoNum type="arabicPeriod"/>
            </a:pPr>
            <a:r>
              <a:rPr lang="en-US" altLang="en-US" sz="2800" smtClean="0"/>
              <a:t>Switch to coal plant &amp; extend sales to Chicago</a:t>
            </a:r>
          </a:p>
          <a:p>
            <a:pPr marL="763588" lvl="1" indent="-419100" eaLnBrk="1" hangingPunct="1"/>
            <a:r>
              <a:rPr lang="en-US" altLang="en-US" sz="2400" smtClean="0"/>
              <a:t>If at least 150 widgets sold, costs will be similar to large Chicago firms</a:t>
            </a:r>
          </a:p>
          <a:p>
            <a:pPr marL="763588" lvl="1" indent="-419100" eaLnBrk="1" hangingPunct="1"/>
            <a:r>
              <a:rPr lang="en-US" altLang="en-US" sz="2400" smtClean="0"/>
              <a:t>Business risk to Urbana firm; threat to Chicago firms</a:t>
            </a:r>
          </a:p>
          <a:p>
            <a:pPr marL="495300" indent="-495300" eaLnBrk="1" hangingPunct="1">
              <a:buFont typeface="Wingdings" pitchFamily="2" charset="2"/>
              <a:buAutoNum type="arabicPeriod"/>
            </a:pPr>
            <a:r>
              <a:rPr lang="en-US" altLang="en-US" sz="2800" smtClean="0"/>
              <a:t>Collude with Chicago firms</a:t>
            </a:r>
          </a:p>
          <a:p>
            <a:pPr marL="763588" lvl="1" indent="-419100" eaLnBrk="1" hangingPunct="1"/>
            <a:r>
              <a:rPr lang="en-US" altLang="en-US" sz="2400" smtClean="0"/>
              <a:t>E.g., divide markets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3400" y="4953000"/>
            <a:ext cx="4343400" cy="45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5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429F68-B9A1-4FBE-96C4-1E1EB11768CF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Talking to me outside of class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19475" y="2060575"/>
            <a:ext cx="5724525" cy="417671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Please e-mail prior to meeting with me</a:t>
            </a:r>
          </a:p>
          <a:p>
            <a:pPr lvl="1" eaLnBrk="1" hangingPunct="1"/>
            <a:r>
              <a:rPr lang="en-US" altLang="en-US" sz="2200" smtClean="0"/>
              <a:t>Suggest when you would like to meet (not limited to office hours)</a:t>
            </a:r>
          </a:p>
          <a:p>
            <a:pPr lvl="1" eaLnBrk="1" hangingPunct="1"/>
            <a:r>
              <a:rPr lang="en-US" altLang="en-US" sz="2200" smtClean="0"/>
              <a:t>Describe what issues you want to talk about</a:t>
            </a:r>
          </a:p>
          <a:p>
            <a:pPr eaLnBrk="1" hangingPunct="1"/>
            <a:r>
              <a:rPr lang="en-US" altLang="en-US" sz="2400" smtClean="0"/>
              <a:t>E-mail: Aviram@illinois.edu</a:t>
            </a:r>
          </a:p>
          <a:p>
            <a:pPr eaLnBrk="1" hangingPunct="1"/>
            <a:r>
              <a:rPr lang="en-US" altLang="en-US" sz="2400" smtClean="0"/>
              <a:t>Room 326</a:t>
            </a:r>
          </a:p>
        </p:txBody>
      </p:sp>
      <p:pic>
        <p:nvPicPr>
          <p:cNvPr id="13318" name="Picture 4" descr="wmdjvtny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2182813"/>
            <a:ext cx="3529013" cy="3262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CE9742-936E-4D4F-81B6-13D6F0CD6A66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/>
            <a:r>
              <a:rPr lang="en-US" altLang="en-US" smtClean="0"/>
              <a:t>Writing a research paper</a:t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14341" name="Picture 3" descr="MCj024122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060575"/>
            <a:ext cx="3976687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9EC32E2-B693-4C69-9A56-AABEC01B748F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/>
            <a:r>
              <a:rPr lang="en-US" altLang="en-US" smtClean="0"/>
              <a:t>Writing a research paper</a:t>
            </a:r>
            <a:br>
              <a:rPr lang="en-US" altLang="en-US" smtClean="0"/>
            </a:br>
            <a:r>
              <a:rPr lang="en-US" altLang="en-US" sz="3500" smtClean="0"/>
              <a:t>Process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757737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en-US" altLang="en-US" smtClean="0"/>
              <a:t>Picking a thesis</a:t>
            </a:r>
          </a:p>
          <a:p>
            <a:pPr marL="839788" lvl="1" indent="-495300">
              <a:buFont typeface="Wingdings" pitchFamily="2" charset="2"/>
              <a:buAutoNum type="alphaLcParenR"/>
            </a:pPr>
            <a:r>
              <a:rPr lang="en-US" altLang="en-US" smtClean="0"/>
              <a:t>Deciding on a topic</a:t>
            </a:r>
          </a:p>
          <a:p>
            <a:pPr marL="839788" lvl="1" indent="-495300">
              <a:buFont typeface="Wingdings" pitchFamily="2" charset="2"/>
              <a:buAutoNum type="alphaLcParenR"/>
            </a:pPr>
            <a:r>
              <a:rPr lang="en-US" altLang="en-US" smtClean="0"/>
              <a:t>Researching the topic to determine the thesis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n-US" altLang="en-US" smtClean="0"/>
              <a:t>Writing an outline &amp; abstract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n-US" altLang="en-US" smtClean="0"/>
              <a:t>Writing a draft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n-US" altLang="en-US" smtClean="0"/>
              <a:t>Polishing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AC1D38-10E5-4742-86DD-69FF9C2656C0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/>
            <a:r>
              <a:rPr lang="en-US" altLang="en-US" smtClean="0"/>
              <a:t>1. Picking a thesis</a:t>
            </a:r>
            <a:br>
              <a:rPr lang="en-US" altLang="en-US" smtClean="0"/>
            </a:br>
            <a:r>
              <a:rPr lang="en-US" altLang="en-US" sz="3500" smtClean="0"/>
              <a:t>The most important part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9144000" cy="4340225"/>
          </a:xfrm>
        </p:spPr>
        <p:txBody>
          <a:bodyPr/>
          <a:lstStyle/>
          <a:p>
            <a:r>
              <a:rPr lang="en-US" altLang="en-US" sz="2800" smtClean="0"/>
              <a:t>Thesis is the single most important part of your paper</a:t>
            </a:r>
          </a:p>
          <a:p>
            <a:r>
              <a:rPr lang="en-US" altLang="en-US" sz="2800" smtClean="0"/>
              <a:t>Everything else exists to:</a:t>
            </a:r>
          </a:p>
          <a:p>
            <a:pPr lvl="1"/>
            <a:r>
              <a:rPr lang="en-US" altLang="en-US" sz="2400" smtClean="0"/>
              <a:t>Explain your thesis</a:t>
            </a:r>
          </a:p>
          <a:p>
            <a:pPr lvl="1"/>
            <a:r>
              <a:rPr lang="en-US" altLang="en-US" sz="2400" smtClean="0"/>
              <a:t>Support your thesis (evidence)</a:t>
            </a:r>
          </a:p>
          <a:p>
            <a:pPr lvl="1"/>
            <a:r>
              <a:rPr lang="en-US" altLang="en-US" sz="2400" smtClean="0"/>
              <a:t>Explain the implications of the thesis (why it is important?)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3C0E767-7A92-4406-91DB-6303023402A8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/>
            <a:r>
              <a:rPr lang="en-US" altLang="en-US" smtClean="0"/>
              <a:t>1. Picking a thesis</a:t>
            </a:r>
            <a:br>
              <a:rPr lang="en-US" altLang="en-US" smtClean="0"/>
            </a:br>
            <a:r>
              <a:rPr lang="en-US" altLang="en-US" sz="3500" smtClean="0"/>
              <a:t>Topic vs. thesis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4895850"/>
          </a:xfrm>
        </p:spPr>
        <p:txBody>
          <a:bodyPr/>
          <a:lstStyle/>
          <a:p>
            <a:r>
              <a:rPr lang="en-US" altLang="en-US" sz="2400" smtClean="0"/>
              <a:t>Topic: A narrow area of law, place and time</a:t>
            </a:r>
          </a:p>
          <a:p>
            <a:pPr lvl="1"/>
            <a:r>
              <a:rPr lang="en-US" altLang="en-US" sz="2000" smtClean="0"/>
              <a:t>Partnerships in Pre-modern China</a:t>
            </a:r>
          </a:p>
          <a:p>
            <a:pPr lvl="1"/>
            <a:r>
              <a:rPr lang="en-US" altLang="en-US" sz="2000" smtClean="0"/>
              <a:t>Limited liability in popular culture in France and England, 1850-1900</a:t>
            </a:r>
          </a:p>
          <a:p>
            <a:pPr lvl="1"/>
            <a:r>
              <a:rPr lang="en-US" altLang="en-US" sz="2000" smtClean="0"/>
              <a:t>Delaware’s Rise to Corporate Law Prominence</a:t>
            </a:r>
          </a:p>
          <a:p>
            <a:pPr lvl="1"/>
            <a:r>
              <a:rPr lang="en-US" altLang="en-US" sz="2000" b="1" u="sng" smtClean="0"/>
              <a:t>Not</a:t>
            </a:r>
            <a:r>
              <a:rPr lang="en-US" altLang="en-US" sz="2000" smtClean="0"/>
              <a:t>: “Mergers &amp; Acquisitions”, “Limited Liability Companies”</a:t>
            </a:r>
          </a:p>
          <a:p>
            <a:pPr lvl="1"/>
            <a:r>
              <a:rPr lang="en-US" altLang="en-US" sz="2000" smtClean="0"/>
              <a:t>Borderline: Business Entities in colonial Virginia</a:t>
            </a:r>
          </a:p>
          <a:p>
            <a:r>
              <a:rPr lang="en-US" altLang="en-US" sz="2400" smtClean="0"/>
              <a:t>Thesis: A </a:t>
            </a:r>
            <a:r>
              <a:rPr lang="en-US" altLang="en-US" sz="2400" b="1" u="sng" smtClean="0"/>
              <a:t>claim</a:t>
            </a:r>
            <a:r>
              <a:rPr lang="en-US" altLang="en-US" sz="2400" smtClean="0"/>
              <a:t> about something within your topic; E.g.,</a:t>
            </a:r>
          </a:p>
          <a:p>
            <a:pPr lvl="1"/>
            <a:r>
              <a:rPr lang="en-US" altLang="en-US" sz="2000" smtClean="0"/>
              <a:t>Case X should be interpreted in the following way…</a:t>
            </a:r>
          </a:p>
          <a:p>
            <a:pPr lvl="1"/>
            <a:r>
              <a:rPr lang="en-US" altLang="en-US" sz="2000" smtClean="0"/>
              <a:t>The First Amendment is the main reason the American states adopted general incorporation statutes earlier than most European countries</a:t>
            </a:r>
          </a:p>
          <a:p>
            <a:pPr lvl="1"/>
            <a:r>
              <a:rPr lang="en-US" altLang="en-US" sz="2000" smtClean="0"/>
              <a:t>Muslim law did not independently develop corporate law because…</a:t>
            </a:r>
          </a:p>
          <a:p>
            <a:pPr lvl="1"/>
            <a:r>
              <a:rPr lang="en-US" altLang="en-US" sz="2000" smtClean="0"/>
              <a:t>Business ventures are organized in the following way in virtual worlds…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E9E7C6-BD87-4C43-8EFF-A5F0F2A7297F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/>
            <a:r>
              <a:rPr lang="en-US" altLang="en-US" smtClean="0"/>
              <a:t>1. Picking a thesis</a:t>
            </a:r>
            <a:br>
              <a:rPr lang="en-US" altLang="en-US" smtClean="0"/>
            </a:br>
            <a:r>
              <a:rPr lang="en-US" altLang="en-US" sz="3500" smtClean="0"/>
              <a:t>(a) Deciding on a topic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757737"/>
          </a:xfrm>
        </p:spPr>
        <p:txBody>
          <a:bodyPr/>
          <a:lstStyle/>
          <a:p>
            <a:pPr marL="495300" indent="-4953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800" smtClean="0"/>
              <a:t>Choose a topic in which you have some </a:t>
            </a:r>
            <a:r>
              <a:rPr lang="en-US" altLang="en-US" sz="2800" b="1" u="sng" smtClean="0"/>
              <a:t>competitive advantage</a:t>
            </a:r>
            <a:r>
              <a:rPr lang="en-US" altLang="en-US" sz="2800" smtClean="0"/>
              <a:t> over others in researching. E.g.,</a:t>
            </a:r>
          </a:p>
          <a:p>
            <a:pPr marL="763588" lvl="1" indent="-419100">
              <a:lnSpc>
                <a:spcPct val="90000"/>
              </a:lnSpc>
            </a:pPr>
            <a:r>
              <a:rPr lang="en-US" altLang="en-US" sz="2400" smtClean="0"/>
              <a:t>Knowledge of methodology</a:t>
            </a:r>
          </a:p>
          <a:p>
            <a:pPr marL="763588" lvl="1" indent="-419100">
              <a:lnSpc>
                <a:spcPct val="90000"/>
              </a:lnSpc>
            </a:pPr>
            <a:r>
              <a:rPr lang="en-US" altLang="en-US" sz="2400" smtClean="0"/>
              <a:t>Knowledge of language, culture, law, etc.</a:t>
            </a:r>
          </a:p>
          <a:p>
            <a:pPr marL="495300" indent="-4953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800" smtClean="0"/>
              <a:t>Choose a topic that </a:t>
            </a:r>
            <a:r>
              <a:rPr lang="en-US" altLang="en-US" sz="2800" b="1" u="sng" smtClean="0"/>
              <a:t>interests</a:t>
            </a:r>
            <a:r>
              <a:rPr lang="en-US" altLang="en-US" sz="2800" smtClean="0"/>
              <a:t> you</a:t>
            </a:r>
          </a:p>
          <a:p>
            <a:pPr marL="763588" lvl="1" indent="-419100">
              <a:lnSpc>
                <a:spcPct val="90000"/>
              </a:lnSpc>
            </a:pPr>
            <a:r>
              <a:rPr lang="en-US" altLang="en-US" sz="2400" smtClean="0"/>
              <a:t>It takes a lot of discipline to do adequate research, and it's easier to gather this discipline when you enjoy the topic you are researching</a:t>
            </a:r>
          </a:p>
          <a:p>
            <a:pPr marL="495300" indent="-4953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800" smtClean="0"/>
              <a:t>Choose a topic that is </a:t>
            </a:r>
            <a:r>
              <a:rPr lang="en-US" altLang="en-US" sz="2800" b="1" u="sng" smtClean="0"/>
              <a:t>researchable</a:t>
            </a:r>
          </a:p>
          <a:p>
            <a:pPr marL="763588" lvl="1" indent="-419100">
              <a:lnSpc>
                <a:spcPct val="90000"/>
              </a:lnSpc>
            </a:pPr>
            <a:r>
              <a:rPr lang="en-US" altLang="en-US" sz="2400" smtClean="0"/>
              <a:t>I.e., make sure that you are able to access the information needed for your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0A6374-B7F6-4EA5-BA95-99A245E8F600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/>
            <a:r>
              <a:rPr lang="en-US" altLang="en-US" smtClean="0"/>
              <a:t>1. Picking a thesis</a:t>
            </a:r>
            <a:br>
              <a:rPr lang="en-US" altLang="en-US" smtClean="0"/>
            </a:br>
            <a:r>
              <a:rPr lang="en-US" altLang="en-US" sz="2600" smtClean="0"/>
              <a:t>(b) Researching the topic to determine the thesis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05337"/>
          </a:xfrm>
        </p:spPr>
        <p:txBody>
          <a:bodyPr/>
          <a:lstStyle/>
          <a:p>
            <a:pPr marL="495300" indent="-495300"/>
            <a:r>
              <a:rPr lang="en-US" altLang="en-US" sz="2900" smtClean="0"/>
              <a:t>Thesis can be analytical or synthetic</a:t>
            </a:r>
          </a:p>
          <a:p>
            <a:pPr marL="763588" lvl="1" indent="-419100"/>
            <a:r>
              <a:rPr lang="en-US" altLang="en-US" sz="2500" b="1" u="sng" smtClean="0"/>
              <a:t>Analysis</a:t>
            </a:r>
            <a:r>
              <a:rPr lang="en-US" altLang="en-US" sz="2500" smtClean="0"/>
              <a:t>: Use various evidence to prove a new claim</a:t>
            </a:r>
          </a:p>
          <a:p>
            <a:pPr marL="763588" lvl="1" indent="-419100"/>
            <a:r>
              <a:rPr lang="en-US" altLang="en-US" sz="2500" b="1" u="sng" smtClean="0"/>
              <a:t>Synthesis</a:t>
            </a:r>
            <a:r>
              <a:rPr lang="en-US" altLang="en-US" sz="2500" smtClean="0"/>
              <a:t>: Survey others’ analyses regarding the claim</a:t>
            </a:r>
          </a:p>
          <a:p>
            <a:pPr marL="495300" indent="-495300"/>
            <a:endParaRPr lang="en-US" altLang="en-US" sz="2900" smtClean="0"/>
          </a:p>
          <a:p>
            <a:pPr marL="495300" indent="-495300"/>
            <a:r>
              <a:rPr lang="en-US" altLang="en-US" sz="2900" smtClean="0"/>
              <a:t>All else equal, analytical theses are better</a:t>
            </a:r>
          </a:p>
          <a:p>
            <a:pPr marL="763588" lvl="1" indent="-419100"/>
            <a:r>
              <a:rPr lang="en-US" altLang="en-US" sz="2500" smtClean="0"/>
              <a:t>Good paper w/analytical thesis → Excellent paper</a:t>
            </a:r>
          </a:p>
          <a:p>
            <a:pPr marL="763588" lvl="1" indent="-419100"/>
            <a:r>
              <a:rPr lang="en-US" altLang="en-US" sz="2500" smtClean="0"/>
              <a:t>Good paper w/synthetic thesis → Adequate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3145A7-0B6F-4033-97D9-1C7A916479B6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/>
            <a:r>
              <a:rPr lang="en-US" altLang="en-US" smtClean="0"/>
              <a:t>1. Picking a thesis</a:t>
            </a:r>
            <a:br>
              <a:rPr lang="en-US" altLang="en-US" smtClean="0"/>
            </a:br>
            <a:r>
              <a:rPr lang="en-US" altLang="en-US" sz="2600" smtClean="0"/>
              <a:t>(b) Researching the topic to determine the thesis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05337"/>
          </a:xfrm>
        </p:spPr>
        <p:txBody>
          <a:bodyPr/>
          <a:lstStyle/>
          <a:p>
            <a:pPr marL="495300" indent="-4953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smtClean="0"/>
              <a:t>Analytical thesis should be:</a:t>
            </a:r>
          </a:p>
          <a:p>
            <a:pPr marL="495300" indent="-495300">
              <a:lnSpc>
                <a:spcPct val="90000"/>
              </a:lnSpc>
            </a:pPr>
            <a:r>
              <a:rPr lang="en-US" altLang="en-US" sz="2800" smtClean="0"/>
              <a:t>Novel</a:t>
            </a:r>
          </a:p>
          <a:p>
            <a:pPr marL="763588" lvl="1" indent="-419100">
              <a:lnSpc>
                <a:spcPct val="90000"/>
              </a:lnSpc>
            </a:pPr>
            <a:r>
              <a:rPr lang="en-US" altLang="en-US" sz="2100" smtClean="0"/>
              <a:t>A claim no one has made before</a:t>
            </a:r>
          </a:p>
          <a:p>
            <a:pPr marL="763588" lvl="1" indent="-419100">
              <a:lnSpc>
                <a:spcPct val="90000"/>
              </a:lnSpc>
            </a:pPr>
            <a:r>
              <a:rPr lang="en-US" altLang="en-US" sz="2100" smtClean="0"/>
              <a:t>New type of evidence supporting a disputed claim</a:t>
            </a:r>
          </a:p>
          <a:p>
            <a:pPr marL="763588" lvl="1" indent="-419100">
              <a:lnSpc>
                <a:spcPct val="90000"/>
              </a:lnSpc>
            </a:pPr>
            <a:r>
              <a:rPr lang="en-US" altLang="en-US" sz="2100" smtClean="0"/>
              <a:t>Expanding an existing claim to new areas</a:t>
            </a:r>
          </a:p>
          <a:p>
            <a:pPr marL="495300" indent="-495300">
              <a:lnSpc>
                <a:spcPct val="90000"/>
              </a:lnSpc>
            </a:pPr>
            <a:r>
              <a:rPr lang="en-US" altLang="en-US" sz="2800" smtClean="0"/>
              <a:t>Non-obvious</a:t>
            </a:r>
          </a:p>
          <a:p>
            <a:pPr marL="763588" lvl="1" indent="-419100">
              <a:lnSpc>
                <a:spcPct val="90000"/>
              </a:lnSpc>
            </a:pPr>
            <a:r>
              <a:rPr lang="en-US" altLang="en-US" sz="2100" smtClean="0"/>
              <a:t>Isn’t automatically accepted as true without supporting evidence</a:t>
            </a:r>
          </a:p>
          <a:p>
            <a:pPr marL="495300" indent="-495300">
              <a:lnSpc>
                <a:spcPct val="90000"/>
              </a:lnSpc>
            </a:pPr>
            <a:r>
              <a:rPr lang="en-US" altLang="en-US" sz="2800" smtClean="0"/>
              <a:t>Sound (supported by evidence &amp; balanced)</a:t>
            </a:r>
          </a:p>
          <a:p>
            <a:pPr marL="763588" lvl="1" indent="-419100">
              <a:lnSpc>
                <a:spcPct val="90000"/>
              </a:lnSpc>
            </a:pPr>
            <a:r>
              <a:rPr lang="en-US" altLang="en-US" sz="2100" smtClean="0"/>
              <a:t>The evidence you present would persuade a reasonable person that your claim is correct</a:t>
            </a:r>
          </a:p>
          <a:p>
            <a:pPr marL="763588" lvl="1" indent="-419100">
              <a:lnSpc>
                <a:spcPct val="90000"/>
              </a:lnSpc>
            </a:pPr>
            <a:r>
              <a:rPr lang="en-US" altLang="en-US" sz="2100" smtClean="0"/>
              <a:t>Rule of thumb: If it sounds like a debate or an op-ed, it’s not “sound”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History</a:t>
            </a:r>
            <a:br>
              <a:rPr lang="en-US" altLang="en-US" dirty="0" smtClean="0"/>
            </a:br>
            <a:r>
              <a:rPr lang="en-US" altLang="en-US" sz="3500" dirty="0" smtClean="0"/>
              <a:t>Overview of Section 7a</a:t>
            </a:r>
            <a:endParaRPr lang="en-US" altLang="en-US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181600"/>
          </a:xfrm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0070C0"/>
                </a:solidFill>
              </a:rPr>
              <a:t>Course overview</a:t>
            </a:r>
          </a:p>
          <a:p>
            <a:pPr marL="914400" lvl="1" indent="-457200"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070C0"/>
                </a:solidFill>
              </a:rPr>
              <a:t>Administrative details of the course</a:t>
            </a:r>
          </a:p>
          <a:p>
            <a:pPr marL="914400" lvl="1" indent="-457200"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070C0"/>
                </a:solidFill>
              </a:rPr>
              <a:t>Writing a research paper</a:t>
            </a:r>
          </a:p>
          <a:p>
            <a:pPr marL="914400" lvl="1" indent="-457200"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070C0"/>
                </a:solidFill>
              </a:rPr>
              <a:t>Economic and legal history methodologies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 smtClean="0"/>
              <a:t>Pre-capitalist economic systems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 smtClean="0"/>
              <a:t>Commercial capitalism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 smtClean="0"/>
              <a:t>Industrial capitalism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Amitai Aviram. 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00CAF3-BDD9-4D15-B0B0-08A994BF2F1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137D16-26E3-47E7-A8EF-45FF5604D3CD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/>
            <a:r>
              <a:rPr lang="en-US" altLang="en-US" smtClean="0"/>
              <a:t>1. Picking a thesis</a:t>
            </a:r>
            <a:br>
              <a:rPr lang="en-US" altLang="en-US" smtClean="0"/>
            </a:br>
            <a:r>
              <a:rPr lang="en-US" altLang="en-US" sz="2600" smtClean="0"/>
              <a:t>(b) Researching the topic to determine the thesis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05337"/>
          </a:xfrm>
        </p:spPr>
        <p:txBody>
          <a:bodyPr/>
          <a:lstStyle/>
          <a:p>
            <a:pPr marL="495300" indent="-495300">
              <a:buFont typeface="Wingdings" pitchFamily="2" charset="2"/>
              <a:buNone/>
            </a:pPr>
            <a:r>
              <a:rPr lang="en-US" altLang="en-US" sz="2800" smtClean="0"/>
              <a:t>Synthetic thesis should be:</a:t>
            </a:r>
          </a:p>
          <a:p>
            <a:pPr marL="495300" indent="-495300"/>
            <a:r>
              <a:rPr lang="en-US" altLang="en-US" sz="2800" smtClean="0"/>
              <a:t>Thorough</a:t>
            </a:r>
          </a:p>
          <a:p>
            <a:pPr marL="763588" lvl="1" indent="-419100"/>
            <a:r>
              <a:rPr lang="en-US" altLang="en-US" sz="2500" smtClean="0"/>
              <a:t>All significant relevant sources presented</a:t>
            </a:r>
          </a:p>
          <a:p>
            <a:pPr marL="495300" indent="-495300"/>
            <a:r>
              <a:rPr lang="en-US" altLang="en-US" sz="2800" smtClean="0"/>
              <a:t>Fair</a:t>
            </a:r>
          </a:p>
          <a:p>
            <a:pPr marL="763588" lvl="1" indent="-419100"/>
            <a:r>
              <a:rPr lang="en-US" altLang="en-US" sz="2500" smtClean="0"/>
              <a:t>Each source is accurately presented</a:t>
            </a:r>
          </a:p>
          <a:p>
            <a:pPr marL="495300" indent="-495300"/>
            <a:r>
              <a:rPr lang="en-US" altLang="en-US" sz="2800" smtClean="0"/>
              <a:t>Organized</a:t>
            </a:r>
          </a:p>
          <a:p>
            <a:pPr marL="763588" lvl="1" indent="-419100"/>
            <a:r>
              <a:rPr lang="en-US" altLang="en-US" sz="2400" smtClean="0"/>
              <a:t>Fit others’ scholarship into categories &amp;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C0A9BA-95BA-44A8-A95C-462C5D41476E}" type="slidenum">
              <a:rPr lang="en-US" altLang="en-US" smtClean="0"/>
              <a:pPr eaLnBrk="1" hangingPunct="1"/>
              <a:t>21</a:t>
            </a:fld>
            <a:endParaRPr lang="en-US" alt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/>
            <a:r>
              <a:rPr lang="en-US" altLang="en-US" smtClean="0"/>
              <a:t>1. Picking a thesis</a:t>
            </a:r>
            <a:br>
              <a:rPr lang="en-US" altLang="en-US" smtClean="0"/>
            </a:br>
            <a:r>
              <a:rPr lang="en-US" altLang="en-US" sz="3500" smtClean="0"/>
              <a:t>Common pitfalls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9144000" cy="4408487"/>
          </a:xfrm>
        </p:spPr>
        <p:txBody>
          <a:bodyPr/>
          <a:lstStyle/>
          <a:p>
            <a:pPr marL="495300" indent="-495300"/>
            <a:r>
              <a:rPr lang="en-US" altLang="en-US" sz="2800" smtClean="0"/>
              <a:t>The over-broad thesis (raises too many sub-issues)</a:t>
            </a:r>
          </a:p>
          <a:p>
            <a:pPr marL="495300" indent="-495300"/>
            <a:r>
              <a:rPr lang="en-US" altLang="en-US" sz="2800" smtClean="0"/>
              <a:t>Thesis on a matter that cannot be generalized</a:t>
            </a:r>
          </a:p>
          <a:p>
            <a:pPr marL="763588" lvl="1" indent="-419100"/>
            <a:r>
              <a:rPr lang="en-US" altLang="en-US" sz="2400" smtClean="0"/>
              <a:t>E.g., Should CEOs be fired for backdating stock options?</a:t>
            </a:r>
          </a:p>
          <a:p>
            <a:pPr marL="495300" indent="-495300"/>
            <a:r>
              <a:rPr lang="en-US" altLang="en-US" sz="2800" smtClean="0"/>
              <a:t>Falling in love with your thesis</a:t>
            </a:r>
          </a:p>
          <a:p>
            <a:pPr marL="763588" lvl="1" indent="-419100"/>
            <a:r>
              <a:rPr lang="en-US" altLang="en-US" sz="2400" smtClean="0"/>
              <a:t>Ignoring evidence that thesis is wrong or not novel</a:t>
            </a:r>
          </a:p>
          <a:p>
            <a:pPr marL="495300" indent="-495300"/>
            <a:r>
              <a:rPr lang="en-US" altLang="en-US" sz="2800" smtClean="0"/>
              <a:t>Thesis lacks supporting evidence; relies on persuasion</a:t>
            </a:r>
          </a:p>
          <a:p>
            <a:pPr marL="763588" lvl="1" indent="-419100"/>
            <a:r>
              <a:rPr lang="en-US" altLang="en-US" sz="2400" smtClean="0"/>
              <a:t>Remember: This is a research paper, not a brief!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5BEC29-8AC7-420F-85DD-BFA553988F8C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/>
            <a:r>
              <a:rPr lang="en-US" altLang="en-US" smtClean="0"/>
              <a:t>1. Picking a thesis</a:t>
            </a:r>
            <a:br>
              <a:rPr lang="en-US" altLang="en-US" smtClean="0"/>
            </a:br>
            <a:r>
              <a:rPr lang="en-US" altLang="en-US" sz="3500" smtClean="0"/>
              <a:t>Process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05337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en-US" altLang="en-US" sz="2400" smtClean="0"/>
              <a:t>Pick a topic </a:t>
            </a:r>
            <a:r>
              <a:rPr lang="en-US" altLang="en-US" sz="2000" smtClean="0"/>
              <a:t>(competitive advantage, interest, researchable)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n-US" altLang="en-US" sz="2400" smtClean="0"/>
              <a:t>Conduct initial research (at least 5 different sources)</a:t>
            </a:r>
          </a:p>
          <a:p>
            <a:pPr marL="839788" lvl="1" indent="-495300"/>
            <a:r>
              <a:rPr lang="en-US" altLang="en-US" sz="2100" smtClean="0"/>
              <a:t>Treatises, legal encyclopedias are a crash course to the law</a:t>
            </a:r>
          </a:p>
          <a:p>
            <a:pPr marL="839788" lvl="1" indent="-495300"/>
            <a:r>
              <a:rPr lang="en-US" altLang="en-US" sz="2100" smtClean="0"/>
              <a:t>Law review/SSRN articles flag current debates &amp; “hot issues”</a:t>
            </a:r>
          </a:p>
          <a:p>
            <a:pPr marL="839788" lvl="1" indent="-495300"/>
            <a:r>
              <a:rPr lang="en-US" altLang="en-US" sz="2100" smtClean="0"/>
              <a:t>Talk to reference librarians (not only at the law library)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n-US" altLang="en-US" sz="2400" smtClean="0"/>
              <a:t>Pick a tentative thesis</a:t>
            </a:r>
          </a:p>
          <a:p>
            <a:pPr marL="839788" lvl="1" indent="-495300"/>
            <a:r>
              <a:rPr lang="en-US" altLang="en-US" sz="2100" smtClean="0"/>
              <a:t>Analytical </a:t>
            </a:r>
            <a:r>
              <a:rPr lang="en-US" altLang="en-US" sz="1700" smtClean="0"/>
              <a:t>(novel, non-obvious, sound)</a:t>
            </a:r>
            <a:r>
              <a:rPr lang="en-US" altLang="en-US" sz="2100" smtClean="0"/>
              <a:t> or synthetic </a:t>
            </a:r>
            <a:r>
              <a:rPr lang="en-US" altLang="en-US" sz="1700" smtClean="0"/>
              <a:t>(thorough, fair, organized)</a:t>
            </a:r>
            <a:r>
              <a:rPr lang="en-US" altLang="en-US" sz="2100" smtClean="0"/>
              <a:t>?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n-US" altLang="en-US" sz="2400" smtClean="0"/>
              <a:t>The “Add/Drop Period” - Focus your research to:</a:t>
            </a:r>
          </a:p>
          <a:p>
            <a:pPr marL="839788" lvl="1" indent="-495300"/>
            <a:r>
              <a:rPr lang="en-US" altLang="en-US" sz="2100" smtClean="0"/>
              <a:t>Ensure that the thesis is novel &amp; correct</a:t>
            </a:r>
          </a:p>
          <a:p>
            <a:pPr marL="839788" lvl="1" indent="-495300"/>
            <a:r>
              <a:rPr lang="en-US" altLang="en-US" sz="2100" smtClean="0"/>
              <a:t>Fine tune or change the thesis if it’s not novel or not correct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n-US" altLang="en-US" sz="2400" smtClean="0"/>
              <a:t>Decide on a final 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EF19C4-802F-40A1-8A37-A11C8BF9EA3D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/>
            <a:r>
              <a:rPr lang="en-US" altLang="en-US" smtClean="0"/>
              <a:t>1. Picking a thesis</a:t>
            </a:r>
            <a:br>
              <a:rPr lang="en-US" altLang="en-US" smtClean="0"/>
            </a:br>
            <a:r>
              <a:rPr lang="en-US" altLang="en-US" sz="3500" smtClean="0"/>
              <a:t>Tips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05337"/>
          </a:xfrm>
        </p:spPr>
        <p:txBody>
          <a:bodyPr/>
          <a:lstStyle/>
          <a:p>
            <a:pPr marL="495300" indent="-495300"/>
            <a:r>
              <a:rPr lang="en-US" altLang="en-US" sz="2800" smtClean="0"/>
              <a:t>Start with the narrowest topic and expand if necessary, rather than the other way around</a:t>
            </a:r>
          </a:p>
          <a:p>
            <a:pPr marL="495300" indent="-495300"/>
            <a:r>
              <a:rPr lang="en-US" altLang="en-US" sz="2800" smtClean="0"/>
              <a:t>Taking a contrary position to an established view almost ensures that your thesis is novel, non-obvious and important</a:t>
            </a:r>
          </a:p>
          <a:p>
            <a:pPr marL="763588" lvl="1" indent="-419100"/>
            <a:r>
              <a:rPr lang="en-US" altLang="en-US" sz="2800" smtClean="0"/>
              <a:t>Pitfalls</a:t>
            </a:r>
          </a:p>
          <a:p>
            <a:pPr marL="1093788" lvl="2" indent="-400050"/>
            <a:r>
              <a:rPr lang="en-US" altLang="en-US" sz="2500" smtClean="0"/>
              <a:t>Relying on persuasion</a:t>
            </a:r>
          </a:p>
          <a:p>
            <a:pPr marL="1093788" lvl="2" indent="-400050"/>
            <a:r>
              <a:rPr lang="en-US" altLang="en-US" sz="2500" smtClean="0"/>
              <a:t>Falling in love with the 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9C9BB69-E90D-4135-B7AB-79BFF37AC9C7}" type="slidenum">
              <a:rPr lang="en-US" altLang="en-US" smtClean="0"/>
              <a:pPr eaLnBrk="1" hangingPunct="1"/>
              <a:t>24</a:t>
            </a:fld>
            <a:endParaRPr lang="en-US" altLang="en-US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/>
            <a:r>
              <a:rPr lang="en-US" altLang="en-US" smtClean="0"/>
              <a:t>1. Picking a thesis</a:t>
            </a:r>
            <a:br>
              <a:rPr lang="en-US" altLang="en-US" smtClean="0"/>
            </a:br>
            <a:r>
              <a:rPr lang="en-US" altLang="en-US" sz="3500" smtClean="0"/>
              <a:t>Tips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871537"/>
          </a:xfrm>
        </p:spPr>
        <p:txBody>
          <a:bodyPr/>
          <a:lstStyle/>
          <a:p>
            <a:pPr marL="495300" indent="-495300"/>
            <a:r>
              <a:rPr lang="en-US" altLang="en-US" smtClean="0"/>
              <a:t>Most important: Seek your competitive advantage</a:t>
            </a:r>
          </a:p>
        </p:txBody>
      </p:sp>
      <p:pic>
        <p:nvPicPr>
          <p:cNvPr id="25606" name="Picture 4" descr="MCj040430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38388"/>
            <a:ext cx="67818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21F5C6-DDC6-4C15-B3D4-65543E658D1D}" type="slidenum">
              <a:rPr lang="en-US" altLang="en-US" smtClean="0"/>
              <a:pPr eaLnBrk="1" hangingPunct="1"/>
              <a:t>25</a:t>
            </a:fld>
            <a:endParaRPr lang="en-US" alt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/>
            <a:r>
              <a:rPr lang="en-US" altLang="en-US" smtClean="0"/>
              <a:t>2. Writing an outline &amp; abstract</a:t>
            </a:r>
            <a:br>
              <a:rPr lang="en-US" altLang="en-US" smtClean="0"/>
            </a:br>
            <a:r>
              <a:rPr lang="en-US" altLang="en-US" sz="3300" smtClean="0"/>
              <a:t>Organizing the logic of your argument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605338"/>
          </a:xfrm>
        </p:spPr>
        <p:txBody>
          <a:bodyPr/>
          <a:lstStyle/>
          <a:p>
            <a:r>
              <a:rPr lang="en-US" altLang="en-US" sz="2800" smtClean="0"/>
              <a:t>Abstract: Summary of the paper (1-3 paragraphs)</a:t>
            </a:r>
          </a:p>
          <a:p>
            <a:pPr lvl="1"/>
            <a:r>
              <a:rPr lang="en-US" altLang="en-US" sz="2400" smtClean="0"/>
              <a:t>Allows you to briefly describe your paper to someone else</a:t>
            </a:r>
          </a:p>
          <a:p>
            <a:r>
              <a:rPr lang="en-US" altLang="en-US" sz="2800" smtClean="0"/>
              <a:t>Outline: Title/content of each section and sub-section</a:t>
            </a:r>
          </a:p>
          <a:p>
            <a:pPr lvl="1"/>
            <a:r>
              <a:rPr lang="en-US" altLang="en-US" sz="2400" smtClean="0"/>
              <a:t>The future “Table of Contents” of the paper</a:t>
            </a:r>
          </a:p>
          <a:p>
            <a:pPr lvl="1"/>
            <a:r>
              <a:rPr lang="en-US" altLang="en-US" sz="2400" smtClean="0"/>
              <a:t>Typical depth: 3 levels</a:t>
            </a:r>
          </a:p>
          <a:p>
            <a:pPr lvl="1"/>
            <a:r>
              <a:rPr lang="en-US" altLang="en-US" sz="2400" smtClean="0"/>
              <a:t>Breaks down the research into manageable pieces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29157D-8480-4382-BE62-52AF57434BFD}" type="slidenum">
              <a:rPr lang="en-US" altLang="en-US" smtClean="0"/>
              <a:pPr eaLnBrk="1" hangingPunct="1"/>
              <a:t>26</a:t>
            </a:fld>
            <a:endParaRPr lang="en-US" altLang="en-US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/>
            <a:r>
              <a:rPr lang="en-US" altLang="en-US" smtClean="0"/>
              <a:t>3. Writing a draft</a:t>
            </a:r>
            <a:r>
              <a:rPr lang="en-US" altLang="en-US" sz="4300" smtClean="0"/>
              <a:t/>
            </a:r>
            <a:br>
              <a:rPr lang="en-US" altLang="en-US" sz="4300" smtClean="0"/>
            </a:br>
            <a:r>
              <a:rPr lang="en-US" altLang="en-US" sz="3500" smtClean="0"/>
              <a:t>Filling in the outline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05337"/>
          </a:xfrm>
        </p:spPr>
        <p:txBody>
          <a:bodyPr/>
          <a:lstStyle/>
          <a:p>
            <a:r>
              <a:rPr lang="en-US" altLang="en-US" sz="2800" smtClean="0"/>
              <a:t>Usually start with an introduction that addresses:</a:t>
            </a:r>
          </a:p>
          <a:p>
            <a:pPr lvl="1"/>
            <a:r>
              <a:rPr lang="en-US" altLang="en-US" sz="2400" smtClean="0"/>
              <a:t>What is your thesis?</a:t>
            </a:r>
          </a:p>
          <a:p>
            <a:pPr lvl="1"/>
            <a:r>
              <a:rPr lang="en-US" altLang="en-US" sz="2400" smtClean="0"/>
              <a:t>How is it different from what was written before?</a:t>
            </a:r>
          </a:p>
          <a:p>
            <a:pPr lvl="1"/>
            <a:r>
              <a:rPr lang="en-US" altLang="en-US" sz="2400" smtClean="0"/>
              <a:t>Why it is important?</a:t>
            </a:r>
          </a:p>
          <a:p>
            <a:pPr lvl="1"/>
            <a:r>
              <a:rPr lang="en-US" altLang="en-US" sz="2400" smtClean="0"/>
              <a:t>Outline of the paper’s structure</a:t>
            </a:r>
          </a:p>
          <a:p>
            <a:r>
              <a:rPr lang="en-US" altLang="en-US" sz="2800" smtClean="0"/>
              <a:t>Focus on each sub-section at a time</a:t>
            </a:r>
          </a:p>
          <a:p>
            <a:pPr lvl="1"/>
            <a:r>
              <a:rPr lang="en-US" altLang="en-US" sz="2400" smtClean="0"/>
              <a:t>Before writing, have an idea of what this sub-section will say</a:t>
            </a:r>
          </a:p>
          <a:p>
            <a:pPr lvl="1"/>
            <a:r>
              <a:rPr lang="en-US" altLang="en-US" sz="2400" smtClean="0"/>
              <a:t>Don’t get bogged down in details at this stage – drop a footnote or highlight a note to yourself when you need to find a minor reference/citation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3DB9A7-8013-4C99-928E-42469114A1A8}" type="slidenum">
              <a:rPr lang="en-US" altLang="en-US" smtClean="0"/>
              <a:pPr eaLnBrk="1" hangingPunct="1"/>
              <a:t>27</a:t>
            </a:fld>
            <a:endParaRPr lang="en-US" altLang="en-US" smtClean="0"/>
          </a:p>
        </p:txBody>
      </p:sp>
      <p:pic>
        <p:nvPicPr>
          <p:cNvPr id="28676" name="Picture 2" descr="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365625"/>
            <a:ext cx="2506662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/>
            <a:r>
              <a:rPr lang="en-US" altLang="en-US" smtClean="0"/>
              <a:t>3. Writing a draft</a:t>
            </a:r>
            <a:r>
              <a:rPr lang="en-US" altLang="en-US" sz="4300" smtClean="0"/>
              <a:t/>
            </a:r>
            <a:br>
              <a:rPr lang="en-US" altLang="en-US" sz="4300" smtClean="0"/>
            </a:br>
            <a:r>
              <a:rPr lang="en-US" altLang="en-US" sz="3500" smtClean="0"/>
              <a:t>Primary vs. secondary sources</a:t>
            </a:r>
          </a:p>
        </p:txBody>
      </p:sp>
      <p:sp>
        <p:nvSpPr>
          <p:cNvPr id="286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4679950"/>
          </a:xfrm>
        </p:spPr>
        <p:txBody>
          <a:bodyPr/>
          <a:lstStyle/>
          <a:p>
            <a:r>
              <a:rPr lang="en-US" altLang="en-US" sz="2800" smtClean="0"/>
              <a:t>Sources to support your thesis are divided into:</a:t>
            </a:r>
          </a:p>
          <a:p>
            <a:pPr lvl="1"/>
            <a:r>
              <a:rPr lang="en-US" altLang="en-US" sz="2400" smtClean="0"/>
              <a:t>Primary sources: Sources that are not based on any other existing source (but may be based on lost sources)</a:t>
            </a:r>
          </a:p>
          <a:p>
            <a:pPr lvl="1"/>
            <a:r>
              <a:rPr lang="en-US" altLang="en-US" sz="2400" smtClean="0"/>
              <a:t>Secondary sources: Sources that are based on an existing source</a:t>
            </a:r>
            <a:endParaRPr lang="en-US" altLang="en-US" sz="2400" smtClean="0">
              <a:solidFill>
                <a:srgbClr val="FF0000"/>
              </a:solidFill>
            </a:endParaRPr>
          </a:p>
          <a:p>
            <a:r>
              <a:rPr lang="en-US" altLang="en-US" sz="2800" smtClean="0"/>
              <a:t>Research execution is better the more it relies on </a:t>
            </a:r>
            <a:r>
              <a:rPr lang="en-US" altLang="en-US" sz="2800" b="1" u="sng" smtClean="0"/>
              <a:t>primary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082ED2-03FF-4AEA-9498-943946003112}" type="slidenum">
              <a:rPr lang="en-US" altLang="en-US" smtClean="0"/>
              <a:pPr eaLnBrk="1" hangingPunct="1"/>
              <a:t>28</a:t>
            </a:fld>
            <a:endParaRPr lang="en-US" alt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/>
            <a:r>
              <a:rPr lang="en-US" altLang="en-US" smtClean="0"/>
              <a:t>3. Writing a draft</a:t>
            </a:r>
            <a:r>
              <a:rPr lang="en-US" altLang="en-US" sz="4300" smtClean="0"/>
              <a:t/>
            </a:r>
            <a:br>
              <a:rPr lang="en-US" altLang="en-US" sz="4300" smtClean="0"/>
            </a:br>
            <a:r>
              <a:rPr lang="en-US" altLang="en-US" sz="3500" smtClean="0"/>
              <a:t>Primary vs. secondary sources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4824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Some sources contain primary &amp; secondary portions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E.g., a court decision describes the history of a rule, leading it to decide the case in a certain way</a:t>
            </a:r>
          </a:p>
          <a:p>
            <a:pPr lvl="2">
              <a:lnSpc>
                <a:spcPct val="90000"/>
              </a:lnSpc>
            </a:pPr>
            <a:r>
              <a:rPr lang="en-US" altLang="en-US" sz="2100" smtClean="0"/>
              <a:t>Primary source – for the law created by this case</a:t>
            </a:r>
          </a:p>
          <a:p>
            <a:pPr lvl="2">
              <a:lnSpc>
                <a:spcPct val="90000"/>
              </a:lnSpc>
            </a:pPr>
            <a:r>
              <a:rPr lang="en-US" altLang="en-US" sz="2100" smtClean="0"/>
              <a:t>Secondary source – for the history of the rule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Some sources are primary or secondary depending on the claim they support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E.g., a U.S. court decision addresses French precedents</a:t>
            </a:r>
          </a:p>
          <a:p>
            <a:pPr lvl="2">
              <a:lnSpc>
                <a:spcPct val="90000"/>
              </a:lnSpc>
            </a:pPr>
            <a:r>
              <a:rPr lang="en-US" altLang="en-US" sz="2100" smtClean="0"/>
              <a:t>Primary: for the point that U.S. courts considered French law</a:t>
            </a:r>
          </a:p>
          <a:p>
            <a:pPr lvl="2">
              <a:lnSpc>
                <a:spcPct val="90000"/>
              </a:lnSpc>
            </a:pPr>
            <a:r>
              <a:rPr lang="en-US" altLang="en-US" sz="2100" smtClean="0"/>
              <a:t>Secondary: for the description of the French law on the issue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If your thesis is synthetic, many sources the would otherwise be considered secondary would be considered primary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091352-90AA-46AF-BDA8-11FCED7DFBE9}" type="slidenum">
              <a:rPr lang="en-US" altLang="en-US" smtClean="0"/>
              <a:pPr eaLnBrk="1" hangingPunct="1"/>
              <a:t>29</a:t>
            </a:fld>
            <a:endParaRPr lang="en-US" altLang="en-US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/>
            <a:r>
              <a:rPr lang="en-US" altLang="en-US" smtClean="0"/>
              <a:t>4. Polishing</a:t>
            </a:r>
            <a:r>
              <a:rPr lang="en-US" altLang="en-US" sz="4300" smtClean="0"/>
              <a:t/>
            </a:r>
            <a:br>
              <a:rPr lang="en-US" altLang="en-US" sz="4300" smtClean="0"/>
            </a:br>
            <a:r>
              <a:rPr lang="en-US" altLang="en-US" sz="3500" smtClean="0"/>
              <a:t>Final touches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05337"/>
          </a:xfrm>
        </p:spPr>
        <p:txBody>
          <a:bodyPr/>
          <a:lstStyle/>
          <a:p>
            <a:r>
              <a:rPr lang="en-US" altLang="en-US" sz="2800" smtClean="0"/>
              <a:t>Go over all highlighted notes and fill necessary references/quotes/text</a:t>
            </a:r>
          </a:p>
          <a:p>
            <a:r>
              <a:rPr lang="en-US" altLang="en-US" sz="2800" smtClean="0"/>
              <a:t>Re-read your paper</a:t>
            </a:r>
          </a:p>
          <a:p>
            <a:pPr lvl="1"/>
            <a:r>
              <a:rPr lang="en-US" altLang="en-US" sz="2400" smtClean="0"/>
              <a:t>Typos</a:t>
            </a:r>
          </a:p>
          <a:p>
            <a:pPr lvl="1"/>
            <a:r>
              <a:rPr lang="en-US" altLang="en-US" sz="2400" smtClean="0"/>
              <a:t>Grammar</a:t>
            </a:r>
          </a:p>
          <a:p>
            <a:pPr lvl="1"/>
            <a:r>
              <a:rPr lang="en-US" altLang="en-US" sz="2400" smtClean="0"/>
              <a:t>Unnecessary Repetition</a:t>
            </a:r>
          </a:p>
          <a:p>
            <a:pPr lvl="1"/>
            <a:r>
              <a:rPr lang="en-US" altLang="en-US" sz="2400" smtClean="0"/>
              <a:t>Confusing language</a:t>
            </a:r>
          </a:p>
          <a:p>
            <a:pPr lvl="1"/>
            <a:r>
              <a:rPr lang="en-US" altLang="en-US" sz="2400" smtClean="0"/>
              <a:t>Disconnect between sub-sections of your paper</a:t>
            </a:r>
          </a:p>
          <a:p>
            <a:r>
              <a:rPr lang="en-US" altLang="en-US" sz="2800" smtClean="0"/>
              <a:t>If possible, have a friend read the paper to pick up places in which you are unclear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12B4FA-741E-4650-9641-3B2043B0638B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How is this seminar different from other classes I teach?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9144000" cy="47529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Less practitioner-oriented</a:t>
            </a:r>
          </a:p>
          <a:p>
            <a:pPr lvl="1" eaLnBrk="1" hangingPunct="1"/>
            <a:r>
              <a:rPr lang="en-US" altLang="en-US" sz="2400" smtClean="0"/>
              <a:t>Most of my classes put you in the corporate lawyer’s seat</a:t>
            </a:r>
          </a:p>
          <a:p>
            <a:pPr lvl="1" eaLnBrk="1" hangingPunct="1"/>
            <a:r>
              <a:rPr lang="en-US" altLang="en-US" sz="2400" smtClean="0"/>
              <a:t>Unfortunately, few clients are willing to pay for a thoughtful historical survey of corporate law</a:t>
            </a:r>
          </a:p>
          <a:p>
            <a:pPr lvl="1" eaLnBrk="1" hangingPunct="1"/>
            <a:r>
              <a:rPr lang="en-US" altLang="en-US" sz="2400" smtClean="0"/>
              <a:t>But understanding the history &amp; economics of law’s development will help you understand the law better &amp; come up with clever legal arguments</a:t>
            </a:r>
          </a:p>
        </p:txBody>
      </p:sp>
      <p:pic>
        <p:nvPicPr>
          <p:cNvPr id="4102" name="Picture 6" descr="MCBD06876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16400"/>
            <a:ext cx="2417762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445936-DE4B-45CA-A479-71C48CCA0AEC}" type="slidenum">
              <a:rPr lang="en-US" altLang="en-US" smtClean="0"/>
              <a:pPr eaLnBrk="1" hangingPunct="1"/>
              <a:t>30</a:t>
            </a:fld>
            <a:endParaRPr lang="en-US" alt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/>
            <a:r>
              <a:rPr lang="en-US" altLang="en-US" smtClean="0"/>
              <a:t>Research paper</a:t>
            </a:r>
            <a:br>
              <a:rPr lang="en-US" altLang="en-US" smtClean="0"/>
            </a:br>
            <a:r>
              <a:rPr lang="en-US" altLang="en-US" sz="3500" smtClean="0"/>
              <a:t>Common topics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929188"/>
          </a:xfrm>
        </p:spPr>
        <p:txBody>
          <a:bodyPr/>
          <a:lstStyle/>
          <a:p>
            <a:r>
              <a:rPr lang="en-US" altLang="en-US" sz="2800" smtClean="0"/>
              <a:t>Case History</a:t>
            </a:r>
          </a:p>
          <a:p>
            <a:pPr lvl="1"/>
            <a:r>
              <a:rPr lang="en-US" altLang="en-US" sz="2400" smtClean="0"/>
              <a:t>E.g., Behind the scenes of </a:t>
            </a:r>
            <a:r>
              <a:rPr lang="en-US" altLang="en-US" sz="2400" i="1" smtClean="0"/>
              <a:t>Smith v. Van Gorkom</a:t>
            </a:r>
          </a:p>
          <a:p>
            <a:r>
              <a:rPr lang="en-US" altLang="en-US" sz="2800" smtClean="0"/>
              <a:t>Development of legal doctrine X [place, time]</a:t>
            </a:r>
          </a:p>
          <a:p>
            <a:pPr lvl="1"/>
            <a:r>
              <a:rPr lang="en-US" altLang="en-US" sz="2400" smtClean="0"/>
              <a:t>E.g., Development of the BJR in US law in the 20</a:t>
            </a:r>
            <a:r>
              <a:rPr lang="en-US" altLang="en-US" sz="2400" baseline="30000" smtClean="0"/>
              <a:t>th</a:t>
            </a:r>
            <a:r>
              <a:rPr lang="en-US" altLang="en-US" sz="2400" smtClean="0"/>
              <a:t> Century</a:t>
            </a:r>
          </a:p>
          <a:p>
            <a:r>
              <a:rPr lang="en-US" altLang="en-US" sz="2800" smtClean="0"/>
              <a:t>Development of business technique Y [place, time]</a:t>
            </a:r>
          </a:p>
          <a:p>
            <a:pPr lvl="1"/>
            <a:r>
              <a:rPr lang="en-US" altLang="en-US" sz="2400" smtClean="0"/>
              <a:t>E.g., SH preemption rights in the UK, 1750-1950</a:t>
            </a:r>
          </a:p>
          <a:p>
            <a:r>
              <a:rPr lang="en-US" altLang="en-US" sz="2800" smtClean="0"/>
              <a:t>Economic circumstances in period Z, and their impact on [corporate, partnership, etc.] law</a:t>
            </a:r>
          </a:p>
          <a:p>
            <a:pPr lvl="1"/>
            <a:r>
              <a:rPr lang="en-US" altLang="en-US" sz="2400" smtClean="0"/>
              <a:t>E.g., The effects of the War of 1812 on US corporate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FD4DCE-2837-47FD-846F-41BCF0C2E73E}" type="slidenum">
              <a:rPr lang="en-US" altLang="en-US" smtClean="0"/>
              <a:pPr eaLnBrk="1" hangingPunct="1"/>
              <a:t>31</a:t>
            </a:fld>
            <a:endParaRPr lang="en-US" altLang="en-US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Economic &amp; legal history methodologies</a:t>
            </a:r>
          </a:p>
        </p:txBody>
      </p:sp>
      <p:pic>
        <p:nvPicPr>
          <p:cNvPr id="32773" name="Picture 5" descr="the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78050"/>
            <a:ext cx="5465762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1847FA-B418-4CC7-AF13-DBBD67256A14}" type="slidenum">
              <a:rPr lang="en-US" altLang="en-US" smtClean="0"/>
              <a:pPr eaLnBrk="1" hangingPunct="1"/>
              <a:t>32</a:t>
            </a:fld>
            <a:endParaRPr lang="en-US" altLang="en-US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Evolution of corporate law</a:t>
            </a:r>
            <a:br>
              <a:rPr lang="en-US" altLang="en-US" smtClean="0"/>
            </a:br>
            <a:r>
              <a:rPr lang="en-US" altLang="en-US" smtClean="0"/>
              <a:t> </a:t>
            </a:r>
            <a:r>
              <a:rPr lang="en-US" altLang="en-US" sz="3500" smtClean="0"/>
              <a:t>Key questions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76475"/>
            <a:ext cx="5508625" cy="30241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How did a certain aspect of corporate law evolve?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Why did this evolution take place?</a:t>
            </a:r>
          </a:p>
        </p:txBody>
      </p:sp>
      <p:pic>
        <p:nvPicPr>
          <p:cNvPr id="33798" name="Picture 4" descr="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628775"/>
            <a:ext cx="38131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C49B31-D7A6-4B80-8C3C-722280E6A850}" type="slidenum">
              <a:rPr lang="en-US" altLang="en-US" smtClean="0"/>
              <a:pPr eaLnBrk="1" hangingPunct="1"/>
              <a:t>33</a:t>
            </a:fld>
            <a:endParaRPr lang="en-US" altLang="en-US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How did a certain aspect of corporate law evolve?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467995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Factual question</a:t>
            </a:r>
          </a:p>
          <a:p>
            <a:pPr eaLnBrk="1" hangingPunct="1"/>
            <a:r>
              <a:rPr lang="en-US" altLang="en-US" sz="2800" smtClean="0"/>
              <a:t>Consider not only the evolution of the law itself, but also of supporting institutions &amp; business customs</a:t>
            </a:r>
          </a:p>
          <a:p>
            <a:pPr eaLnBrk="1" hangingPunct="1"/>
            <a:r>
              <a:rPr lang="en-US" altLang="en-US" sz="2800" smtClean="0"/>
              <a:t>For example, the development of laws governing shares (e.g., joint stock companies) was limited until:</a:t>
            </a:r>
          </a:p>
          <a:p>
            <a:pPr lvl="1" eaLnBrk="1" hangingPunct="1"/>
            <a:r>
              <a:rPr lang="en-US" altLang="en-US" sz="2400" smtClean="0"/>
              <a:t>Partnerships began to allow partners to freely transfer their partnership (business custom); and</a:t>
            </a:r>
          </a:p>
          <a:p>
            <a:pPr lvl="1" eaLnBrk="1" hangingPunct="1"/>
            <a:r>
              <a:rPr lang="en-US" altLang="en-US" sz="2400" smtClean="0"/>
              <a:t>Stock exchanges developed (supporting institution)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5911B0-D4DE-4180-A6A6-988651E20750}" type="slidenum">
              <a:rPr lang="en-US" altLang="en-US" smtClean="0"/>
              <a:pPr eaLnBrk="1" hangingPunct="1"/>
              <a:t>34</a:t>
            </a:fld>
            <a:endParaRPr lang="en-US" altLang="en-US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600" smtClean="0"/>
              <a:t>Why did this evolution take place?</a:t>
            </a:r>
            <a:r>
              <a:rPr lang="en-US" altLang="en-US" smtClean="0"/>
              <a:t> </a:t>
            </a:r>
            <a:br>
              <a:rPr lang="en-US" altLang="en-US" smtClean="0"/>
            </a:br>
            <a:r>
              <a:rPr lang="en-US" altLang="en-US" sz="3500" smtClean="0"/>
              <a:t>Path-dependent explanation</a:t>
            </a:r>
            <a:endParaRPr lang="en-US" altLang="en-US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7529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path-dependent explanation is based on the argument that the law is a result of a specific event, person, etc.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Implied arguments</a:t>
            </a:r>
          </a:p>
          <a:p>
            <a:pPr lvl="1" eaLnBrk="1" hangingPunct="1"/>
            <a:r>
              <a:rPr lang="en-US" altLang="en-US" sz="2400" smtClean="0"/>
              <a:t>But for the event/person, the law would have been different</a:t>
            </a:r>
          </a:p>
          <a:p>
            <a:pPr lvl="1" eaLnBrk="1" hangingPunct="1"/>
            <a:r>
              <a:rPr lang="en-US" altLang="en-US" sz="2400" smtClean="0"/>
              <a:t>If the event had not occurred/ person not been in that position, a similar event/person would not have emerged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469F65-F550-412C-AB1F-4FB8DAF50A3E}" type="slidenum">
              <a:rPr lang="en-US" altLang="en-US" smtClean="0"/>
              <a:pPr eaLnBrk="1" hangingPunct="1"/>
              <a:t>35</a:t>
            </a:fld>
            <a:endParaRPr lang="en-US" altLang="en-US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600" smtClean="0"/>
              <a:t>Why did this evolution take place?</a:t>
            </a:r>
            <a:r>
              <a:rPr lang="en-US" altLang="en-US" smtClean="0"/>
              <a:t> </a:t>
            </a:r>
            <a:br>
              <a:rPr lang="en-US" altLang="en-US" smtClean="0"/>
            </a:br>
            <a:r>
              <a:rPr lang="en-US" altLang="en-US" sz="3500" smtClean="0"/>
              <a:t>Path-dependent explanation</a:t>
            </a:r>
            <a:endParaRPr lang="en-US" altLang="en-US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489585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Example</a:t>
            </a:r>
          </a:p>
          <a:p>
            <a:pPr lvl="1" eaLnBrk="1" hangingPunct="1"/>
            <a:r>
              <a:rPr lang="en-US" altLang="en-US" sz="2200" smtClean="0"/>
              <a:t>Early corporations carried out public functions that government “outsourced” to the private sector (e.g., capturing &amp; controlling new lands, building turnpikes and railways, raising taxes)</a:t>
            </a:r>
          </a:p>
          <a:p>
            <a:pPr lvl="1" eaLnBrk="1" hangingPunct="1"/>
            <a:r>
              <a:rPr lang="en-US" altLang="en-US" sz="2200" smtClean="0"/>
              <a:t>Therefore, early corporations were seen as extensions of the state, and constitutional law seemed a good analogy</a:t>
            </a:r>
          </a:p>
          <a:p>
            <a:pPr lvl="1" eaLnBrk="1" hangingPunct="1"/>
            <a:r>
              <a:rPr lang="en-US" altLang="en-US" sz="2200" smtClean="0"/>
              <a:t>As a result, some aspects of constitutional law were imported into corporate law</a:t>
            </a:r>
          </a:p>
          <a:p>
            <a:pPr eaLnBrk="1" hangingPunct="1"/>
            <a:r>
              <a:rPr lang="en-US" altLang="en-US" sz="2400" smtClean="0"/>
              <a:t>Path-dependent argument: If early corporations had carried purely private functions (e.g., manufacturing, retailing), certain concepts imported from constitutional law would not have become part of corporate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F2E63BB-BA37-4A2D-95EE-3DB85B3F0D08}" type="slidenum">
              <a:rPr lang="en-US" altLang="en-US" smtClean="0"/>
              <a:pPr eaLnBrk="1" hangingPunct="1"/>
              <a:t>36</a:t>
            </a:fld>
            <a:endParaRPr lang="en-US" altLang="en-US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600" smtClean="0"/>
              <a:t>Why did this evolution take place?</a:t>
            </a:r>
            <a:r>
              <a:rPr lang="en-US" altLang="en-US" smtClean="0"/>
              <a:t> </a:t>
            </a:r>
            <a:br>
              <a:rPr lang="en-US" altLang="en-US" smtClean="0"/>
            </a:br>
            <a:r>
              <a:rPr lang="en-US" altLang="en-US" sz="3500" smtClean="0"/>
              <a:t>Structural explanation</a:t>
            </a:r>
            <a:endParaRPr lang="en-US" altLang="en-US" smtClean="0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7529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structural explanation points to certain forces that determine what law emerges, and demonstrates how the equilibrium of these forces resulted in the law being the way it is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Implied arguments</a:t>
            </a:r>
          </a:p>
          <a:p>
            <a:pPr lvl="1" eaLnBrk="1" hangingPunct="1"/>
            <a:r>
              <a:rPr lang="en-US" altLang="en-US" sz="2400" smtClean="0"/>
              <a:t>Forces mentioned are the ones that matter</a:t>
            </a:r>
          </a:p>
          <a:p>
            <a:pPr lvl="1" eaLnBrk="1" hangingPunct="1"/>
            <a:r>
              <a:rPr lang="en-US" altLang="en-US" sz="2400" smtClean="0"/>
              <a:t>If a given event/person were removed, another event/person would have eventually caused the same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8C4D8B-5AC0-4076-AB32-6E2FA6FAF252}" type="slidenum">
              <a:rPr lang="en-US" altLang="en-US" smtClean="0"/>
              <a:pPr eaLnBrk="1" hangingPunct="1"/>
              <a:t>37</a:t>
            </a:fld>
            <a:endParaRPr lang="en-US" altLang="en-US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600" smtClean="0"/>
              <a:t>Why did this evolution take place?</a:t>
            </a:r>
            <a:r>
              <a:rPr lang="en-US" altLang="en-US" smtClean="0"/>
              <a:t> </a:t>
            </a:r>
            <a:br>
              <a:rPr lang="en-US" altLang="en-US" smtClean="0"/>
            </a:br>
            <a:r>
              <a:rPr lang="en-US" altLang="en-US" sz="3500" smtClean="0"/>
              <a:t>Structural explanation</a:t>
            </a:r>
            <a:endParaRPr lang="en-US" altLang="en-US" smtClean="0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Reconsidering the constitutional law influences example, a structural explanation could argue the following points: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Early corporations had to have quasi-public functions, because it made no sense for a private firm to become a corporation [I think this argument is wrong]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Once corporations with private functions became common, corporate law shifted to borrowing less from constitutional law, and that law’s influence on corporate law has diminished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Corporations pose the same political threats as governments (or pose the same agency problem), and therefore constitutional law is a good analogy, regardless of the character of early corporations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87DB84-B435-4870-8C9C-EF506EAD1C72}" type="slidenum">
              <a:rPr lang="en-US" altLang="en-US" smtClean="0"/>
              <a:pPr eaLnBrk="1" hangingPunct="1"/>
              <a:t>38</a:t>
            </a:fld>
            <a:endParaRPr lang="en-US" alt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Structure of course material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752975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400" dirty="0" smtClean="0"/>
              <a:t>History: eras of biz org evolution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dirty="0" smtClean="0"/>
              <a:t>Pre-capitalist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dirty="0" smtClean="0"/>
              <a:t>Commercial capitalism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dirty="0" smtClean="0"/>
              <a:t>Industrial capitalism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dirty="0" smtClean="0"/>
              <a:t>Law: what are the main legal traits of the corporation and how did they develop?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dirty="0" smtClean="0"/>
              <a:t>Regulation of financial transactions (e.g., lending)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dirty="0" smtClean="0"/>
              <a:t>The corporate entity (legal personality &amp; limited liability)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dirty="0" smtClean="0"/>
              <a:t>Corporate governance (centralized management &amp; investor ownership)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dirty="0" smtClean="0"/>
              <a:t>Evolution: what forces shape modern corporate law?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dirty="0" smtClean="0"/>
              <a:t>Corporate law &amp; the business cycle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dirty="0" smtClean="0"/>
              <a:t>Regulatory competition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dirty="0" smtClean="0"/>
              <a:t>Legal origins (path dependence)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dirty="0" smtClean="0"/>
              <a:t>The future of business organizations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History</a:t>
            </a:r>
            <a:br>
              <a:rPr lang="en-US" altLang="en-US" dirty="0" smtClean="0"/>
            </a:br>
            <a:r>
              <a:rPr lang="en-US" altLang="en-US" sz="3500" dirty="0" smtClean="0"/>
              <a:t>Overview of Section 7a</a:t>
            </a:r>
            <a:endParaRPr lang="en-US" altLang="en-US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181600"/>
          </a:xfrm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 smtClean="0"/>
              <a:t>Course overview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0070C0"/>
                </a:solidFill>
              </a:rPr>
              <a:t>Pre-capitalist economic systems</a:t>
            </a:r>
          </a:p>
          <a:p>
            <a:pPr marL="914400" lvl="1" indent="-457200"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070C0"/>
                </a:solidFill>
              </a:rPr>
              <a:t>Overview of our theoretical framework</a:t>
            </a:r>
          </a:p>
          <a:p>
            <a:pPr marL="914400" lvl="1" indent="-457200"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070C0"/>
                </a:solidFill>
              </a:rPr>
              <a:t>The guild: pre-capitalist manufacturing</a:t>
            </a:r>
          </a:p>
          <a:p>
            <a:pPr marL="914400" lvl="1" indent="-457200"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070C0"/>
                </a:solidFill>
              </a:rPr>
              <a:t>The manor: pre-capitalist agriculture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 smtClean="0"/>
              <a:t>Commercial capitalism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 smtClean="0"/>
              <a:t>Industrial capitalism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Amitai Aviram. 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00CAF3-BDD9-4D15-B0B0-08A994BF2F1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57DC751-C62F-45AC-9327-AC1E74B4497B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How is this seminar different from other classes I teach?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9144000" cy="47529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Much less lecture; much more discussion</a:t>
            </a:r>
          </a:p>
          <a:p>
            <a:pPr lvl="1" eaLnBrk="1" hangingPunct="1"/>
            <a:r>
              <a:rPr lang="en-US" altLang="en-US" sz="2400" smtClean="0"/>
              <a:t>Require you to actively talk in class</a:t>
            </a:r>
          </a:p>
          <a:p>
            <a:pPr marL="1143000" lvl="2" indent="-228600" eaLnBrk="1" hangingPunct="1"/>
            <a:r>
              <a:rPr lang="en-US" altLang="en-US" sz="2100" smtClean="0"/>
              <a:t>More reading than in most of my classes</a:t>
            </a:r>
          </a:p>
          <a:p>
            <a:pPr lvl="1" eaLnBrk="1" hangingPunct="1"/>
            <a:r>
              <a:rPr lang="en-US" altLang="en-US" sz="2400" smtClean="0"/>
              <a:t>Because discussion responsibilities are significant -</a:t>
            </a:r>
          </a:p>
          <a:p>
            <a:pPr marL="1143000" lvl="2" indent="-228600" eaLnBrk="1" hangingPunct="1"/>
            <a:r>
              <a:rPr lang="en-US" altLang="en-US" sz="2100" smtClean="0"/>
              <a:t>Paper length requirement is very modest</a:t>
            </a:r>
          </a:p>
          <a:p>
            <a:pPr marL="1143000" lvl="2" indent="-228600" eaLnBrk="1" hangingPunct="1"/>
            <a:r>
              <a:rPr lang="en-US" altLang="en-US" sz="2100" smtClean="0"/>
              <a:t>Required to lead discussion only in designated classes</a:t>
            </a:r>
          </a:p>
        </p:txBody>
      </p:sp>
      <p:pic>
        <p:nvPicPr>
          <p:cNvPr id="5126" name="Picture 10" descr="MCj033423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92588"/>
            <a:ext cx="280828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670AC8-7963-4E18-9A66-C75AE17E6110}" type="slidenum">
              <a:rPr lang="en-US" altLang="en-US" smtClean="0"/>
              <a:pPr eaLnBrk="1" hangingPunct="1"/>
              <a:t>40</a:t>
            </a:fld>
            <a:endParaRPr lang="en-US" altLang="en-US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Evolution of business entities</a:t>
            </a:r>
            <a:br>
              <a:rPr lang="en-US" altLang="en-US" smtClean="0"/>
            </a:br>
            <a:r>
              <a:rPr lang="en-US" altLang="en-US" sz="3500" smtClean="0"/>
              <a:t>Theoretical framework</a:t>
            </a:r>
            <a:endParaRPr lang="en-US" altLang="en-US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75773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Why do we have certain business entities when we do, and why do they change?</a:t>
            </a:r>
            <a:endParaRPr lang="en-US" altLang="en-US" sz="2700" smtClean="0"/>
          </a:p>
        </p:txBody>
      </p:sp>
      <p:pic>
        <p:nvPicPr>
          <p:cNvPr id="4102" name="Picture 4" descr="MCBD09997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2667000"/>
            <a:ext cx="3252787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514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66C0F97-D617-4279-A09F-EFCCACF0DFF0}" type="slidenum">
              <a:rPr lang="en-US" altLang="en-US" smtClean="0"/>
              <a:pPr eaLnBrk="1" hangingPunct="1"/>
              <a:t>41</a:t>
            </a:fld>
            <a:endParaRPr lang="en-US" altLang="en-US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Theoretical framework</a:t>
            </a:r>
            <a:br>
              <a:rPr lang="en-US" altLang="en-US" smtClean="0"/>
            </a:br>
            <a:r>
              <a:rPr lang="en-US" altLang="en-US" sz="3500" smtClean="0"/>
              <a:t>What do biz entities do?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4116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goal of business entities is to facilitate the interaction between people who possess the resources needed for the business</a:t>
            </a:r>
          </a:p>
          <a:p>
            <a:pPr lvl="1" eaLnBrk="1" hangingPunct="1"/>
            <a:r>
              <a:rPr lang="en-US" altLang="en-US" sz="2400" smtClean="0"/>
              <a:t>Business ideas (entrepreneur)</a:t>
            </a:r>
          </a:p>
          <a:p>
            <a:pPr lvl="1" eaLnBrk="1" hangingPunct="1"/>
            <a:r>
              <a:rPr lang="en-US" altLang="en-US" sz="2400" smtClean="0"/>
              <a:t>Money (shareholders, creditors)</a:t>
            </a:r>
          </a:p>
          <a:p>
            <a:pPr lvl="1" eaLnBrk="1" hangingPunct="1"/>
            <a:r>
              <a:rPr lang="en-US" altLang="en-US" sz="2400" smtClean="0"/>
              <a:t>Management skills (managers)</a:t>
            </a:r>
          </a:p>
          <a:p>
            <a:pPr lvl="1" eaLnBrk="1" hangingPunct="1"/>
            <a:r>
              <a:rPr lang="en-US" altLang="en-US" sz="2400" smtClean="0"/>
              <a:t>Other skills (employees)</a:t>
            </a:r>
          </a:p>
        </p:txBody>
      </p:sp>
      <p:pic>
        <p:nvPicPr>
          <p:cNvPr id="5126" name="Picture 5" descr="american got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3111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966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4BF33F-8022-409B-9542-63FA391B2794}" type="slidenum">
              <a:rPr lang="en-US" altLang="en-US" smtClean="0"/>
              <a:pPr eaLnBrk="1" hangingPunct="1"/>
              <a:t>42</a:t>
            </a:fld>
            <a:endParaRPr lang="en-US" alt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Theoretical framework</a:t>
            </a:r>
            <a:br>
              <a:rPr lang="en-US" altLang="en-US" smtClean="0"/>
            </a:br>
            <a:r>
              <a:rPr lang="en-US" altLang="en-US" sz="3500" smtClean="0"/>
              <a:t>Biz entity vs. contract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4116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same can be done by contract</a:t>
            </a:r>
          </a:p>
          <a:p>
            <a:pPr eaLnBrk="1" hangingPunct="1"/>
            <a:r>
              <a:rPr lang="en-US" altLang="en-US" sz="2800" smtClean="0"/>
              <a:t>In fact, the same </a:t>
            </a:r>
            <a:r>
              <a:rPr lang="en-US" altLang="en-US" sz="2800" b="1" u="sng" smtClean="0"/>
              <a:t>IS</a:t>
            </a:r>
            <a:r>
              <a:rPr lang="en-US" altLang="en-US" sz="2800" smtClean="0"/>
              <a:t> typically done by contract re:</a:t>
            </a:r>
          </a:p>
          <a:p>
            <a:pPr lvl="1" eaLnBrk="1" hangingPunct="1"/>
            <a:r>
              <a:rPr lang="en-US" altLang="en-US" sz="2400" smtClean="0"/>
              <a:t>Money (lending agreements)</a:t>
            </a:r>
          </a:p>
          <a:p>
            <a:pPr lvl="1" eaLnBrk="1" hangingPunct="1"/>
            <a:r>
              <a:rPr lang="en-US" altLang="en-US" sz="2400" smtClean="0"/>
              <a:t>Management &amp; other skills (employment contract)</a:t>
            </a:r>
          </a:p>
        </p:txBody>
      </p:sp>
      <p:pic>
        <p:nvPicPr>
          <p:cNvPr id="6150" name="Picture 4" descr="MCj030084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3690938"/>
            <a:ext cx="40989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668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749E51-2516-48A6-A95A-C979676B168E}" type="slidenum">
              <a:rPr lang="en-US" altLang="en-US" smtClean="0"/>
              <a:pPr eaLnBrk="1" hangingPunct="1"/>
              <a:t>43</a:t>
            </a:fld>
            <a:endParaRPr lang="en-US" altLang="en-US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Theoretical framework</a:t>
            </a:r>
            <a:br>
              <a:rPr lang="en-US" altLang="en-US" smtClean="0"/>
            </a:br>
            <a:r>
              <a:rPr lang="en-US" altLang="en-US" sz="3500" smtClean="0"/>
              <a:t>Biz entity vs. contract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5410200" cy="44116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use of a business entities (rather than contracts) benefits from </a:t>
            </a:r>
            <a:r>
              <a:rPr lang="en-US" altLang="en-US" sz="2800" b="1" u="sng" smtClean="0"/>
              <a:t>economies of scale</a:t>
            </a:r>
          </a:p>
          <a:p>
            <a:pPr lvl="1" eaLnBrk="1" hangingPunct="1"/>
            <a:r>
              <a:rPr lang="en-US" altLang="en-US" sz="2400" smtClean="0"/>
              <a:t>Contracts are easily tailored to specific needs of parties</a:t>
            </a:r>
          </a:p>
          <a:p>
            <a:pPr lvl="1" eaLnBrk="1" hangingPunct="1"/>
            <a:r>
              <a:rPr lang="en-US" altLang="en-US" sz="2400" smtClean="0"/>
              <a:t>But if there are many parties involved, managing all the relationships is very complex</a:t>
            </a: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27400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8069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9DEB6B7-93C8-4189-B822-A151E473B637}" type="slidenum">
              <a:rPr lang="en-US" altLang="en-US" smtClean="0"/>
              <a:pPr eaLnBrk="1" hangingPunct="1"/>
              <a:t>44</a:t>
            </a:fld>
            <a:endParaRPr lang="en-US" altLang="en-US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Theoretical framework</a:t>
            </a:r>
            <a:br>
              <a:rPr lang="en-US" altLang="en-US" smtClean="0"/>
            </a:br>
            <a:r>
              <a:rPr lang="en-US" altLang="en-US" sz="3500" smtClean="0"/>
              <a:t>Biz entity vs. contract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757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Example 1: Small bakery requires 2 employees, no manager, 1 person to finance business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If organized as a firm: 3 relationships (2+1)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If organized as a set of contracts: 2 relationships (2x1)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100" smtClean="0"/>
              <a:t>2 employment contracts w/financier; 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100" smtClean="0"/>
              <a:t>2 lending agreements w/employees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Example 2: Mid-size steel plant requires 100 employees, 10 managers, 10 people to finance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If organized as a firm: 120 relationships (100+10+10)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If organized as a set of contracts: 10,000 relationships (100x10x10)</a:t>
            </a:r>
          </a:p>
        </p:txBody>
      </p:sp>
    </p:spTree>
    <p:extLst>
      <p:ext uri="{BB962C8B-B14F-4D97-AF65-F5344CB8AC3E}">
        <p14:creationId xmlns:p14="http://schemas.microsoft.com/office/powerpoint/2010/main" val="24433362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52D259-4C24-402F-84B1-637C3238C691}" type="slidenum">
              <a:rPr lang="en-US" altLang="en-US" smtClean="0"/>
              <a:pPr eaLnBrk="1" hangingPunct="1"/>
              <a:t>45</a:t>
            </a:fld>
            <a:endParaRPr lang="en-US" altLang="en-US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Theoretical framework</a:t>
            </a:r>
            <a:br>
              <a:rPr lang="en-US" altLang="en-US" smtClean="0"/>
            </a:br>
            <a:r>
              <a:rPr lang="en-US" altLang="en-US" sz="3500" smtClean="0"/>
              <a:t>Biz entity vs. contract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7529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Bottom line</a:t>
            </a:r>
          </a:p>
          <a:p>
            <a:pPr lvl="1" eaLnBrk="1" hangingPunct="1"/>
            <a:r>
              <a:rPr lang="en-US" altLang="en-US" sz="2400" smtClean="0"/>
              <a:t>In small businesses, a simple lending contract (financier is a creditor) may be more attractive than using a standardized business entity (financier is a partner/shareholder)</a:t>
            </a:r>
          </a:p>
          <a:p>
            <a:pPr lvl="1" eaLnBrk="1" hangingPunct="1"/>
            <a:r>
              <a:rPr lang="en-US" altLang="en-US" sz="2400" smtClean="0"/>
              <a:t>The larger the business, the more complex it becomes to use only contracts to manage the parties relationships</a:t>
            </a:r>
          </a:p>
          <a:p>
            <a:pPr eaLnBrk="1" hangingPunct="1"/>
            <a:r>
              <a:rPr lang="en-US" altLang="en-US" sz="2800" smtClean="0"/>
              <a:t>The historical pattern</a:t>
            </a:r>
          </a:p>
          <a:p>
            <a:pPr lvl="1" eaLnBrk="1" hangingPunct="1"/>
            <a:r>
              <a:rPr lang="en-US" altLang="en-US" sz="2400" smtClean="0"/>
              <a:t>As markets served by businesses grow, the business becomes larger and involves more parties</a:t>
            </a:r>
          </a:p>
          <a:p>
            <a:pPr lvl="1" eaLnBrk="1" hangingPunct="1"/>
            <a:r>
              <a:rPr lang="en-US" altLang="en-US" sz="2400" smtClean="0"/>
              <a:t>This forces the parties to shift from contracts to entities &amp; requires new forms of business entities to develop</a:t>
            </a:r>
          </a:p>
        </p:txBody>
      </p:sp>
    </p:spTree>
    <p:extLst>
      <p:ext uri="{BB962C8B-B14F-4D97-AF65-F5344CB8AC3E}">
        <p14:creationId xmlns:p14="http://schemas.microsoft.com/office/powerpoint/2010/main" val="1123148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D96A76-BE16-48C4-8D93-7F4B566E5C10}" type="slidenum">
              <a:rPr lang="en-US" altLang="en-US" smtClean="0"/>
              <a:pPr eaLnBrk="1" hangingPunct="1"/>
              <a:t>46</a:t>
            </a:fld>
            <a:endParaRPr lang="en-US" altLang="en-US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Theoretical framework</a:t>
            </a:r>
            <a:br>
              <a:rPr lang="en-US" altLang="en-US" smtClean="0"/>
            </a:br>
            <a:r>
              <a:rPr lang="en-US" altLang="en-US" sz="3500" smtClean="0"/>
              <a:t>What makes markets grow?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362200" y="3048000"/>
            <a:ext cx="144780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/>
              <a:t>Fast, Cheap Movement of Info &amp; Goods</a:t>
            </a: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2209800" y="2092325"/>
            <a:ext cx="1676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Food Surplus / Pop. Density</a:t>
            </a: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2362200" y="5567363"/>
            <a:ext cx="13716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Security</a:t>
            </a:r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228600" y="2244725"/>
            <a:ext cx="1295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Ag Tech</a:t>
            </a:r>
          </a:p>
        </p:txBody>
      </p:sp>
      <p:cxnSp>
        <p:nvCxnSpPr>
          <p:cNvPr id="10249" name="AutoShape 7"/>
          <p:cNvCxnSpPr>
            <a:cxnSpLocks noChangeShapeType="1"/>
            <a:stCxn id="10248" idx="3"/>
            <a:endCxn id="10246" idx="1"/>
          </p:cNvCxnSpPr>
          <p:nvPr/>
        </p:nvCxnSpPr>
        <p:spPr bwMode="auto">
          <a:xfrm flipV="1">
            <a:off x="1524000" y="2417763"/>
            <a:ext cx="685800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0" name="Text Box 8"/>
          <p:cNvSpPr txBox="1">
            <a:spLocks noChangeArrowheads="1"/>
          </p:cNvSpPr>
          <p:nvPr/>
        </p:nvSpPr>
        <p:spPr bwMode="auto">
          <a:xfrm>
            <a:off x="228600" y="5562600"/>
            <a:ext cx="1371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Mil Tech</a:t>
            </a:r>
          </a:p>
        </p:txBody>
      </p:sp>
      <p:cxnSp>
        <p:nvCxnSpPr>
          <p:cNvPr id="10251" name="AutoShape 9"/>
          <p:cNvCxnSpPr>
            <a:cxnSpLocks noChangeShapeType="1"/>
            <a:stCxn id="10250" idx="3"/>
            <a:endCxn id="10247" idx="1"/>
          </p:cNvCxnSpPr>
          <p:nvPr/>
        </p:nvCxnSpPr>
        <p:spPr bwMode="auto">
          <a:xfrm>
            <a:off x="1600200" y="5751513"/>
            <a:ext cx="762000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2" name="Text Box 10"/>
          <p:cNvSpPr txBox="1">
            <a:spLocks noChangeArrowheads="1"/>
          </p:cNvSpPr>
          <p:nvPr/>
        </p:nvSpPr>
        <p:spPr bwMode="auto">
          <a:xfrm>
            <a:off x="4191000" y="3849688"/>
            <a:ext cx="1371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Market Size</a:t>
            </a:r>
          </a:p>
        </p:txBody>
      </p:sp>
      <p:sp>
        <p:nvSpPr>
          <p:cNvPr id="10253" name="Text Box 11"/>
          <p:cNvSpPr txBox="1">
            <a:spLocks noChangeArrowheads="1"/>
          </p:cNvSpPr>
          <p:nvPr/>
        </p:nvSpPr>
        <p:spPr bwMode="auto">
          <a:xfrm>
            <a:off x="5867400" y="3849688"/>
            <a:ext cx="1371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Scale of Production</a:t>
            </a:r>
          </a:p>
        </p:txBody>
      </p:sp>
      <p:cxnSp>
        <p:nvCxnSpPr>
          <p:cNvPr id="10254" name="AutoShape 12"/>
          <p:cNvCxnSpPr>
            <a:cxnSpLocks noChangeShapeType="1"/>
            <a:stCxn id="10245" idx="3"/>
            <a:endCxn id="10252" idx="1"/>
          </p:cNvCxnSpPr>
          <p:nvPr/>
        </p:nvCxnSpPr>
        <p:spPr bwMode="auto">
          <a:xfrm>
            <a:off x="3810000" y="3465513"/>
            <a:ext cx="381000" cy="709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5" name="AutoShape 13"/>
          <p:cNvCxnSpPr>
            <a:cxnSpLocks noChangeShapeType="1"/>
            <a:stCxn id="10246" idx="3"/>
            <a:endCxn id="10252" idx="1"/>
          </p:cNvCxnSpPr>
          <p:nvPr/>
        </p:nvCxnSpPr>
        <p:spPr bwMode="auto">
          <a:xfrm>
            <a:off x="3886200" y="2417763"/>
            <a:ext cx="304800" cy="1757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6" name="AutoShape 14"/>
          <p:cNvCxnSpPr>
            <a:cxnSpLocks noChangeShapeType="1"/>
            <a:stCxn id="10247" idx="3"/>
            <a:endCxn id="10252" idx="1"/>
          </p:cNvCxnSpPr>
          <p:nvPr/>
        </p:nvCxnSpPr>
        <p:spPr bwMode="auto">
          <a:xfrm flipV="1">
            <a:off x="3733800" y="4175125"/>
            <a:ext cx="457200" cy="1581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7" name="AutoShape 15"/>
          <p:cNvCxnSpPr>
            <a:cxnSpLocks noChangeShapeType="1"/>
            <a:stCxn id="10252" idx="3"/>
            <a:endCxn id="10253" idx="1"/>
          </p:cNvCxnSpPr>
          <p:nvPr/>
        </p:nvCxnSpPr>
        <p:spPr bwMode="auto">
          <a:xfrm>
            <a:off x="5562600" y="4175125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8" name="Text Box 16"/>
          <p:cNvSpPr txBox="1">
            <a:spLocks noChangeArrowheads="1"/>
          </p:cNvSpPr>
          <p:nvPr/>
        </p:nvSpPr>
        <p:spPr bwMode="auto">
          <a:xfrm>
            <a:off x="7543800" y="3849688"/>
            <a:ext cx="1371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Capital Intensity</a:t>
            </a:r>
          </a:p>
        </p:txBody>
      </p:sp>
      <p:cxnSp>
        <p:nvCxnSpPr>
          <p:cNvPr id="10259" name="AutoShape 17"/>
          <p:cNvCxnSpPr>
            <a:cxnSpLocks noChangeShapeType="1"/>
            <a:stCxn id="10253" idx="3"/>
            <a:endCxn id="10258" idx="1"/>
          </p:cNvCxnSpPr>
          <p:nvPr/>
        </p:nvCxnSpPr>
        <p:spPr bwMode="auto">
          <a:xfrm>
            <a:off x="7239000" y="4175125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0" name="AutoShape 18"/>
          <p:cNvCxnSpPr>
            <a:cxnSpLocks noChangeShapeType="1"/>
            <a:stCxn id="10253" idx="2"/>
            <a:endCxn id="10261" idx="0"/>
          </p:cNvCxnSpPr>
          <p:nvPr/>
        </p:nvCxnSpPr>
        <p:spPr bwMode="auto">
          <a:xfrm>
            <a:off x="6553200" y="4500563"/>
            <a:ext cx="685800" cy="563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61" name="Text Box 19"/>
          <p:cNvSpPr txBox="1">
            <a:spLocks noChangeArrowheads="1"/>
          </p:cNvSpPr>
          <p:nvPr/>
        </p:nvSpPr>
        <p:spPr bwMode="auto">
          <a:xfrm>
            <a:off x="6553200" y="5064125"/>
            <a:ext cx="1371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Business Entity Law</a:t>
            </a:r>
          </a:p>
        </p:txBody>
      </p:sp>
      <p:sp>
        <p:nvSpPr>
          <p:cNvPr id="10262" name="Text Box 20"/>
          <p:cNvSpPr txBox="1">
            <a:spLocks noChangeArrowheads="1"/>
          </p:cNvSpPr>
          <p:nvPr/>
        </p:nvSpPr>
        <p:spPr bwMode="auto">
          <a:xfrm>
            <a:off x="228600" y="3128963"/>
            <a:ext cx="13716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Trans Tech</a:t>
            </a:r>
          </a:p>
        </p:txBody>
      </p:sp>
      <p:sp>
        <p:nvSpPr>
          <p:cNvPr id="10263" name="Text Box 21"/>
          <p:cNvSpPr txBox="1">
            <a:spLocks noChangeArrowheads="1"/>
          </p:cNvSpPr>
          <p:nvPr/>
        </p:nvSpPr>
        <p:spPr bwMode="auto">
          <a:xfrm>
            <a:off x="228600" y="3509963"/>
            <a:ext cx="13716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Com Tech</a:t>
            </a:r>
          </a:p>
        </p:txBody>
      </p:sp>
      <p:cxnSp>
        <p:nvCxnSpPr>
          <p:cNvPr id="10264" name="AutoShape 22"/>
          <p:cNvCxnSpPr>
            <a:cxnSpLocks noChangeShapeType="1"/>
            <a:stCxn id="10262" idx="3"/>
            <a:endCxn id="10245" idx="1"/>
          </p:cNvCxnSpPr>
          <p:nvPr/>
        </p:nvCxnSpPr>
        <p:spPr bwMode="auto">
          <a:xfrm>
            <a:off x="1600200" y="3317875"/>
            <a:ext cx="76200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5" name="AutoShape 23"/>
          <p:cNvCxnSpPr>
            <a:cxnSpLocks noChangeShapeType="1"/>
            <a:stCxn id="10263" idx="3"/>
            <a:endCxn id="10245" idx="1"/>
          </p:cNvCxnSpPr>
          <p:nvPr/>
        </p:nvCxnSpPr>
        <p:spPr bwMode="auto">
          <a:xfrm flipV="1">
            <a:off x="1600200" y="3465513"/>
            <a:ext cx="762000" cy="233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6" name="AutoShape 24"/>
          <p:cNvCxnSpPr>
            <a:cxnSpLocks noChangeShapeType="1"/>
            <a:stCxn id="10258" idx="2"/>
            <a:endCxn id="10261" idx="0"/>
          </p:cNvCxnSpPr>
          <p:nvPr/>
        </p:nvCxnSpPr>
        <p:spPr bwMode="auto">
          <a:xfrm flipH="1">
            <a:off x="7239000" y="4500563"/>
            <a:ext cx="990600" cy="563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67" name="Text Box 25"/>
          <p:cNvSpPr txBox="1">
            <a:spLocks noChangeArrowheads="1"/>
          </p:cNvSpPr>
          <p:nvPr/>
        </p:nvSpPr>
        <p:spPr bwMode="auto">
          <a:xfrm>
            <a:off x="7391400" y="2092325"/>
            <a:ext cx="1676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Capital/Labor Ratio</a:t>
            </a:r>
          </a:p>
        </p:txBody>
      </p:sp>
      <p:cxnSp>
        <p:nvCxnSpPr>
          <p:cNvPr id="10268" name="AutoShape 26"/>
          <p:cNvCxnSpPr>
            <a:cxnSpLocks noChangeShapeType="1"/>
            <a:stCxn id="10267" idx="2"/>
            <a:endCxn id="10258" idx="0"/>
          </p:cNvCxnSpPr>
          <p:nvPr/>
        </p:nvCxnSpPr>
        <p:spPr bwMode="auto">
          <a:xfrm>
            <a:off x="8229600" y="2743200"/>
            <a:ext cx="0" cy="1106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9" name="AutoShape 27"/>
          <p:cNvCxnSpPr>
            <a:cxnSpLocks noChangeShapeType="1"/>
            <a:stCxn id="10246" idx="3"/>
            <a:endCxn id="10267" idx="1"/>
          </p:cNvCxnSpPr>
          <p:nvPr/>
        </p:nvCxnSpPr>
        <p:spPr bwMode="auto">
          <a:xfrm>
            <a:off x="3886200" y="2417763"/>
            <a:ext cx="3505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70" name="Text Box 28"/>
          <p:cNvSpPr txBox="1">
            <a:spLocks noChangeArrowheads="1"/>
          </p:cNvSpPr>
          <p:nvPr/>
        </p:nvSpPr>
        <p:spPr bwMode="auto">
          <a:xfrm>
            <a:off x="4419600" y="2092325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Food Surplus (+)</a:t>
            </a:r>
          </a:p>
        </p:txBody>
      </p:sp>
      <p:sp>
        <p:nvSpPr>
          <p:cNvPr id="10271" name="Text Box 29"/>
          <p:cNvSpPr txBox="1">
            <a:spLocks noChangeArrowheads="1"/>
          </p:cNvSpPr>
          <p:nvPr/>
        </p:nvSpPr>
        <p:spPr bwMode="auto">
          <a:xfrm>
            <a:off x="4419600" y="2335213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Population Density (-)</a:t>
            </a:r>
          </a:p>
        </p:txBody>
      </p:sp>
      <p:sp>
        <p:nvSpPr>
          <p:cNvPr id="10272" name="Text Box 30"/>
          <p:cNvSpPr txBox="1">
            <a:spLocks noChangeArrowheads="1"/>
          </p:cNvSpPr>
          <p:nvPr/>
        </p:nvSpPr>
        <p:spPr bwMode="auto">
          <a:xfrm>
            <a:off x="228600" y="4200525"/>
            <a:ext cx="13716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Efficient, reliable energy</a:t>
            </a:r>
          </a:p>
        </p:txBody>
      </p:sp>
      <p:sp>
        <p:nvSpPr>
          <p:cNvPr id="10273" name="Text Box 31"/>
          <p:cNvSpPr txBox="1">
            <a:spLocks noChangeArrowheads="1"/>
          </p:cNvSpPr>
          <p:nvPr/>
        </p:nvSpPr>
        <p:spPr bwMode="auto">
          <a:xfrm>
            <a:off x="2362200" y="4211638"/>
            <a:ext cx="14478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Efficient, continuous production</a:t>
            </a:r>
          </a:p>
        </p:txBody>
      </p:sp>
      <p:cxnSp>
        <p:nvCxnSpPr>
          <p:cNvPr id="10274" name="AutoShape 32"/>
          <p:cNvCxnSpPr>
            <a:cxnSpLocks noChangeShapeType="1"/>
            <a:stCxn id="10272" idx="3"/>
            <a:endCxn id="10273" idx="1"/>
          </p:cNvCxnSpPr>
          <p:nvPr/>
        </p:nvCxnSpPr>
        <p:spPr bwMode="auto">
          <a:xfrm>
            <a:off x="1600200" y="4664075"/>
            <a:ext cx="762000" cy="11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75" name="AutoShape 33"/>
          <p:cNvCxnSpPr>
            <a:cxnSpLocks noChangeShapeType="1"/>
            <a:stCxn id="10273" idx="3"/>
            <a:endCxn id="10252" idx="1"/>
          </p:cNvCxnSpPr>
          <p:nvPr/>
        </p:nvCxnSpPr>
        <p:spPr bwMode="auto">
          <a:xfrm flipV="1">
            <a:off x="3810000" y="4175125"/>
            <a:ext cx="381000" cy="500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76" name="Oval 34"/>
          <p:cNvSpPr>
            <a:spLocks noChangeArrowheads="1"/>
          </p:cNvSpPr>
          <p:nvPr/>
        </p:nvSpPr>
        <p:spPr bwMode="auto">
          <a:xfrm>
            <a:off x="6172200" y="4876800"/>
            <a:ext cx="21336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4906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45F326-8993-4798-8F09-2B2DC642EC35}" type="slidenum">
              <a:rPr lang="en-US" altLang="en-US" smtClean="0"/>
              <a:pPr eaLnBrk="1" hangingPunct="1"/>
              <a:t>47</a:t>
            </a:fld>
            <a:endParaRPr lang="en-US" altLang="en-US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Theoretical framework</a:t>
            </a:r>
            <a:r>
              <a:rPr lang="en-US" altLang="en-US" sz="4300" smtClean="0"/>
              <a:t/>
            </a:r>
            <a:br>
              <a:rPr lang="en-US" altLang="en-US" sz="4300" smtClean="0"/>
            </a:br>
            <a:r>
              <a:rPr lang="en-US" altLang="en-US" sz="3500" smtClean="0"/>
              <a:t>Structures of business integration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Individuals act independently; contract with each other to integrate their activities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E.g., farmer’s market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Association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Individuals each profit separately, but association enforces rules that all of them must follow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E.g., Guild; analogy: condo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Enterprise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Enterprise makes the profit, not individuals separately; enterprise tells individuals what to do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E.g., corporation</a:t>
            </a:r>
          </a:p>
        </p:txBody>
      </p:sp>
    </p:spTree>
    <p:extLst>
      <p:ext uri="{BB962C8B-B14F-4D97-AF65-F5344CB8AC3E}">
        <p14:creationId xmlns:p14="http://schemas.microsoft.com/office/powerpoint/2010/main" val="20641304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19D884-58DF-4587-B6A4-82D04AF21ED8}" type="slidenum">
              <a:rPr lang="en-US" altLang="en-US" smtClean="0"/>
              <a:pPr eaLnBrk="1" hangingPunct="1"/>
              <a:t>48</a:t>
            </a:fld>
            <a:endParaRPr lang="en-US" altLang="en-US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Theoretical framework</a:t>
            </a:r>
            <a:br>
              <a:rPr lang="en-US" altLang="en-US" smtClean="0"/>
            </a:br>
            <a:r>
              <a:rPr lang="en-US" altLang="en-US" sz="3500" smtClean="0"/>
              <a:t>Structures of business integration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81300"/>
            <a:ext cx="9144000" cy="36718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Market</a:t>
            </a:r>
          </a:p>
          <a:p>
            <a:pPr lvl="1" eaLnBrk="1" hangingPunct="1"/>
            <a:r>
              <a:rPr lang="en-US" altLang="en-US" sz="2400" smtClean="0"/>
              <a:t>Each individual motivated by market prices, but can’t be ordered to act (high-powered incentives)</a:t>
            </a:r>
          </a:p>
          <a:p>
            <a:pPr eaLnBrk="1" hangingPunct="1"/>
            <a:r>
              <a:rPr lang="en-US" altLang="en-US" sz="2800" smtClean="0"/>
              <a:t>Association</a:t>
            </a:r>
          </a:p>
          <a:p>
            <a:pPr lvl="1" eaLnBrk="1" hangingPunct="1"/>
            <a:r>
              <a:rPr lang="en-US" altLang="en-US" sz="2400" smtClean="0"/>
              <a:t>Group reaches a decision that is enforced on all members</a:t>
            </a:r>
          </a:p>
          <a:p>
            <a:pPr eaLnBrk="1" hangingPunct="1"/>
            <a:r>
              <a:rPr lang="en-US" altLang="en-US" sz="2800" smtClean="0"/>
              <a:t>Enterprise</a:t>
            </a:r>
          </a:p>
          <a:p>
            <a:pPr lvl="1" eaLnBrk="1" hangingPunct="1"/>
            <a:r>
              <a:rPr lang="en-US" altLang="en-US" sz="2400" smtClean="0"/>
              <a:t>Boss has authority to tell employees how to act (high-powered control)</a:t>
            </a:r>
          </a:p>
        </p:txBody>
      </p:sp>
      <p:graphicFrame>
        <p:nvGraphicFramePr>
          <p:cNvPr id="305215" name="Group 63"/>
          <p:cNvGraphicFramePr>
            <a:graphicFrameLocks noGrp="1"/>
          </p:cNvGraphicFramePr>
          <p:nvPr>
            <p:ph sz="half" idx="2"/>
          </p:nvPr>
        </p:nvGraphicFramePr>
        <p:xfrm>
          <a:off x="107950" y="1755775"/>
          <a:ext cx="8928100" cy="884238"/>
        </p:xfrm>
        <a:graphic>
          <a:graphicData uri="http://schemas.openxmlformats.org/drawingml/2006/table">
            <a:tbl>
              <a:tblPr/>
              <a:tblGrid>
                <a:gridCol w="1511300"/>
                <a:gridCol w="2447925"/>
                <a:gridCol w="2592388"/>
                <a:gridCol w="2376487"/>
              </a:tblGrid>
              <a:tr h="457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Market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Association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Enterprise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Operation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Incentives 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(prices)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Group decision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Control 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(hierarchy)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3118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79192D-A1AE-413F-B350-748B1FA34D78}" type="slidenum">
              <a:rPr lang="en-US" altLang="en-US" smtClean="0"/>
              <a:pPr eaLnBrk="1" hangingPunct="1"/>
              <a:t>49</a:t>
            </a:fld>
            <a:endParaRPr lang="en-US" altLang="en-US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Theoretical framework</a:t>
            </a:r>
            <a:br>
              <a:rPr lang="en-US" altLang="en-US" smtClean="0"/>
            </a:br>
            <a:r>
              <a:rPr lang="en-US" altLang="en-US" sz="3500" smtClean="0"/>
              <a:t>Structures of business integration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68638"/>
            <a:ext cx="9144000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Each individual makes own decision; so, quick response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Association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Need to form consensus/members may try to block/veto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Slow response (especially if members affected differently)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Enterprise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Boss decides for the enterprise; other employees have no authority to act even if they spot a change</a:t>
            </a:r>
          </a:p>
        </p:txBody>
      </p:sp>
      <p:graphicFrame>
        <p:nvGraphicFramePr>
          <p:cNvPr id="307239" name="Group 39"/>
          <p:cNvGraphicFramePr>
            <a:graphicFrameLocks noGrp="1"/>
          </p:cNvGraphicFramePr>
          <p:nvPr>
            <p:ph sz="half" idx="2"/>
          </p:nvPr>
        </p:nvGraphicFramePr>
        <p:xfrm>
          <a:off x="107950" y="1841500"/>
          <a:ext cx="8928100" cy="1158875"/>
        </p:xfrm>
        <a:graphic>
          <a:graphicData uri="http://schemas.openxmlformats.org/drawingml/2006/table">
            <a:tbl>
              <a:tblPr/>
              <a:tblGrid>
                <a:gridCol w="2832100"/>
                <a:gridCol w="1660525"/>
                <a:gridCol w="2259013"/>
                <a:gridCol w="2176462"/>
              </a:tblGrid>
              <a:tr h="457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Market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Association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Enterprise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Response to change</a:t>
                      </a:r>
                      <a:b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(autonomous adaptation)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Fast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Slow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So-so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9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B1B4A0-82DF-4F23-9430-ED6B84DFB5FF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How is this seminar different from other classes I teach?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9144000" cy="47529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Much less lecture; much more discussion</a:t>
            </a:r>
          </a:p>
          <a:p>
            <a:pPr lvl="1" eaLnBrk="1" hangingPunct="1"/>
            <a:r>
              <a:rPr lang="en-US" altLang="en-US" sz="2400" smtClean="0"/>
              <a:t>Typical class structure</a:t>
            </a:r>
          </a:p>
          <a:p>
            <a:pPr marL="1143000" lvl="2" indent="-228600" eaLnBrk="1" hangingPunct="1"/>
            <a:r>
              <a:rPr lang="en-US" altLang="en-US" sz="2400" smtClean="0"/>
              <a:t>First 20 minutes: I lecture, laying the background to the issue we are discussing</a:t>
            </a:r>
          </a:p>
          <a:p>
            <a:pPr marL="1143000" lvl="2" indent="-228600" eaLnBrk="1" hangingPunct="1"/>
            <a:r>
              <a:rPr lang="en-US" altLang="en-US" sz="2400" smtClean="0"/>
              <a:t>Remaining time: Discussion leaders present &amp; moderate discussion</a:t>
            </a:r>
          </a:p>
          <a:p>
            <a:pPr marL="1600200" lvl="3" indent="-228600" eaLnBrk="1" hangingPunct="1"/>
            <a:r>
              <a:rPr lang="en-US" altLang="en-US" sz="2100" smtClean="0"/>
              <a:t>Review the assigned reading material</a:t>
            </a:r>
          </a:p>
          <a:p>
            <a:pPr marL="1600200" lvl="3" indent="-228600" eaLnBrk="1" hangingPunct="1"/>
            <a:r>
              <a:rPr lang="en-US" altLang="en-US" sz="2100" smtClean="0"/>
              <a:t>Highlight questions/observations that arose from the material</a:t>
            </a:r>
          </a:p>
          <a:p>
            <a:pPr marL="1600200" lvl="3" indent="-228600" eaLnBrk="1" hangingPunct="1"/>
            <a:r>
              <a:rPr lang="en-US" altLang="en-US" sz="2100" smtClean="0"/>
              <a:t>Pose questions to the rest of the class</a:t>
            </a:r>
          </a:p>
          <a:p>
            <a:pPr marL="1600200" lvl="3" indent="-228600" eaLnBrk="1" hangingPunct="1"/>
            <a:r>
              <a:rPr lang="en-US" altLang="en-US" sz="2100" smtClean="0"/>
              <a:t>Other students are expected to add their own thoughts/insights/questions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7B34D0-8E2F-4CEE-A619-67C1BEB0F173}" type="slidenum">
              <a:rPr lang="en-US" altLang="en-US" smtClean="0"/>
              <a:pPr eaLnBrk="1" hangingPunct="1"/>
              <a:t>50</a:t>
            </a:fld>
            <a:endParaRPr lang="en-US" alt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Theoretical framework</a:t>
            </a:r>
            <a:br>
              <a:rPr lang="en-US" altLang="en-US" smtClean="0"/>
            </a:br>
            <a:r>
              <a:rPr lang="en-US" altLang="en-US" sz="3500" smtClean="0"/>
              <a:t>Structures of business integration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65400"/>
            <a:ext cx="9144000" cy="4032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Individuals have incentive to shirk and let others undertake the necessary actions (e.g., pollution controls)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Association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Group can enforce on all members behavior that is in the collective’s best interests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Enterprise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Because enterprise includes multiple individuals, its share of action’s benefits is likely larger, so more likely to undertake the action</a:t>
            </a:r>
          </a:p>
        </p:txBody>
      </p:sp>
      <p:graphicFrame>
        <p:nvGraphicFramePr>
          <p:cNvPr id="309272" name="Group 24"/>
          <p:cNvGraphicFramePr>
            <a:graphicFrameLocks noGrp="1"/>
          </p:cNvGraphicFramePr>
          <p:nvPr>
            <p:ph sz="half" idx="2"/>
          </p:nvPr>
        </p:nvGraphicFramePr>
        <p:xfrm>
          <a:off x="107950" y="1412875"/>
          <a:ext cx="8928100" cy="1173392"/>
        </p:xfrm>
        <a:graphic>
          <a:graphicData uri="http://schemas.openxmlformats.org/drawingml/2006/table">
            <a:tbl>
              <a:tblPr/>
              <a:tblGrid>
                <a:gridCol w="2832100"/>
                <a:gridCol w="1660525"/>
                <a:gridCol w="2259013"/>
                <a:gridCol w="2176462"/>
              </a:tblGrid>
              <a:tr h="457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Market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Association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Enterprise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6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Collective action</a:t>
                      </a:r>
                      <a:b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(coordinated adaptation)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Poor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Good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So-so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7375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F3454B-0C58-4A21-B86C-ED932348DBBB}" type="slidenum">
              <a:rPr lang="en-US" altLang="en-US" smtClean="0"/>
              <a:pPr eaLnBrk="1" hangingPunct="1"/>
              <a:t>51</a:t>
            </a:fld>
            <a:endParaRPr lang="en-US" altLang="en-US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Theoretical framework</a:t>
            </a:r>
            <a:br>
              <a:rPr lang="en-US" altLang="en-US" smtClean="0"/>
            </a:br>
            <a:r>
              <a:rPr lang="en-US" altLang="en-US" sz="3500" smtClean="0"/>
              <a:t>Structures of business integration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81300"/>
            <a:ext cx="9144000" cy="36718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Market</a:t>
            </a:r>
          </a:p>
          <a:p>
            <a:pPr lvl="1" eaLnBrk="1" hangingPunct="1"/>
            <a:r>
              <a:rPr lang="en-US" altLang="en-US" sz="2400" smtClean="0"/>
              <a:t>Each individual reaps 100% of profits from her efforts</a:t>
            </a:r>
          </a:p>
          <a:p>
            <a:pPr eaLnBrk="1" hangingPunct="1"/>
            <a:r>
              <a:rPr lang="en-US" altLang="en-US" sz="2800" smtClean="0"/>
              <a:t>Association</a:t>
            </a:r>
          </a:p>
          <a:p>
            <a:pPr lvl="1" eaLnBrk="1" hangingPunct="1"/>
            <a:r>
              <a:rPr lang="en-US" altLang="en-US" sz="2400" smtClean="0"/>
              <a:t>Member may benefit from inefficient rules that harm other members more than herself</a:t>
            </a:r>
          </a:p>
          <a:p>
            <a:pPr eaLnBrk="1" hangingPunct="1"/>
            <a:r>
              <a:rPr lang="en-US" altLang="en-US" sz="2800" smtClean="0"/>
              <a:t>Enterprise</a:t>
            </a:r>
          </a:p>
          <a:p>
            <a:pPr lvl="1" eaLnBrk="1" hangingPunct="1"/>
            <a:r>
              <a:rPr lang="en-US" altLang="en-US" sz="2400" smtClean="0"/>
              <a:t>Employees’ benefits not necessarily tied to enterprise’s well-being or to their own efforts</a:t>
            </a:r>
          </a:p>
        </p:txBody>
      </p:sp>
      <p:graphicFrame>
        <p:nvGraphicFramePr>
          <p:cNvPr id="308246" name="Group 22"/>
          <p:cNvGraphicFramePr>
            <a:graphicFrameLocks noGrp="1"/>
          </p:cNvGraphicFramePr>
          <p:nvPr>
            <p:ph sz="half" idx="2"/>
          </p:nvPr>
        </p:nvGraphicFramePr>
        <p:xfrm>
          <a:off x="107950" y="1755775"/>
          <a:ext cx="8928100" cy="884238"/>
        </p:xfrm>
        <a:graphic>
          <a:graphicData uri="http://schemas.openxmlformats.org/drawingml/2006/table">
            <a:tbl>
              <a:tblPr/>
              <a:tblGrid>
                <a:gridCol w="2832100"/>
                <a:gridCol w="1660525"/>
                <a:gridCol w="2259013"/>
                <a:gridCol w="2176462"/>
              </a:tblGrid>
              <a:tr h="457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Market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Association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Enterprise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Agency problem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So-so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7863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3B08FC-CA6F-42BD-BF36-CB4FB648D871}" type="slidenum">
              <a:rPr lang="en-US" altLang="en-US" smtClean="0"/>
              <a:pPr eaLnBrk="1" hangingPunct="1"/>
              <a:t>52</a:t>
            </a:fld>
            <a:endParaRPr lang="en-US" altLang="en-US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Theoretical framework</a:t>
            </a:r>
            <a:br>
              <a:rPr lang="en-US" altLang="en-US" smtClean="0"/>
            </a:br>
            <a:r>
              <a:rPr lang="en-US" altLang="en-US" sz="3500" smtClean="0"/>
              <a:t>Structures of business integration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81300"/>
            <a:ext cx="9144000" cy="3671888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Market</a:t>
            </a:r>
          </a:p>
          <a:p>
            <a:pPr lvl="1" eaLnBrk="1" hangingPunct="1"/>
            <a:r>
              <a:rPr lang="en-US" altLang="en-US" sz="2200" smtClean="0"/>
              <a:t>If others exit/never enter the market, individual is stuck</a:t>
            </a:r>
          </a:p>
          <a:p>
            <a:pPr lvl="1" eaLnBrk="1" hangingPunct="1"/>
            <a:r>
              <a:rPr lang="en-US" altLang="en-US" sz="2200" smtClean="0"/>
              <a:t>E.g., steel plant dependent on market purchases of coal</a:t>
            </a:r>
          </a:p>
          <a:p>
            <a:pPr eaLnBrk="1" hangingPunct="1"/>
            <a:r>
              <a:rPr lang="en-US" altLang="en-US" sz="2400" smtClean="0"/>
              <a:t>Association</a:t>
            </a:r>
          </a:p>
          <a:p>
            <a:pPr lvl="1" eaLnBrk="1" hangingPunct="1"/>
            <a:r>
              <a:rPr lang="en-US" altLang="en-US" sz="2200" smtClean="0"/>
              <a:t>Association can mandate rules that maintain stability, but members may defect</a:t>
            </a:r>
          </a:p>
          <a:p>
            <a:pPr eaLnBrk="1" hangingPunct="1"/>
            <a:r>
              <a:rPr lang="en-US" altLang="en-US" sz="2400" smtClean="0"/>
              <a:t>Enterprise</a:t>
            </a:r>
          </a:p>
          <a:p>
            <a:pPr lvl="1" eaLnBrk="1" hangingPunct="1"/>
            <a:r>
              <a:rPr lang="en-US" altLang="en-US" sz="2200" smtClean="0"/>
              <a:t>Necessary activities done in-house; less dependence on others</a:t>
            </a:r>
          </a:p>
        </p:txBody>
      </p:sp>
      <p:graphicFrame>
        <p:nvGraphicFramePr>
          <p:cNvPr id="310276" name="Group 4"/>
          <p:cNvGraphicFramePr>
            <a:graphicFrameLocks noGrp="1"/>
          </p:cNvGraphicFramePr>
          <p:nvPr>
            <p:ph sz="half" idx="2"/>
          </p:nvPr>
        </p:nvGraphicFramePr>
        <p:xfrm>
          <a:off x="107950" y="1755775"/>
          <a:ext cx="8928100" cy="884238"/>
        </p:xfrm>
        <a:graphic>
          <a:graphicData uri="http://schemas.openxmlformats.org/drawingml/2006/table">
            <a:tbl>
              <a:tblPr/>
              <a:tblGrid>
                <a:gridCol w="2832100"/>
                <a:gridCol w="1660525"/>
                <a:gridCol w="2259013"/>
                <a:gridCol w="2176462"/>
              </a:tblGrid>
              <a:tr h="457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Market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Association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Enterprise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Dependence/fragility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Medium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7799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C198A8-7716-4525-B868-A9429B7FE550}" type="slidenum">
              <a:rPr lang="en-US" altLang="en-US" smtClean="0"/>
              <a:pPr eaLnBrk="1" hangingPunct="1"/>
              <a:t>53</a:t>
            </a:fld>
            <a:endParaRPr lang="en-US" altLang="en-US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Theoretical framework</a:t>
            </a:r>
            <a:br>
              <a:rPr lang="en-US" altLang="en-US" smtClean="0"/>
            </a:br>
            <a:r>
              <a:rPr lang="en-US" altLang="en-US" sz="3500" smtClean="0"/>
              <a:t>Structures of business integration</a:t>
            </a:r>
          </a:p>
        </p:txBody>
      </p:sp>
      <p:graphicFrame>
        <p:nvGraphicFramePr>
          <p:cNvPr id="303235" name="Group 131"/>
          <p:cNvGraphicFramePr>
            <a:graphicFrameLocks noGrp="1"/>
          </p:cNvGraphicFramePr>
          <p:nvPr>
            <p:ph idx="1"/>
          </p:nvPr>
        </p:nvGraphicFramePr>
        <p:xfrm>
          <a:off x="107950" y="1844675"/>
          <a:ext cx="8785225" cy="2590800"/>
        </p:xfrm>
        <a:graphic>
          <a:graphicData uri="http://schemas.openxmlformats.org/drawingml/2006/table">
            <a:tbl>
              <a:tblPr/>
              <a:tblGrid>
                <a:gridCol w="3138488"/>
                <a:gridCol w="1470025"/>
                <a:gridCol w="2160587"/>
                <a:gridCol w="2016125"/>
              </a:tblGrid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Market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Association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Enterprise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Incentives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Group decision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Autonomous adaptation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So-so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Coordinated adaptation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So-so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Agency problem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So-so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Dependence/fragility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50" name="Rectangle 69"/>
          <p:cNvSpPr>
            <a:spLocks noChangeArrowheads="1"/>
          </p:cNvSpPr>
          <p:nvPr/>
        </p:nvSpPr>
        <p:spPr bwMode="auto">
          <a:xfrm>
            <a:off x="0" y="4797425"/>
            <a:ext cx="9144000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sz="2400"/>
              <a:t>In this course we will focus on enterprise-type of business integration, though we will occasionally look at associations</a:t>
            </a:r>
          </a:p>
        </p:txBody>
      </p:sp>
    </p:spTree>
    <p:extLst>
      <p:ext uri="{BB962C8B-B14F-4D97-AF65-F5344CB8AC3E}">
        <p14:creationId xmlns:p14="http://schemas.microsoft.com/office/powerpoint/2010/main" val="30995285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8C1DD7-7FCF-4E82-8B7F-C35217521AA0}" type="slidenum">
              <a:rPr lang="en-US" altLang="en-US" smtClean="0"/>
              <a:pPr eaLnBrk="1" hangingPunct="1"/>
              <a:t>54</a:t>
            </a:fld>
            <a:endParaRPr lang="en-US" alt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Periods of business development</a:t>
            </a:r>
            <a:br>
              <a:rPr lang="en-US" altLang="en-US" sz="3700" smtClean="0"/>
            </a:br>
            <a:r>
              <a:rPr lang="en-US" altLang="en-US" sz="3500" smtClean="0"/>
              <a:t>Period 0: Insular</a:t>
            </a:r>
          </a:p>
        </p:txBody>
      </p:sp>
      <p:pic>
        <p:nvPicPr>
          <p:cNvPr id="18437" name="Picture 3" descr="huntergathe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89138"/>
            <a:ext cx="2365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8789" name="Group 21"/>
          <p:cNvGraphicFramePr>
            <a:graphicFrameLocks noGrp="1"/>
          </p:cNvGraphicFramePr>
          <p:nvPr/>
        </p:nvGraphicFramePr>
        <p:xfrm>
          <a:off x="1979613" y="4800600"/>
          <a:ext cx="5105400" cy="1646238"/>
        </p:xfrm>
        <a:graphic>
          <a:graphicData uri="http://schemas.openxmlformats.org/drawingml/2006/table">
            <a:tbl>
              <a:tblPr/>
              <a:tblGrid>
                <a:gridCol w="2286000"/>
                <a:gridCol w="2819400"/>
              </a:tblGrid>
              <a:tr h="823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Small-scale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Biz Entity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___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Large-scale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Biz Entity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Tribe; Village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9" name="Text Box 20"/>
          <p:cNvSpPr txBox="1">
            <a:spLocks noChangeArrowheads="1"/>
          </p:cNvSpPr>
          <p:nvPr/>
        </p:nvSpPr>
        <p:spPr bwMode="auto">
          <a:xfrm>
            <a:off x="0" y="1538288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800"/>
              <a:t> Very low capital intensity; no specialization; sporadic bartering</a:t>
            </a:r>
          </a:p>
        </p:txBody>
      </p:sp>
    </p:spTree>
    <p:extLst>
      <p:ext uri="{BB962C8B-B14F-4D97-AF65-F5344CB8AC3E}">
        <p14:creationId xmlns:p14="http://schemas.microsoft.com/office/powerpoint/2010/main" val="8786078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F1A8D1-BA8A-4E07-B071-FC1E261FD42E}" type="slidenum">
              <a:rPr lang="en-US" altLang="en-US" smtClean="0"/>
              <a:pPr eaLnBrk="1" hangingPunct="1"/>
              <a:t>55</a:t>
            </a:fld>
            <a:endParaRPr lang="en-US" alt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Periods of business development</a:t>
            </a:r>
            <a:br>
              <a:rPr lang="en-US" altLang="en-US" sz="3700" smtClean="0"/>
            </a:br>
            <a:r>
              <a:rPr lang="en-US" altLang="en-US" sz="3500" smtClean="0"/>
              <a:t>Period 1: Pre-capitalist</a:t>
            </a:r>
          </a:p>
        </p:txBody>
      </p:sp>
      <p:pic>
        <p:nvPicPr>
          <p:cNvPr id="19461" name="Picture 3" descr="shad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989138"/>
            <a:ext cx="2271712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9835" name="Group 43"/>
          <p:cNvGraphicFramePr>
            <a:graphicFrameLocks noGrp="1"/>
          </p:cNvGraphicFramePr>
          <p:nvPr/>
        </p:nvGraphicFramePr>
        <p:xfrm>
          <a:off x="1187450" y="4648200"/>
          <a:ext cx="7129463" cy="1646238"/>
        </p:xfrm>
        <a:graphic>
          <a:graphicData uri="http://schemas.openxmlformats.org/drawingml/2006/table">
            <a:tbl>
              <a:tblPr/>
              <a:tblGrid>
                <a:gridCol w="1971675"/>
                <a:gridCol w="5157788"/>
              </a:tblGrid>
              <a:tr h="823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Small-scale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Biz Entity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Family; General partnership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Large-scale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Biz Entity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Manor; Guild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3" name="Text Box 20"/>
          <p:cNvSpPr txBox="1">
            <a:spLocks noChangeArrowheads="1"/>
          </p:cNvSpPr>
          <p:nvPr/>
        </p:nvSpPr>
        <p:spPr bwMode="auto">
          <a:xfrm>
            <a:off x="0" y="1538288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Low capital-intensity; specialization/professionalization; constant trading</a:t>
            </a:r>
          </a:p>
        </p:txBody>
      </p:sp>
    </p:spTree>
    <p:extLst>
      <p:ext uri="{BB962C8B-B14F-4D97-AF65-F5344CB8AC3E}">
        <p14:creationId xmlns:p14="http://schemas.microsoft.com/office/powerpoint/2010/main" val="41106285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9F5D84-3DA6-4019-B36F-FA1A26274431}" type="slidenum">
              <a:rPr lang="en-US" altLang="en-US" smtClean="0"/>
              <a:pPr eaLnBrk="1" hangingPunct="1"/>
              <a:t>56</a:t>
            </a:fld>
            <a:endParaRPr lang="en-US" altLang="en-US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Periods of business development</a:t>
            </a:r>
            <a:br>
              <a:rPr lang="en-US" altLang="en-US" sz="3700" smtClean="0"/>
            </a:br>
            <a:r>
              <a:rPr lang="en-US" altLang="en-US" sz="3500" smtClean="0"/>
              <a:t>Period 2: Commercial capitalism</a:t>
            </a:r>
          </a:p>
        </p:txBody>
      </p:sp>
      <p:graphicFrame>
        <p:nvGraphicFramePr>
          <p:cNvPr id="290841" name="Group 25"/>
          <p:cNvGraphicFramePr>
            <a:graphicFrameLocks noGrp="1"/>
          </p:cNvGraphicFramePr>
          <p:nvPr/>
        </p:nvGraphicFramePr>
        <p:xfrm>
          <a:off x="107950" y="4572000"/>
          <a:ext cx="8928100" cy="1768475"/>
        </p:xfrm>
        <a:graphic>
          <a:graphicData uri="http://schemas.openxmlformats.org/drawingml/2006/table">
            <a:tbl>
              <a:tblPr/>
              <a:tblGrid>
                <a:gridCol w="2178050"/>
                <a:gridCol w="6750050"/>
              </a:tblGrid>
              <a:tr h="823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Small-scale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Biz Entity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Sea Loan; Limited partnership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Large-scale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Biz Entity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Regulated company; Chartered corp.;</a:t>
                      </a:r>
                      <a:b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Joint stock company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496" name="Picture 19" descr="300px-Matsys_the_moneyl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49463"/>
            <a:ext cx="303212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Text Box 20"/>
          <p:cNvSpPr txBox="1">
            <a:spLocks noChangeArrowheads="1"/>
          </p:cNvSpPr>
          <p:nvPr/>
        </p:nvSpPr>
        <p:spPr bwMode="auto">
          <a:xfrm>
            <a:off x="0" y="1538288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Medium capital-intensity; capital &amp; labor split; more risk-taking</a:t>
            </a:r>
          </a:p>
        </p:txBody>
      </p:sp>
    </p:spTree>
    <p:extLst>
      <p:ext uri="{BB962C8B-B14F-4D97-AF65-F5344CB8AC3E}">
        <p14:creationId xmlns:p14="http://schemas.microsoft.com/office/powerpoint/2010/main" val="18518207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AD4E1F-FBE2-4D23-8B6C-8588F1D2C8C4}" type="slidenum">
              <a:rPr lang="en-US" altLang="en-US" smtClean="0"/>
              <a:pPr eaLnBrk="1" hangingPunct="1"/>
              <a:t>57</a:t>
            </a:fld>
            <a:endParaRPr lang="en-US" alt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Periods of business development</a:t>
            </a:r>
            <a:br>
              <a:rPr lang="en-US" altLang="en-US" sz="3700" smtClean="0"/>
            </a:br>
            <a:r>
              <a:rPr lang="en-US" altLang="en-US" sz="3500" smtClean="0"/>
              <a:t>Period 3: Industrial capitalism</a:t>
            </a:r>
          </a:p>
        </p:txBody>
      </p:sp>
      <p:graphicFrame>
        <p:nvGraphicFramePr>
          <p:cNvPr id="291867" name="Group 27"/>
          <p:cNvGraphicFramePr>
            <a:graphicFrameLocks noGrp="1"/>
          </p:cNvGraphicFramePr>
          <p:nvPr/>
        </p:nvGraphicFramePr>
        <p:xfrm>
          <a:off x="179388" y="4724400"/>
          <a:ext cx="8713787" cy="1646238"/>
        </p:xfrm>
        <a:graphic>
          <a:graphicData uri="http://schemas.openxmlformats.org/drawingml/2006/table">
            <a:tbl>
              <a:tblPr/>
              <a:tblGrid>
                <a:gridCol w="1944687"/>
                <a:gridCol w="6769100"/>
              </a:tblGrid>
              <a:tr h="823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Small-scale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Biz Entity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Limited liability company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Large-scale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Biz Entity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Business trust; Business corporation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0" name="Text Box 20"/>
          <p:cNvSpPr txBox="1">
            <a:spLocks noChangeArrowheads="1"/>
          </p:cNvSpPr>
          <p:nvPr/>
        </p:nvSpPr>
        <p:spPr bwMode="auto">
          <a:xfrm>
            <a:off x="0" y="1690688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High capital-intensity; factories; mass production &amp; distribution</a:t>
            </a:r>
          </a:p>
        </p:txBody>
      </p:sp>
      <p:pic>
        <p:nvPicPr>
          <p:cNvPr id="21521" name="Picture 29" descr="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247900"/>
            <a:ext cx="359727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2127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F7DA78-9E91-47AE-9940-C060D869BDF7}" type="slidenum">
              <a:rPr lang="en-US" altLang="en-US" smtClean="0"/>
              <a:pPr eaLnBrk="1" hangingPunct="1"/>
              <a:t>58</a:t>
            </a:fld>
            <a:endParaRPr lang="en-US" alt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Periods of business development</a:t>
            </a:r>
            <a:br>
              <a:rPr lang="en-US" altLang="en-US" sz="3700" smtClean="0"/>
            </a:br>
            <a:r>
              <a:rPr lang="en-US" altLang="en-US" sz="3500" smtClean="0"/>
              <a:t>Period 4: What next?</a:t>
            </a:r>
          </a:p>
        </p:txBody>
      </p:sp>
      <p:graphicFrame>
        <p:nvGraphicFramePr>
          <p:cNvPr id="292885" name="Group 21"/>
          <p:cNvGraphicFramePr>
            <a:graphicFrameLocks noGrp="1"/>
          </p:cNvGraphicFramePr>
          <p:nvPr/>
        </p:nvGraphicFramePr>
        <p:xfrm>
          <a:off x="4094163" y="3357563"/>
          <a:ext cx="4510087" cy="1646238"/>
        </p:xfrm>
        <a:graphic>
          <a:graphicData uri="http://schemas.openxmlformats.org/drawingml/2006/table">
            <a:tbl>
              <a:tblPr/>
              <a:tblGrid>
                <a:gridCol w="2019300"/>
                <a:gridCol w="2490787"/>
              </a:tblGrid>
              <a:tr h="823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Small-scale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Biz Entity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???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Large-scale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Biz Entity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???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0" y="16144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Will even larger markets change our business entities?</a:t>
            </a:r>
          </a:p>
        </p:txBody>
      </p:sp>
      <p:pic>
        <p:nvPicPr>
          <p:cNvPr id="22545" name="Picture 23" descr="jet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33559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9868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2355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B08D63-D93B-4EFA-A2B8-6441A97A987F}" type="slidenum">
              <a:rPr lang="en-US" altLang="en-US" smtClean="0"/>
              <a:pPr eaLnBrk="1" hangingPunct="1"/>
              <a:t>59</a:t>
            </a:fld>
            <a:endParaRPr lang="en-US" altLang="en-US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Evolution of business entities</a:t>
            </a:r>
            <a:br>
              <a:rPr lang="en-US" altLang="en-US" smtClean="0"/>
            </a:br>
            <a:r>
              <a:rPr lang="en-US" altLang="en-US" sz="3500" smtClean="0"/>
              <a:t>Very rough chronology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19263"/>
            <a:ext cx="9144000" cy="254793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Period 0: Insular (-1,000,000)</a:t>
            </a:r>
          </a:p>
          <a:p>
            <a:pPr eaLnBrk="1" hangingPunct="1"/>
            <a:r>
              <a:rPr lang="en-US" altLang="en-US" sz="2800" smtClean="0"/>
              <a:t>Period 1: Pre-capitalism (-3000)</a:t>
            </a:r>
          </a:p>
          <a:p>
            <a:pPr eaLnBrk="1" hangingPunct="1"/>
            <a:r>
              <a:rPr lang="en-US" altLang="en-US" sz="2800" smtClean="0"/>
              <a:t>Period 2: Commercial capitalism (1500)</a:t>
            </a:r>
          </a:p>
          <a:p>
            <a:pPr eaLnBrk="1" hangingPunct="1"/>
            <a:r>
              <a:rPr lang="en-US" altLang="en-US" sz="2800" smtClean="0"/>
              <a:t>Period 3: Industrial capitalism (1750)</a:t>
            </a:r>
          </a:p>
          <a:p>
            <a:pPr eaLnBrk="1" hangingPunct="1"/>
            <a:r>
              <a:rPr lang="en-US" altLang="en-US" sz="2800" smtClean="0"/>
              <a:t>Period 4: What next?</a:t>
            </a: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4264025"/>
            <a:ext cx="225742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67200"/>
            <a:ext cx="2286000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28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717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BF408E-0422-41C9-8A7C-249E151D15CF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  <p:pic>
        <p:nvPicPr>
          <p:cNvPr id="717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141663"/>
            <a:ext cx="4752975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PowerPoint slides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632325"/>
          </a:xfrm>
        </p:spPr>
        <p:txBody>
          <a:bodyPr/>
          <a:lstStyle/>
          <a:p>
            <a:pPr marL="342900" lvl="1" indent="-342900" eaLnBrk="1" hangingPunct="1"/>
            <a:r>
              <a:rPr lang="en-US" altLang="en-US" sz="2400" smtClean="0"/>
              <a:t>PowerPoint Slides, reading assignments and syllabus are all posted and regularly updated on my website</a:t>
            </a:r>
          </a:p>
          <a:p>
            <a:pPr marL="342900" lvl="1" indent="-342900" eaLnBrk="1" hangingPunct="1"/>
            <a:r>
              <a:rPr lang="en-US" altLang="en-US" sz="2800" b="1" smtClean="0">
                <a:solidFill>
                  <a:srgbClr val="FF0000"/>
                </a:solidFill>
              </a:rPr>
              <a:t>http://www.law.illinois.edu/aviram/</a:t>
            </a:r>
          </a:p>
          <a:p>
            <a:pPr marL="342900" lvl="1" indent="-342900" eaLnBrk="1" hangingPunct="1">
              <a:buClr>
                <a:schemeClr val="tx2"/>
              </a:buClr>
            </a:pPr>
            <a:endParaRPr lang="en-US" altLang="en-US" sz="2400" smtClean="0"/>
          </a:p>
          <a:p>
            <a:pPr marL="342900" lvl="1" indent="-342900" eaLnBrk="1" hangingPunct="1">
              <a:buClr>
                <a:schemeClr val="tx2"/>
              </a:buClr>
            </a:pPr>
            <a:r>
              <a:rPr lang="en-US" altLang="en-US" sz="2400" smtClean="0"/>
              <a:t>Date of slides marked on</a:t>
            </a:r>
            <a:br>
              <a:rPr lang="en-US" altLang="en-US" sz="2400" smtClean="0"/>
            </a:br>
            <a:r>
              <a:rPr lang="en-US" altLang="en-US" sz="2400" smtClean="0"/>
              <a:t>bottom left of the first slide</a:t>
            </a:r>
          </a:p>
          <a:p>
            <a:pPr marL="638175" lvl="2" indent="-342900" eaLnBrk="1" hangingPunct="1">
              <a:buClr>
                <a:schemeClr val="tx2"/>
              </a:buClr>
            </a:pPr>
            <a:r>
              <a:rPr lang="en-US" altLang="en-US" sz="2200" smtClean="0"/>
              <a:t>F07D: Fall 2007 – Draft</a:t>
            </a:r>
          </a:p>
          <a:p>
            <a:pPr marL="638175" lvl="2" indent="-342900" eaLnBrk="1" hangingPunct="1">
              <a:buClr>
                <a:schemeClr val="tx2"/>
              </a:buClr>
            </a:pPr>
            <a:r>
              <a:rPr lang="en-US" altLang="en-US" sz="2200" smtClean="0"/>
              <a:t>F07: Fall 2007 – Final</a:t>
            </a:r>
          </a:p>
          <a:p>
            <a:pPr marL="638175" lvl="2" indent="-342900" eaLnBrk="1" hangingPunct="1">
              <a:buClr>
                <a:schemeClr val="tx2"/>
              </a:buClr>
            </a:pPr>
            <a:r>
              <a:rPr lang="en-US" altLang="en-US" sz="2200" smtClean="0"/>
              <a:t>S07: Spring 2007</a:t>
            </a:r>
          </a:p>
        </p:txBody>
      </p:sp>
      <p:sp>
        <p:nvSpPr>
          <p:cNvPr id="8" name="Oval 7"/>
          <p:cNvSpPr/>
          <p:nvPr/>
        </p:nvSpPr>
        <p:spPr>
          <a:xfrm>
            <a:off x="4186238" y="5788025"/>
            <a:ext cx="4572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8E5B92-9B28-4BB2-BC4B-671866FBE425}" type="slidenum">
              <a:rPr lang="en-US" altLang="en-US" smtClean="0"/>
              <a:pPr eaLnBrk="1" hangingPunct="1"/>
              <a:t>60</a:t>
            </a:fld>
            <a:endParaRPr lang="en-US" altLang="en-US" smtClean="0"/>
          </a:p>
        </p:txBody>
      </p:sp>
      <p:pic>
        <p:nvPicPr>
          <p:cNvPr id="24580" name="Picture 4" descr="huntergathe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2781300"/>
            <a:ext cx="21685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Period 0: Insular</a:t>
            </a:r>
            <a:br>
              <a:rPr lang="en-US" altLang="en-US" smtClean="0"/>
            </a:br>
            <a:r>
              <a:rPr lang="en-US" altLang="en-US" sz="3500" smtClean="0"/>
              <a:t>Hunter-gatherer economy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1650"/>
            <a:ext cx="9144000" cy="4681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Can sustain only low population density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Need a lot of hunting/foraging land to get food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Tragedy of the commons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No tribe has power to exclude others from 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Result: over-hunting; extinction of animals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Very low security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Tribes fight viciously to remove rivals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Very high variance in food surplus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In good times food spoils, in bad times tribe starves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Slow, expensive movement of goods &amp; information</a:t>
            </a:r>
          </a:p>
        </p:txBody>
      </p:sp>
    </p:spTree>
    <p:extLst>
      <p:ext uri="{BB962C8B-B14F-4D97-AF65-F5344CB8AC3E}">
        <p14:creationId xmlns:p14="http://schemas.microsoft.com/office/powerpoint/2010/main" val="35826617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5F49BF-4848-48F7-9B5B-82194930BF25}" type="slidenum">
              <a:rPr lang="en-US" altLang="en-US" smtClean="0"/>
              <a:pPr eaLnBrk="1" hangingPunct="1"/>
              <a:t>61</a:t>
            </a:fld>
            <a:endParaRPr lang="en-US" altLang="en-US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Period 0: Insular</a:t>
            </a:r>
            <a:br>
              <a:rPr lang="en-US" altLang="en-US" smtClean="0"/>
            </a:br>
            <a:r>
              <a:rPr lang="en-US" altLang="en-US" sz="3500" smtClean="0"/>
              <a:t>Consequences to business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8153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Specialization is suicidal</a:t>
            </a:r>
          </a:p>
          <a:p>
            <a:pPr lvl="1" eaLnBrk="1" hangingPunct="1"/>
            <a:r>
              <a:rPr lang="en-US" altLang="en-US" sz="2200" smtClean="0"/>
              <a:t>Everyone needed to collect food</a:t>
            </a:r>
          </a:p>
          <a:p>
            <a:pPr lvl="1" eaLnBrk="1" hangingPunct="1"/>
            <a:r>
              <a:rPr lang="en-US" altLang="en-US" sz="2200" smtClean="0"/>
              <a:t>Relying on another tribe to provide a needed good is irrational</a:t>
            </a:r>
          </a:p>
          <a:p>
            <a:pPr eaLnBrk="1" hangingPunct="1"/>
            <a:r>
              <a:rPr lang="en-US" altLang="en-US" sz="2800" smtClean="0"/>
              <a:t>Trade is sporadic</a:t>
            </a:r>
          </a:p>
          <a:p>
            <a:pPr lvl="1" eaLnBrk="1" hangingPunct="1"/>
            <a:r>
              <a:rPr lang="en-US" altLang="en-US" sz="2200" smtClean="0"/>
              <a:t>Killing other tribe makes more long-term sense than trading with it</a:t>
            </a:r>
          </a:p>
          <a:p>
            <a:pPr lvl="1" eaLnBrk="1" hangingPunct="1"/>
            <a:r>
              <a:rPr lang="en-US" altLang="en-US" sz="2200" smtClean="0"/>
              <a:t>Lack of specialization means everyone produces same few goods (food, basic tools, clothes), so not much to trade</a:t>
            </a:r>
          </a:p>
          <a:p>
            <a:pPr eaLnBrk="1" hangingPunct="1"/>
            <a:r>
              <a:rPr lang="en-US" altLang="en-US" sz="2800" smtClean="0"/>
              <a:t>Money &amp; inter-tribe collaboration are rare</a:t>
            </a:r>
          </a:p>
          <a:p>
            <a:pPr lvl="1" eaLnBrk="1" hangingPunct="1"/>
            <a:r>
              <a:rPr lang="en-US" altLang="en-US" sz="2200" smtClean="0"/>
              <a:t>Why acquire money when you can’t eat it and there are not many opportunities to trade?</a:t>
            </a:r>
          </a:p>
          <a:p>
            <a:pPr lvl="1" eaLnBrk="1" hangingPunct="1"/>
            <a:r>
              <a:rPr lang="en-US" altLang="en-US" sz="2200" smtClean="0"/>
              <a:t>Why collaborate with a rival tribe whose survival threatens you?</a:t>
            </a:r>
          </a:p>
        </p:txBody>
      </p:sp>
    </p:spTree>
    <p:extLst>
      <p:ext uri="{BB962C8B-B14F-4D97-AF65-F5344CB8AC3E}">
        <p14:creationId xmlns:p14="http://schemas.microsoft.com/office/powerpoint/2010/main" val="42289118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5484C4F-DBB2-486A-BADB-5E2CB50388C2}" type="slidenum">
              <a:rPr lang="en-US" altLang="en-US" smtClean="0"/>
              <a:pPr eaLnBrk="1" hangingPunct="1"/>
              <a:t>62</a:t>
            </a:fld>
            <a:endParaRPr lang="en-US" alt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From Period 0 to Period 1</a:t>
            </a:r>
            <a:br>
              <a:rPr lang="en-US" altLang="en-US" smtClean="0"/>
            </a:br>
            <a:r>
              <a:rPr lang="en-US" altLang="en-US" smtClean="0"/>
              <a:t> </a:t>
            </a:r>
            <a:r>
              <a:rPr lang="en-US" altLang="en-US" sz="3500" smtClean="0"/>
              <a:t>Early ancient agriculture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81537"/>
          </a:xfrm>
        </p:spPr>
        <p:txBody>
          <a:bodyPr/>
          <a:lstStyle/>
          <a:p>
            <a:pPr eaLnBrk="1" hangingPunct="1"/>
            <a:r>
              <a:rPr lang="en-US" altLang="en-US" sz="2700" smtClean="0"/>
              <a:t>Irrigation, but no fertilizing, few crops, no use of animals</a:t>
            </a:r>
          </a:p>
          <a:p>
            <a:pPr eaLnBrk="1" hangingPunct="1"/>
            <a:r>
              <a:rPr lang="en-US" altLang="en-US" sz="2700" smtClean="0"/>
              <a:t>Lower variance in food surplus</a:t>
            </a:r>
          </a:p>
          <a:p>
            <a:pPr lvl="1" eaLnBrk="1" hangingPunct="1"/>
            <a:r>
              <a:rPr lang="en-US" altLang="en-US" sz="2400" smtClean="0"/>
              <a:t>At mercy of weather, but more predictable yields</a:t>
            </a:r>
          </a:p>
          <a:p>
            <a:pPr eaLnBrk="1" hangingPunct="1"/>
            <a:r>
              <a:rPr lang="en-US" altLang="en-US" sz="2700" smtClean="0"/>
              <a:t>But low crop yields</a:t>
            </a:r>
          </a:p>
          <a:p>
            <a:pPr lvl="1" eaLnBrk="1" hangingPunct="1"/>
            <a:r>
              <a:rPr lang="en-US" altLang="en-US" sz="2400" smtClean="0"/>
              <a:t>Just barely enough to feed farmers</a:t>
            </a:r>
            <a:br>
              <a:rPr lang="en-US" altLang="en-US" sz="2400" smtClean="0"/>
            </a:br>
            <a:r>
              <a:rPr lang="en-US" altLang="en-US" sz="2400" smtClean="0"/>
              <a:t>&amp; for next year’s seeds</a:t>
            </a:r>
          </a:p>
          <a:p>
            <a:pPr eaLnBrk="1" hangingPunct="1"/>
            <a:r>
              <a:rPr lang="en-US" altLang="en-US" sz="2700" smtClean="0"/>
              <a:t>Low security</a:t>
            </a:r>
          </a:p>
          <a:p>
            <a:pPr lvl="1" eaLnBrk="1" hangingPunct="1"/>
            <a:r>
              <a:rPr lang="en-US" altLang="en-US" sz="2400" smtClean="0"/>
              <a:t>Settlement is a sitting duck</a:t>
            </a:r>
          </a:p>
        </p:txBody>
      </p:sp>
      <p:pic>
        <p:nvPicPr>
          <p:cNvPr id="26630" name="Picture 4" descr="shad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3141663"/>
            <a:ext cx="294322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590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9B166B-A94C-4250-AED0-AD25647CF0E8}" type="slidenum">
              <a:rPr lang="en-US" altLang="en-US" smtClean="0"/>
              <a:pPr eaLnBrk="1" hangingPunct="1"/>
              <a:t>63</a:t>
            </a:fld>
            <a:endParaRPr lang="en-US" altLang="en-US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From Period 0 to Period 1</a:t>
            </a:r>
            <a:br>
              <a:rPr lang="en-US" altLang="en-US" smtClean="0"/>
            </a:br>
            <a:r>
              <a:rPr lang="en-US" altLang="en-US" smtClean="0"/>
              <a:t> </a:t>
            </a:r>
            <a:r>
              <a:rPr lang="en-US" altLang="en-US" sz="3500" smtClean="0"/>
              <a:t>Late ancient agriculture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8153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Some fertilizing, more crops, early use of draft animals</a:t>
            </a:r>
          </a:p>
          <a:p>
            <a:pPr eaLnBrk="1" hangingPunct="1"/>
            <a:r>
              <a:rPr lang="en-US" altLang="en-US" sz="2800" smtClean="0"/>
              <a:t>Yields creep upwards, but just barely</a:t>
            </a:r>
          </a:p>
          <a:p>
            <a:pPr lvl="1" eaLnBrk="1" hangingPunct="1"/>
            <a:r>
              <a:rPr lang="en-US" altLang="en-US" sz="2400" smtClean="0"/>
              <a:t>Food surplus allows a small number of non-farmers to specialize in other things (manufacturing for the settlement, full-time warriors)</a:t>
            </a:r>
          </a:p>
          <a:p>
            <a:pPr lvl="1" eaLnBrk="1" hangingPunct="1"/>
            <a:r>
              <a:rPr lang="en-US" altLang="en-US" sz="2400" smtClean="0"/>
              <a:t>Villages form and grow</a:t>
            </a:r>
          </a:p>
          <a:p>
            <a:pPr eaLnBrk="1" hangingPunct="1"/>
            <a:r>
              <a:rPr lang="en-US" altLang="en-US" sz="2800" smtClean="0"/>
              <a:t>Slightly increased security</a:t>
            </a:r>
          </a:p>
          <a:p>
            <a:pPr lvl="1" eaLnBrk="1" hangingPunct="1"/>
            <a:r>
              <a:rPr lang="en-US" altLang="en-US" sz="2400" smtClean="0"/>
              <a:t>Improved masonry allows creation of walls to protect village</a:t>
            </a:r>
          </a:p>
          <a:p>
            <a:pPr lvl="1" eaLnBrk="1" hangingPunct="1"/>
            <a:r>
              <a:rPr lang="en-US" altLang="en-US" sz="2400" smtClean="0"/>
              <a:t>Full-time warriors allow some villages to take over others and consolidate into chiefdoms/kingdoms</a:t>
            </a:r>
          </a:p>
        </p:txBody>
      </p:sp>
    </p:spTree>
    <p:extLst>
      <p:ext uri="{BB962C8B-B14F-4D97-AF65-F5344CB8AC3E}">
        <p14:creationId xmlns:p14="http://schemas.microsoft.com/office/powerpoint/2010/main" val="42363335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9017D5-8837-4BFC-BEE9-F5EC44AA38A8}" type="slidenum">
              <a:rPr lang="en-US" altLang="en-US" smtClean="0"/>
              <a:pPr eaLnBrk="1" hangingPunct="1"/>
              <a:t>64</a:t>
            </a:fld>
            <a:endParaRPr lang="en-US" alt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From Period 0 to Period 1</a:t>
            </a:r>
            <a:br>
              <a:rPr lang="en-US" altLang="en-US" smtClean="0"/>
            </a:br>
            <a:r>
              <a:rPr lang="en-US" altLang="en-US" sz="3500" smtClean="0"/>
              <a:t>Economic consequences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Trade becomes more regular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Lower variance of food yield makes it safer to specialize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Specialization creates more goods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Increased possibility of trade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Specialists must trade to get food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Scale of production is very small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Food surplus is small; community can afford few specialists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Transportation costs high &amp; security low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Population density higher than in past, but still very low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Weakening of the tribe/village as an economic unit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Tribe’s “safety net” replaced by family’s mutual support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Borrowing and cross-tribe collaborations more common</a:t>
            </a:r>
          </a:p>
        </p:txBody>
      </p:sp>
    </p:spTree>
    <p:extLst>
      <p:ext uri="{BB962C8B-B14F-4D97-AF65-F5344CB8AC3E}">
        <p14:creationId xmlns:p14="http://schemas.microsoft.com/office/powerpoint/2010/main" val="9429553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8E2991-3D86-4046-A34C-EF2DC23DD49E}" type="slidenum">
              <a:rPr lang="en-US" altLang="en-US" smtClean="0"/>
              <a:pPr eaLnBrk="1" hangingPunct="1"/>
              <a:t>65</a:t>
            </a:fld>
            <a:endParaRPr lang="en-US" alt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Period 1</a:t>
            </a:r>
            <a:br>
              <a:rPr lang="en-US" altLang="en-US" smtClean="0"/>
            </a:br>
            <a:r>
              <a:rPr lang="en-US" altLang="en-US" sz="3500" smtClean="0"/>
              <a:t>Early economic regulation of finance</a:t>
            </a:r>
            <a:endParaRPr lang="en-US" altLang="en-US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059363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</a:pPr>
            <a:r>
              <a:rPr lang="en-US" altLang="en-US" sz="2800" smtClean="0"/>
              <a:t>Economic realities in Period 1</a:t>
            </a:r>
          </a:p>
          <a:p>
            <a:pPr marL="839788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Large fluctuation in prices / availability of goods</a:t>
            </a:r>
          </a:p>
          <a:p>
            <a:pPr marL="1131888" lvl="2" indent="-438150" eaLnBrk="1" hangingPunct="1">
              <a:lnSpc>
                <a:spcPct val="90000"/>
              </a:lnSpc>
            </a:pPr>
            <a:r>
              <a:rPr lang="en-US" altLang="en-US" sz="2100" smtClean="0"/>
              <a:t>Supply of goods</a:t>
            </a:r>
          </a:p>
          <a:p>
            <a:pPr marL="1370013" lvl="3" indent="-381000" eaLnBrk="1" hangingPunct="1">
              <a:lnSpc>
                <a:spcPct val="90000"/>
              </a:lnSpc>
            </a:pPr>
            <a:r>
              <a:rPr lang="en-US" altLang="en-US" smtClean="0"/>
              <a:t>Markets are small</a:t>
            </a:r>
          </a:p>
          <a:p>
            <a:pPr marL="1370013" lvl="3" indent="-381000" eaLnBrk="1" hangingPunct="1">
              <a:lnSpc>
                <a:spcPct val="90000"/>
              </a:lnSpc>
            </a:pPr>
            <a:r>
              <a:rPr lang="en-US" altLang="en-US" smtClean="0"/>
              <a:t>Markets are geographically proximate; affected by same conditions</a:t>
            </a:r>
          </a:p>
          <a:p>
            <a:pPr marL="1131888" lvl="2" indent="-438150" eaLnBrk="1" hangingPunct="1">
              <a:lnSpc>
                <a:spcPct val="90000"/>
              </a:lnSpc>
            </a:pPr>
            <a:r>
              <a:rPr lang="en-US" altLang="en-US" sz="2100" smtClean="0"/>
              <a:t>Supply of money fluctuates wo/relation to supply of goods</a:t>
            </a:r>
          </a:p>
          <a:p>
            <a:pPr marL="839788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Families accumulate very little capital</a:t>
            </a:r>
          </a:p>
          <a:p>
            <a:pPr marL="1131888" lvl="2" indent="-438150" eaLnBrk="1" hangingPunct="1">
              <a:lnSpc>
                <a:spcPct val="90000"/>
              </a:lnSpc>
            </a:pPr>
            <a:r>
              <a:rPr lang="en-US" altLang="en-US" sz="2100" smtClean="0"/>
              <a:t>Low surpluses mean little possibility of saving</a:t>
            </a:r>
          </a:p>
          <a:p>
            <a:pPr marL="839788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Tribe’s/village’s “safety net” disappears</a:t>
            </a:r>
          </a:p>
          <a:p>
            <a:pPr marL="1131888" lvl="2" indent="-438150" eaLnBrk="1" hangingPunct="1">
              <a:lnSpc>
                <a:spcPct val="90000"/>
              </a:lnSpc>
            </a:pPr>
            <a:r>
              <a:rPr lang="en-US" altLang="en-US" sz="2100" smtClean="0"/>
              <a:t>Increase in economic inequalities within the tribe/village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US" altLang="en-US" sz="2800" smtClean="0"/>
              <a:t>Consequences</a:t>
            </a:r>
          </a:p>
          <a:p>
            <a:pPr marL="839788" lvl="1" indent="-495300" eaLnBrk="1" hangingPunct="1">
              <a:lnSpc>
                <a:spcPct val="90000"/>
              </a:lnSpc>
            </a:pPr>
            <a:r>
              <a:rPr lang="en-US" altLang="en-US" sz="2400" smtClean="0"/>
              <a:t>Most loans are for consumption, not investment</a:t>
            </a:r>
          </a:p>
          <a:p>
            <a:pPr marL="839788" lvl="1" indent="-495300" eaLnBrk="1" hangingPunct="1">
              <a:lnSpc>
                <a:spcPct val="90000"/>
              </a:lnSpc>
            </a:pPr>
            <a:r>
              <a:rPr lang="en-US" altLang="en-US" sz="2400" smtClean="0"/>
              <a:t>Debtor has little collateral to pledge</a:t>
            </a:r>
          </a:p>
        </p:txBody>
      </p:sp>
    </p:spTree>
    <p:extLst>
      <p:ext uri="{BB962C8B-B14F-4D97-AF65-F5344CB8AC3E}">
        <p14:creationId xmlns:p14="http://schemas.microsoft.com/office/powerpoint/2010/main" val="39785841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7F1F8E-EC55-48B7-AA64-421A3E2B0048}" type="slidenum">
              <a:rPr lang="en-US" altLang="en-US" smtClean="0"/>
              <a:pPr eaLnBrk="1" hangingPunct="1"/>
              <a:t>66</a:t>
            </a:fld>
            <a:endParaRPr lang="en-US" altLang="en-US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Period 1</a:t>
            </a:r>
            <a:br>
              <a:rPr lang="en-US" altLang="en-US" smtClean="0"/>
            </a:br>
            <a:r>
              <a:rPr lang="en-US" altLang="en-US" sz="3500" smtClean="0"/>
              <a:t>Early economic regulation of finance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81537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</a:pPr>
            <a:r>
              <a:rPr lang="en-US" altLang="en-US" sz="2800" smtClean="0"/>
              <a:t>From lender’s perspective</a:t>
            </a:r>
          </a:p>
          <a:p>
            <a:pPr marL="839788" lvl="1" indent="-495300" eaLnBrk="1" hangingPunct="1">
              <a:lnSpc>
                <a:spcPct val="90000"/>
              </a:lnSpc>
            </a:pPr>
            <a:r>
              <a:rPr lang="en-US" altLang="en-US" sz="2400" smtClean="0"/>
              <a:t>Loans are very risky</a:t>
            </a:r>
          </a:p>
          <a:p>
            <a:pPr marL="839788" lvl="1" indent="-495300" eaLnBrk="1" hangingPunct="1">
              <a:lnSpc>
                <a:spcPct val="90000"/>
              </a:lnSpc>
            </a:pPr>
            <a:r>
              <a:rPr lang="en-US" altLang="en-US" sz="2400" smtClean="0"/>
              <a:t>High interest rates &amp; as much collateral as possible, to protect the risky loan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US" altLang="en-US" sz="2800" smtClean="0"/>
              <a:t>From borrower’s perspective</a:t>
            </a:r>
          </a:p>
          <a:p>
            <a:pPr marL="839788" lvl="1" indent="-495300" eaLnBrk="1" hangingPunct="1">
              <a:lnSpc>
                <a:spcPct val="90000"/>
              </a:lnSpc>
            </a:pPr>
            <a:r>
              <a:rPr lang="en-US" altLang="en-US" sz="2400" smtClean="0"/>
              <a:t>Loan is a matter of life &amp; death</a:t>
            </a:r>
          </a:p>
          <a:p>
            <a:pPr marL="839788" lvl="1" indent="-495300" eaLnBrk="1" hangingPunct="1">
              <a:lnSpc>
                <a:spcPct val="90000"/>
              </a:lnSpc>
            </a:pPr>
            <a:r>
              <a:rPr lang="en-US" altLang="en-US" sz="2400" smtClean="0"/>
              <a:t>Losing the collateral may be a matter of life &amp; death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n-US" altLang="en-US" sz="2800" smtClean="0"/>
          </a:p>
          <a:p>
            <a:pPr marL="571500" indent="-571500" eaLnBrk="1" hangingPunct="1">
              <a:lnSpc>
                <a:spcPct val="90000"/>
              </a:lnSpc>
            </a:pPr>
            <a:r>
              <a:rPr lang="en-US" altLang="en-US" sz="2800" smtClean="0"/>
              <a:t>Social &amp; political pressure by borrowers leads to regulation of lending: likely the first regulation of voluntary economic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1985940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History</a:t>
            </a:r>
            <a:br>
              <a:rPr lang="en-US" altLang="en-US" dirty="0" smtClean="0"/>
            </a:br>
            <a:r>
              <a:rPr lang="en-US" altLang="en-US" sz="3500" dirty="0" smtClean="0"/>
              <a:t>Overview of Section 7a</a:t>
            </a:r>
            <a:endParaRPr lang="en-US" altLang="en-US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181600"/>
          </a:xfrm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 smtClean="0"/>
              <a:t>Course overview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 smtClean="0"/>
              <a:t>Pre-capitalist economic systems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0070C0"/>
                </a:solidFill>
              </a:rPr>
              <a:t>Commercial capitalism</a:t>
            </a:r>
          </a:p>
          <a:p>
            <a:pPr marL="914400" lvl="1" indent="-457200"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070C0"/>
                </a:solidFill>
              </a:rPr>
              <a:t>The commercial revolution</a:t>
            </a:r>
          </a:p>
          <a:p>
            <a:pPr marL="914400" lvl="1" indent="-457200"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070C0"/>
                </a:solidFill>
              </a:rPr>
              <a:t>The joint stock company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 smtClean="0"/>
              <a:t>Industrial capitalism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Amitai Aviram. 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00CAF3-BDD9-4D15-B0B0-08A994BF2F1C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98CA86-12CD-4D9B-9E9A-B6E47FA26348}" type="slidenum">
              <a:rPr lang="en-US" altLang="en-US"/>
              <a:pPr eaLnBrk="1" hangingPunct="1"/>
              <a:t>68</a:t>
            </a:fld>
            <a:endParaRPr lang="en-US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Evolution of business entities</a:t>
            </a:r>
            <a:br>
              <a:rPr lang="en-US" altLang="en-US" smtClean="0"/>
            </a:br>
            <a:r>
              <a:rPr lang="en-US" altLang="en-US" sz="3500" smtClean="0"/>
              <a:t>Periods of biz org development</a:t>
            </a:r>
            <a:endParaRPr lang="en-US" altLang="en-US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81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Period 0: No capital in business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No specialization; sporadic bartering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Period 1: Low capital-intensive business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Specialization/professionalization; constant trading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Period 2: Mid capital-intensive business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Capital &amp; labor split; entrepreneurs take greater risks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Period 3: High capital-intensive business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Factories; mass production &amp; distribution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Period 4?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Will even larger markets change our business entities?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04800" y="2667000"/>
            <a:ext cx="7620000" cy="762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304800" y="3505200"/>
            <a:ext cx="7620000" cy="762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4" name="AutoShape 6"/>
          <p:cNvSpPr>
            <a:spLocks noChangeArrowheads="1"/>
          </p:cNvSpPr>
          <p:nvPr/>
        </p:nvSpPr>
        <p:spPr bwMode="auto">
          <a:xfrm>
            <a:off x="8077200" y="2895600"/>
            <a:ext cx="838200" cy="1143000"/>
          </a:xfrm>
          <a:prstGeom prst="curvedLeftArrow">
            <a:avLst>
              <a:gd name="adj1" fmla="val 27273"/>
              <a:gd name="adj2" fmla="val 5454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0395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2AE140-0211-44A2-B491-A1C68C980D5F}" type="slidenum">
              <a:rPr lang="en-US" altLang="en-US"/>
              <a:pPr eaLnBrk="1" hangingPunct="1"/>
              <a:t>69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Business at the height</a:t>
            </a:r>
            <a:br>
              <a:rPr lang="en-US" altLang="en-US" smtClean="0"/>
            </a:br>
            <a:r>
              <a:rPr lang="en-US" altLang="en-US" smtClean="0"/>
              <a:t>of period 1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8153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Most trade is between city and nearby farms</a:t>
            </a:r>
          </a:p>
          <a:p>
            <a:pPr lvl="1" eaLnBrk="1" hangingPunct="1"/>
            <a:r>
              <a:rPr lang="en-US" altLang="en-US" sz="2400" smtClean="0"/>
              <a:t>Farms produce surplus food (&amp; other goods for self-use only)</a:t>
            </a:r>
          </a:p>
          <a:p>
            <a:pPr lvl="1" eaLnBrk="1" hangingPunct="1"/>
            <a:r>
              <a:rPr lang="en-US" altLang="en-US" sz="2400" smtClean="0"/>
              <a:t>Cities produce everything else, trade with farms for food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Production in cities governed by </a:t>
            </a:r>
            <a:r>
              <a:rPr lang="en-US" altLang="en-US" sz="2800" b="1" u="sng" smtClean="0"/>
              <a:t>guilds</a:t>
            </a:r>
          </a:p>
          <a:p>
            <a:pPr lvl="1" eaLnBrk="1" hangingPunct="1"/>
            <a:r>
              <a:rPr lang="en-US" altLang="en-US" sz="2400" smtClean="0"/>
              <a:t>Guilds set rules, guild members are independent businesses</a:t>
            </a:r>
          </a:p>
          <a:p>
            <a:pPr lvl="1" eaLnBrk="1" hangingPunct="1"/>
            <a:r>
              <a:rPr lang="en-US" altLang="en-US" sz="2400" smtClean="0"/>
              <a:t>Each member (a master) employs apprentices &amp; journeymen</a:t>
            </a:r>
          </a:p>
          <a:p>
            <a:pPr lvl="1" eaLnBrk="1" hangingPunct="1"/>
            <a:r>
              <a:rPr lang="en-US" altLang="en-US" sz="2400" smtClean="0"/>
              <a:t>Small, low-risk operations; produce for known customers, mostly on demand</a:t>
            </a:r>
          </a:p>
        </p:txBody>
      </p:sp>
    </p:spTree>
    <p:extLst>
      <p:ext uri="{BB962C8B-B14F-4D97-AF65-F5344CB8AC3E}">
        <p14:creationId xmlns:p14="http://schemas.microsoft.com/office/powerpoint/2010/main" val="288182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42D19E-5EFF-43AB-B0DC-6F424E665B5C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Grading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7529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Research paper</a:t>
            </a:r>
          </a:p>
          <a:p>
            <a:pPr lvl="1" eaLnBrk="1" hangingPunct="1"/>
            <a:r>
              <a:rPr lang="en-US" altLang="en-US" sz="2400" smtClean="0"/>
              <a:t>Topic of your choice, as long as it’s related to the course</a:t>
            </a:r>
          </a:p>
          <a:p>
            <a:pPr lvl="1" eaLnBrk="1" hangingPunct="1"/>
            <a:r>
              <a:rPr lang="en-US" altLang="en-US" sz="2400" smtClean="0"/>
              <a:t>No minimum or maximum length</a:t>
            </a:r>
          </a:p>
          <a:p>
            <a:pPr lvl="1" eaLnBrk="1" hangingPunct="1"/>
            <a:r>
              <a:rPr lang="en-US" altLang="en-US" sz="2400" smtClean="0"/>
              <a:t>Expected length: about 10 pages</a:t>
            </a:r>
          </a:p>
          <a:p>
            <a:pPr eaLnBrk="1" hangingPunct="1"/>
            <a:r>
              <a:rPr lang="en-US" altLang="en-US" sz="2800" smtClean="0"/>
              <a:t>Grade adjustments</a:t>
            </a:r>
          </a:p>
          <a:p>
            <a:pPr lvl="1" eaLnBrk="1" hangingPunct="1"/>
            <a:r>
              <a:rPr lang="en-US" altLang="en-US" sz="2400" smtClean="0"/>
              <a:t>Up to 1 grade-point up, unlimited adjustment down</a:t>
            </a:r>
          </a:p>
          <a:p>
            <a:pPr lvl="1" eaLnBrk="1" hangingPunct="1"/>
            <a:r>
              <a:rPr lang="en-US" altLang="en-US" sz="2400" smtClean="0"/>
              <a:t>However, an upwards or downwards adjustment of more than ⅓ of a grade point (e.g., from B+ to A-) is rare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E74D31-1C9B-4E07-B1B7-0ABAB2F6C5C2}" type="slidenum">
              <a:rPr lang="en-US" altLang="en-US"/>
              <a:pPr eaLnBrk="1" hangingPunct="1"/>
              <a:t>70</a:t>
            </a:fld>
            <a:endParaRPr lang="en-US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Evolution of Business Entities</a:t>
            </a:r>
            <a:br>
              <a:rPr lang="en-US" altLang="en-US" smtClean="0"/>
            </a:br>
            <a:r>
              <a:rPr lang="en-US" altLang="en-US" sz="3500" smtClean="0"/>
              <a:t>From Period 1 to Period 2</a:t>
            </a:r>
            <a:endParaRPr lang="en-US" altLang="en-US" smtClean="0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2362200" y="3048000"/>
            <a:ext cx="144780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/>
              <a:t>Fast, Cheap Movement of Info &amp; Goods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2209800" y="2092325"/>
            <a:ext cx="1676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Food Surplus / Pop. Density</a:t>
            </a: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2362200" y="5567363"/>
            <a:ext cx="13716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Security</a:t>
            </a:r>
          </a:p>
        </p:txBody>
      </p:sp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228600" y="2244725"/>
            <a:ext cx="1295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Ag Tech</a:t>
            </a:r>
          </a:p>
        </p:txBody>
      </p:sp>
      <p:cxnSp>
        <p:nvCxnSpPr>
          <p:cNvPr id="6153" name="AutoShape 7"/>
          <p:cNvCxnSpPr>
            <a:cxnSpLocks noChangeShapeType="1"/>
            <a:stCxn id="6152" idx="3"/>
            <a:endCxn id="6150" idx="1"/>
          </p:cNvCxnSpPr>
          <p:nvPr/>
        </p:nvCxnSpPr>
        <p:spPr bwMode="auto">
          <a:xfrm flipV="1">
            <a:off x="1524000" y="2417763"/>
            <a:ext cx="685800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228600" y="5562600"/>
            <a:ext cx="1371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Mil Tech</a:t>
            </a:r>
          </a:p>
        </p:txBody>
      </p:sp>
      <p:cxnSp>
        <p:nvCxnSpPr>
          <p:cNvPr id="6155" name="AutoShape 9"/>
          <p:cNvCxnSpPr>
            <a:cxnSpLocks noChangeShapeType="1"/>
            <a:stCxn id="6154" idx="3"/>
            <a:endCxn id="6151" idx="1"/>
          </p:cNvCxnSpPr>
          <p:nvPr/>
        </p:nvCxnSpPr>
        <p:spPr bwMode="auto">
          <a:xfrm>
            <a:off x="1600200" y="5751513"/>
            <a:ext cx="762000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6" name="Text Box 10"/>
          <p:cNvSpPr txBox="1">
            <a:spLocks noChangeArrowheads="1"/>
          </p:cNvSpPr>
          <p:nvPr/>
        </p:nvSpPr>
        <p:spPr bwMode="auto">
          <a:xfrm>
            <a:off x="4191000" y="3849688"/>
            <a:ext cx="1371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Market Size</a:t>
            </a:r>
          </a:p>
        </p:txBody>
      </p:sp>
      <p:sp>
        <p:nvSpPr>
          <p:cNvPr id="6157" name="Text Box 11"/>
          <p:cNvSpPr txBox="1">
            <a:spLocks noChangeArrowheads="1"/>
          </p:cNvSpPr>
          <p:nvPr/>
        </p:nvSpPr>
        <p:spPr bwMode="auto">
          <a:xfrm>
            <a:off x="5867400" y="3849688"/>
            <a:ext cx="1371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Scale of Production</a:t>
            </a:r>
          </a:p>
        </p:txBody>
      </p:sp>
      <p:cxnSp>
        <p:nvCxnSpPr>
          <p:cNvPr id="6158" name="AutoShape 12"/>
          <p:cNvCxnSpPr>
            <a:cxnSpLocks noChangeShapeType="1"/>
            <a:stCxn id="6149" idx="3"/>
            <a:endCxn id="6156" idx="1"/>
          </p:cNvCxnSpPr>
          <p:nvPr/>
        </p:nvCxnSpPr>
        <p:spPr bwMode="auto">
          <a:xfrm>
            <a:off x="3810000" y="3465513"/>
            <a:ext cx="381000" cy="709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9" name="AutoShape 13"/>
          <p:cNvCxnSpPr>
            <a:cxnSpLocks noChangeShapeType="1"/>
            <a:stCxn id="6150" idx="3"/>
            <a:endCxn id="6156" idx="1"/>
          </p:cNvCxnSpPr>
          <p:nvPr/>
        </p:nvCxnSpPr>
        <p:spPr bwMode="auto">
          <a:xfrm>
            <a:off x="3886200" y="2417763"/>
            <a:ext cx="304800" cy="1757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0" name="AutoShape 14"/>
          <p:cNvCxnSpPr>
            <a:cxnSpLocks noChangeShapeType="1"/>
            <a:stCxn id="6151" idx="3"/>
            <a:endCxn id="6156" idx="1"/>
          </p:cNvCxnSpPr>
          <p:nvPr/>
        </p:nvCxnSpPr>
        <p:spPr bwMode="auto">
          <a:xfrm flipV="1">
            <a:off x="3733800" y="4175125"/>
            <a:ext cx="457200" cy="1581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1" name="AutoShape 15"/>
          <p:cNvCxnSpPr>
            <a:cxnSpLocks noChangeShapeType="1"/>
            <a:stCxn id="6156" idx="3"/>
            <a:endCxn id="6157" idx="1"/>
          </p:cNvCxnSpPr>
          <p:nvPr/>
        </p:nvCxnSpPr>
        <p:spPr bwMode="auto">
          <a:xfrm>
            <a:off x="5562600" y="4175125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62" name="Text Box 16"/>
          <p:cNvSpPr txBox="1">
            <a:spLocks noChangeArrowheads="1"/>
          </p:cNvSpPr>
          <p:nvPr/>
        </p:nvSpPr>
        <p:spPr bwMode="auto">
          <a:xfrm>
            <a:off x="7543800" y="3849688"/>
            <a:ext cx="1371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Capital Intensity</a:t>
            </a:r>
          </a:p>
        </p:txBody>
      </p:sp>
      <p:cxnSp>
        <p:nvCxnSpPr>
          <p:cNvPr id="6163" name="AutoShape 17"/>
          <p:cNvCxnSpPr>
            <a:cxnSpLocks noChangeShapeType="1"/>
            <a:stCxn id="6157" idx="3"/>
            <a:endCxn id="6162" idx="1"/>
          </p:cNvCxnSpPr>
          <p:nvPr/>
        </p:nvCxnSpPr>
        <p:spPr bwMode="auto">
          <a:xfrm>
            <a:off x="7239000" y="4175125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4" name="AutoShape 18"/>
          <p:cNvCxnSpPr>
            <a:cxnSpLocks noChangeShapeType="1"/>
            <a:stCxn id="6157" idx="2"/>
            <a:endCxn id="6165" idx="0"/>
          </p:cNvCxnSpPr>
          <p:nvPr/>
        </p:nvCxnSpPr>
        <p:spPr bwMode="auto">
          <a:xfrm>
            <a:off x="6553200" y="4500563"/>
            <a:ext cx="685800" cy="563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65" name="Text Box 19"/>
          <p:cNvSpPr txBox="1">
            <a:spLocks noChangeArrowheads="1"/>
          </p:cNvSpPr>
          <p:nvPr/>
        </p:nvSpPr>
        <p:spPr bwMode="auto">
          <a:xfrm>
            <a:off x="6553200" y="5064125"/>
            <a:ext cx="1371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Business Entity Law</a:t>
            </a:r>
          </a:p>
        </p:txBody>
      </p:sp>
      <p:sp>
        <p:nvSpPr>
          <p:cNvPr id="6166" name="Text Box 20"/>
          <p:cNvSpPr txBox="1">
            <a:spLocks noChangeArrowheads="1"/>
          </p:cNvSpPr>
          <p:nvPr/>
        </p:nvSpPr>
        <p:spPr bwMode="auto">
          <a:xfrm>
            <a:off x="228600" y="3128963"/>
            <a:ext cx="13716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Trans Tech</a:t>
            </a:r>
          </a:p>
        </p:txBody>
      </p:sp>
      <p:sp>
        <p:nvSpPr>
          <p:cNvPr id="6167" name="Text Box 21"/>
          <p:cNvSpPr txBox="1">
            <a:spLocks noChangeArrowheads="1"/>
          </p:cNvSpPr>
          <p:nvPr/>
        </p:nvSpPr>
        <p:spPr bwMode="auto">
          <a:xfrm>
            <a:off x="228600" y="3509963"/>
            <a:ext cx="13716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Com Tech</a:t>
            </a:r>
          </a:p>
        </p:txBody>
      </p:sp>
      <p:cxnSp>
        <p:nvCxnSpPr>
          <p:cNvPr id="6168" name="AutoShape 22"/>
          <p:cNvCxnSpPr>
            <a:cxnSpLocks noChangeShapeType="1"/>
            <a:stCxn id="6166" idx="3"/>
            <a:endCxn id="6149" idx="1"/>
          </p:cNvCxnSpPr>
          <p:nvPr/>
        </p:nvCxnSpPr>
        <p:spPr bwMode="auto">
          <a:xfrm>
            <a:off x="1600200" y="3317875"/>
            <a:ext cx="76200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9" name="AutoShape 23"/>
          <p:cNvCxnSpPr>
            <a:cxnSpLocks noChangeShapeType="1"/>
            <a:stCxn id="6167" idx="3"/>
            <a:endCxn id="6149" idx="1"/>
          </p:cNvCxnSpPr>
          <p:nvPr/>
        </p:nvCxnSpPr>
        <p:spPr bwMode="auto">
          <a:xfrm flipV="1">
            <a:off x="1600200" y="3465513"/>
            <a:ext cx="762000" cy="233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0" name="AutoShape 24"/>
          <p:cNvCxnSpPr>
            <a:cxnSpLocks noChangeShapeType="1"/>
            <a:stCxn id="6162" idx="2"/>
            <a:endCxn id="6165" idx="0"/>
          </p:cNvCxnSpPr>
          <p:nvPr/>
        </p:nvCxnSpPr>
        <p:spPr bwMode="auto">
          <a:xfrm flipH="1">
            <a:off x="7239000" y="4500563"/>
            <a:ext cx="990600" cy="563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71" name="Oval 25"/>
          <p:cNvSpPr>
            <a:spLocks noChangeArrowheads="1"/>
          </p:cNvSpPr>
          <p:nvPr/>
        </p:nvSpPr>
        <p:spPr bwMode="auto">
          <a:xfrm>
            <a:off x="2209800" y="2133600"/>
            <a:ext cx="16764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2" name="Oval 27"/>
          <p:cNvSpPr>
            <a:spLocks noChangeArrowheads="1"/>
          </p:cNvSpPr>
          <p:nvPr/>
        </p:nvSpPr>
        <p:spPr bwMode="auto">
          <a:xfrm>
            <a:off x="228600" y="2286000"/>
            <a:ext cx="12954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3" name="Oval 28"/>
          <p:cNvSpPr>
            <a:spLocks noChangeArrowheads="1"/>
          </p:cNvSpPr>
          <p:nvPr/>
        </p:nvSpPr>
        <p:spPr bwMode="auto">
          <a:xfrm>
            <a:off x="228600" y="5562600"/>
            <a:ext cx="1371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4" name="Text Box 29"/>
          <p:cNvSpPr txBox="1">
            <a:spLocks noChangeArrowheads="1"/>
          </p:cNvSpPr>
          <p:nvPr/>
        </p:nvSpPr>
        <p:spPr bwMode="auto">
          <a:xfrm>
            <a:off x="7391400" y="2092325"/>
            <a:ext cx="1676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Capital/Labor Ratio</a:t>
            </a:r>
          </a:p>
        </p:txBody>
      </p:sp>
      <p:cxnSp>
        <p:nvCxnSpPr>
          <p:cNvPr id="6175" name="AutoShape 30"/>
          <p:cNvCxnSpPr>
            <a:cxnSpLocks noChangeShapeType="1"/>
            <a:stCxn id="6174" idx="2"/>
            <a:endCxn id="6162" idx="0"/>
          </p:cNvCxnSpPr>
          <p:nvPr/>
        </p:nvCxnSpPr>
        <p:spPr bwMode="auto">
          <a:xfrm>
            <a:off x="8229600" y="2743200"/>
            <a:ext cx="0" cy="1106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6" name="AutoShape 31"/>
          <p:cNvCxnSpPr>
            <a:cxnSpLocks noChangeShapeType="1"/>
            <a:stCxn id="6150" idx="3"/>
            <a:endCxn id="6174" idx="1"/>
          </p:cNvCxnSpPr>
          <p:nvPr/>
        </p:nvCxnSpPr>
        <p:spPr bwMode="auto">
          <a:xfrm>
            <a:off x="3886200" y="2417763"/>
            <a:ext cx="3505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77" name="Text Box 32"/>
          <p:cNvSpPr txBox="1">
            <a:spLocks noChangeArrowheads="1"/>
          </p:cNvSpPr>
          <p:nvPr/>
        </p:nvSpPr>
        <p:spPr bwMode="auto">
          <a:xfrm>
            <a:off x="4419600" y="2092325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Food Surplus (+)</a:t>
            </a:r>
          </a:p>
        </p:txBody>
      </p:sp>
      <p:sp>
        <p:nvSpPr>
          <p:cNvPr id="6178" name="Text Box 33"/>
          <p:cNvSpPr txBox="1">
            <a:spLocks noChangeArrowheads="1"/>
          </p:cNvSpPr>
          <p:nvPr/>
        </p:nvSpPr>
        <p:spPr bwMode="auto">
          <a:xfrm>
            <a:off x="4419600" y="2335213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Population Density (-)</a:t>
            </a: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228600" y="4200525"/>
            <a:ext cx="13716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Efficient, reliable energy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2362200" y="4211638"/>
            <a:ext cx="14478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Efficient, continuous production</a:t>
            </a:r>
          </a:p>
        </p:txBody>
      </p:sp>
      <p:cxnSp>
        <p:nvCxnSpPr>
          <p:cNvPr id="6181" name="AutoShape 37"/>
          <p:cNvCxnSpPr>
            <a:cxnSpLocks noChangeShapeType="1"/>
            <a:stCxn id="6179" idx="3"/>
            <a:endCxn id="6180" idx="1"/>
          </p:cNvCxnSpPr>
          <p:nvPr/>
        </p:nvCxnSpPr>
        <p:spPr bwMode="auto">
          <a:xfrm>
            <a:off x="1600200" y="4664075"/>
            <a:ext cx="762000" cy="11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2" name="AutoShape 38"/>
          <p:cNvCxnSpPr>
            <a:cxnSpLocks noChangeShapeType="1"/>
            <a:stCxn id="6180" idx="3"/>
            <a:endCxn id="6156" idx="1"/>
          </p:cNvCxnSpPr>
          <p:nvPr/>
        </p:nvCxnSpPr>
        <p:spPr bwMode="auto">
          <a:xfrm flipV="1">
            <a:off x="3810000" y="4175125"/>
            <a:ext cx="381000" cy="500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2362200" y="5562600"/>
            <a:ext cx="1371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3406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4F3D24-6E8F-44CC-A877-E0C4A57A6686}" type="slidenum">
              <a:rPr lang="en-US" altLang="en-US"/>
              <a:pPr eaLnBrk="1" hangingPunct="1"/>
              <a:t>71</a:t>
            </a:fld>
            <a:endParaRPr lang="en-US" alt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500" smtClean="0"/>
              <a:t>Economic events in the transformation from period 1 to 2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81537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altLang="en-US" sz="2800" smtClean="0"/>
              <a:t>The agricultural revolution of the Middle Ages</a:t>
            </a:r>
          </a:p>
          <a:p>
            <a:pPr marL="839788" lvl="1" indent="-495300" eaLnBrk="1" hangingPunct="1"/>
            <a:r>
              <a:rPr lang="en-US" altLang="en-US" sz="2400" smtClean="0"/>
              <a:t>Three-field system &amp; crop rotation</a:t>
            </a:r>
          </a:p>
          <a:p>
            <a:pPr marL="1131888" lvl="2" indent="-438150" eaLnBrk="1" hangingPunct="1"/>
            <a:r>
              <a:rPr lang="en-US" altLang="en-US" sz="2100" smtClean="0"/>
              <a:t>33% more land farmed w/less soil erosion</a:t>
            </a:r>
          </a:p>
          <a:p>
            <a:pPr marL="839788" lvl="1" indent="-495300" eaLnBrk="1" hangingPunct="1"/>
            <a:r>
              <a:rPr lang="en-US" altLang="en-US" sz="2400" smtClean="0"/>
              <a:t>Effective horse collar &amp; horseshoes</a:t>
            </a:r>
          </a:p>
          <a:p>
            <a:pPr marL="1131888" lvl="2" indent="-438150" eaLnBrk="1" hangingPunct="1"/>
            <a:r>
              <a:rPr lang="en-US" altLang="en-US" sz="2100" smtClean="0"/>
              <a:t>Use of draft horses for manual labor</a:t>
            </a:r>
          </a:p>
          <a:p>
            <a:pPr marL="1131888" lvl="2" indent="-438150" eaLnBrk="1" hangingPunct="1"/>
            <a:r>
              <a:rPr lang="en-US" altLang="en-US" sz="2100" smtClean="0"/>
              <a:t>Draft horse produces ~432 ft.-lbs./sec; a man produces ~33 pumping and 45 turning a winch (500 ft.-lbs./sec = 1 horsepower)</a:t>
            </a:r>
          </a:p>
          <a:p>
            <a:pPr marL="839788" lvl="1" indent="-495300" eaLnBrk="1" hangingPunct="1"/>
            <a:r>
              <a:rPr lang="en-US" altLang="en-US" sz="2400" smtClean="0"/>
              <a:t>The heavy-wheeled plough</a:t>
            </a:r>
          </a:p>
          <a:p>
            <a:pPr marL="1131888" lvl="2" indent="-438150" eaLnBrk="1" hangingPunct="1"/>
            <a:r>
              <a:rPr lang="en-US" altLang="en-US" sz="2100" smtClean="0"/>
              <a:t>Can now plough heavy soils and clear rocky/forested wilderness</a:t>
            </a:r>
          </a:p>
          <a:p>
            <a:pPr marL="839788" lvl="1" indent="-495300" eaLnBrk="1" hangingPunct="1"/>
            <a:r>
              <a:rPr lang="en-US" altLang="en-US" sz="2400" smtClean="0"/>
              <a:t>Warmer climate</a:t>
            </a:r>
          </a:p>
          <a:p>
            <a:pPr marL="1131888" lvl="2" indent="-438150" eaLnBrk="1" hangingPunct="1"/>
            <a:r>
              <a:rPr lang="en-US" altLang="en-US" sz="2100" smtClean="0"/>
              <a:t>Northern Europe has better conditions for agriculture</a:t>
            </a:r>
          </a:p>
        </p:txBody>
      </p:sp>
    </p:spTree>
    <p:extLst>
      <p:ext uri="{BB962C8B-B14F-4D97-AF65-F5344CB8AC3E}">
        <p14:creationId xmlns:p14="http://schemas.microsoft.com/office/powerpoint/2010/main" val="28947116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A8C843-C7F2-46E7-A26E-91C52C911C1F}" type="slidenum">
              <a:rPr lang="en-US" altLang="en-US"/>
              <a:pPr eaLnBrk="1" hangingPunct="1"/>
              <a:t>72</a:t>
            </a:fld>
            <a:endParaRPr lang="en-US" alt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500" smtClean="0"/>
              <a:t>Economic events in the transformation from period 1 to 2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95463"/>
            <a:ext cx="9144000" cy="468153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Result: Grain yield up from ~2.5 (11C) to 4 (13C)</a:t>
            </a:r>
          </a:p>
          <a:p>
            <a:pPr lvl="1" eaLnBrk="1" hangingPunct="1"/>
            <a:r>
              <a:rPr lang="en-US" altLang="en-US" sz="2400" smtClean="0"/>
              <a:t>Surplus grain up by 100%: from 1.5 to 3</a:t>
            </a:r>
          </a:p>
          <a:p>
            <a:pPr lvl="1" eaLnBrk="1" hangingPunct="1"/>
            <a:r>
              <a:rPr lang="en-US" altLang="en-US" sz="2400" smtClean="0"/>
              <a:t>Only in 18C yields rise substantially higher (today’s yield: 20)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Surplus food allows more specialization</a:t>
            </a:r>
          </a:p>
          <a:p>
            <a:pPr lvl="1" eaLnBrk="1" hangingPunct="1"/>
            <a:r>
              <a:rPr lang="en-US" altLang="en-US" sz="2400" smtClean="0"/>
              <a:t>More goods produced</a:t>
            </a:r>
          </a:p>
          <a:p>
            <a:pPr lvl="2" eaLnBrk="1" hangingPunct="1"/>
            <a:r>
              <a:rPr lang="en-US" altLang="en-US" sz="2100" smtClean="0"/>
              <a:t>Greater surplus to trade</a:t>
            </a:r>
          </a:p>
          <a:p>
            <a:pPr lvl="1" eaLnBrk="1" hangingPunct="1"/>
            <a:r>
              <a:rPr lang="en-US" altLang="en-US" sz="2400" smtClean="0"/>
              <a:t>More types of specialized goods produced</a:t>
            </a:r>
          </a:p>
          <a:p>
            <a:pPr lvl="2" eaLnBrk="1" hangingPunct="1"/>
            <a:r>
              <a:rPr lang="en-US" altLang="en-US" sz="2100" smtClean="0"/>
              <a:t>More items to trade with others</a:t>
            </a:r>
          </a:p>
          <a:p>
            <a:pPr lvl="1" eaLnBrk="1" hangingPunct="1"/>
            <a:r>
              <a:rPr lang="en-US" altLang="en-US" sz="2400" smtClean="0"/>
              <a:t>More people who do not produce food require more trade</a:t>
            </a:r>
          </a:p>
        </p:txBody>
      </p:sp>
    </p:spTree>
    <p:extLst>
      <p:ext uri="{BB962C8B-B14F-4D97-AF65-F5344CB8AC3E}">
        <p14:creationId xmlns:p14="http://schemas.microsoft.com/office/powerpoint/2010/main" val="30916991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376243-EA1D-41B4-930E-E0B41F0B8AB8}" type="slidenum">
              <a:rPr lang="en-US" altLang="en-US"/>
              <a:pPr eaLnBrk="1" hangingPunct="1"/>
              <a:t>73</a:t>
            </a:fld>
            <a:endParaRPr lang="en-US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500" smtClean="0"/>
              <a:t>Economic events in the transformation from period 1 to 2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81537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 startAt="2"/>
            </a:pPr>
            <a:r>
              <a:rPr lang="en-US" altLang="en-US" sz="2800" smtClean="0"/>
              <a:t>Increased security in Western Europe</a:t>
            </a:r>
          </a:p>
          <a:p>
            <a:pPr marL="839788" lvl="1" indent="-495300" eaLnBrk="1" hangingPunct="1"/>
            <a:r>
              <a:rPr lang="en-US" altLang="en-US" sz="2400" smtClean="0"/>
              <a:t>Great invasions over (Vikings, Germanic tribes, Muslims)</a:t>
            </a:r>
          </a:p>
          <a:p>
            <a:pPr marL="1131888" lvl="2" indent="-438150" eaLnBrk="1" hangingPunct="1"/>
            <a:r>
              <a:rPr lang="en-US" altLang="en-US" sz="2100" smtClean="0"/>
              <a:t>Mediterranean opens up to Christian trade</a:t>
            </a:r>
          </a:p>
          <a:p>
            <a:pPr marL="839788" lvl="1" indent="-495300" eaLnBrk="1" hangingPunct="1"/>
            <a:r>
              <a:rPr lang="en-US" altLang="en-US" sz="2400" smtClean="0"/>
              <a:t>More surplus food allows creation of larger armies</a:t>
            </a:r>
          </a:p>
          <a:p>
            <a:pPr marL="839788" lvl="1" indent="-495300" eaLnBrk="1" hangingPunct="1"/>
            <a:r>
              <a:rPr lang="en-US" altLang="en-US" sz="2400" smtClean="0"/>
              <a:t>More surplus food over time results in rulers accumulating more capital, which is invested in their military</a:t>
            </a:r>
          </a:p>
          <a:p>
            <a:pPr marL="839788" lvl="1" indent="-495300" eaLnBrk="1" hangingPunct="1"/>
            <a:r>
              <a:rPr lang="en-US" altLang="en-US" sz="2400" smtClean="0"/>
              <a:t>Stirrup and barding (horse armor) create an effective cavalry (Knights)</a:t>
            </a:r>
          </a:p>
          <a:p>
            <a:pPr marL="1131888" lvl="2" indent="-438150" eaLnBrk="1" hangingPunct="1"/>
            <a:r>
              <a:rPr lang="en-US" altLang="en-US" sz="2100" smtClean="0"/>
              <a:t>Travel more quickly</a:t>
            </a:r>
          </a:p>
          <a:p>
            <a:pPr marL="1131888" lvl="2" indent="-438150" eaLnBrk="1" hangingPunct="1"/>
            <a:r>
              <a:rPr lang="en-US" altLang="en-US" sz="2100" smtClean="0"/>
              <a:t>Easily defeat peasant infantry, except in rough terrain</a:t>
            </a:r>
          </a:p>
          <a:p>
            <a:pPr marL="1131888" lvl="2" indent="-438150" eaLnBrk="1" hangingPunct="1"/>
            <a:r>
              <a:rPr lang="en-US" altLang="en-US" sz="2100" smtClean="0"/>
              <a:t>Result: Rich rulers consolidate control over larger territory</a:t>
            </a:r>
          </a:p>
        </p:txBody>
      </p:sp>
    </p:spTree>
    <p:extLst>
      <p:ext uri="{BB962C8B-B14F-4D97-AF65-F5344CB8AC3E}">
        <p14:creationId xmlns:p14="http://schemas.microsoft.com/office/powerpoint/2010/main" val="29865844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22D4AC-22C0-4B97-B654-5231D1FDFD1C}" type="slidenum">
              <a:rPr lang="en-US" altLang="en-US"/>
              <a:pPr eaLnBrk="1" hangingPunct="1"/>
              <a:t>74</a:t>
            </a:fld>
            <a:endParaRPr lang="en-US" alt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500" smtClean="0"/>
              <a:t>Economic events in the transformation from period 1 to 2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81537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 startAt="3"/>
            </a:pPr>
            <a:r>
              <a:rPr lang="en-US" altLang="en-US" sz="2800" smtClean="0"/>
              <a:t>Other developments</a:t>
            </a:r>
          </a:p>
          <a:p>
            <a:pPr marL="839788" lvl="1" indent="-495300" eaLnBrk="1" hangingPunct="1"/>
            <a:r>
              <a:rPr lang="en-US" altLang="en-US" smtClean="0"/>
              <a:t>Effective horse collar – horses can carry wagons</a:t>
            </a:r>
          </a:p>
          <a:p>
            <a:pPr marL="1131888" lvl="2" indent="-438150" eaLnBrk="1" hangingPunct="1"/>
            <a:r>
              <a:rPr lang="en-US" altLang="en-US" sz="2400" smtClean="0"/>
              <a:t>Increases the weight each horse can carry – land trade becomes more cost effective</a:t>
            </a:r>
          </a:p>
          <a:p>
            <a:pPr marL="839788" lvl="1" indent="-495300" eaLnBrk="1" hangingPunct="1"/>
            <a:r>
              <a:rPr lang="en-US" altLang="en-US" smtClean="0"/>
              <a:t>Crusades create familiarity with middle eastern &amp; far eastern goods</a:t>
            </a:r>
          </a:p>
        </p:txBody>
      </p:sp>
    </p:spTree>
    <p:extLst>
      <p:ext uri="{BB962C8B-B14F-4D97-AF65-F5344CB8AC3E}">
        <p14:creationId xmlns:p14="http://schemas.microsoft.com/office/powerpoint/2010/main" val="42458764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3CD68F-8414-4DA2-877E-A3B6770A09A9}" type="slidenum">
              <a:rPr lang="en-US" altLang="en-US"/>
              <a:pPr eaLnBrk="1" hangingPunct="1"/>
              <a:t>75</a:t>
            </a:fld>
            <a:endParaRPr lang="en-US" alt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500" smtClean="0"/>
              <a:t>Economic events in the transformation from period 1 to 2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815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u="sng" smtClean="0"/>
              <a:t>Consequences of increased size of market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Potential for profits from long-distance trade (other towns &amp; far away lands)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Safer to travel between towns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More powerful sovereigns are better able to protect their merchants from foreign rules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Guilds are not suited to regulate LD trade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Guildmaster does not have information advantage regarding demand outside 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Guild members have very little capital &amp; labor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Expanding the market may destabilize the guild’s cartel</a:t>
            </a:r>
          </a:p>
        </p:txBody>
      </p:sp>
    </p:spTree>
    <p:extLst>
      <p:ext uri="{BB962C8B-B14F-4D97-AF65-F5344CB8AC3E}">
        <p14:creationId xmlns:p14="http://schemas.microsoft.com/office/powerpoint/2010/main" val="23287739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234DFB-6790-4E3C-8AAB-2817D50BAEBD}" type="slidenum">
              <a:rPr lang="en-US" altLang="en-US"/>
              <a:pPr eaLnBrk="1" hangingPunct="1"/>
              <a:t>76</a:t>
            </a:fld>
            <a:endParaRPr lang="en-US" alt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500" smtClean="0"/>
              <a:t>Economic events in the transformation from period 1 to 2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815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u="sng" smtClean="0"/>
              <a:t>Consequences of increased size of market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capitalist starts to dominate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Capitalist typically accumulated capital from trade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Capital is invested in large-scale purchases of machines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“Putting out” system: Machines given to peasants, who are paid wages to work in their spare 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100" smtClean="0"/>
              <a:t>Plenty of labor available. </a:t>
            </a:r>
            <a:r>
              <a:rPr lang="en-US" altLang="en-US" sz="2100" smtClean="0">
                <a:solidFill>
                  <a:srgbClr val="FF0000"/>
                </a:solidFill>
              </a:rPr>
              <a:t>Why didn’t peasants move to city to work?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Capitalist uses agents to monitor foreign market conditions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Production is not made to order; capitalist takes some risks in producing without assurance of a market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100" smtClean="0">
                <a:solidFill>
                  <a:srgbClr val="FF0000"/>
                </a:solidFill>
              </a:rPr>
              <a:t>Why can the capitalist take greater risks than the guild members?</a:t>
            </a:r>
          </a:p>
        </p:txBody>
      </p:sp>
    </p:spTree>
    <p:extLst>
      <p:ext uri="{BB962C8B-B14F-4D97-AF65-F5344CB8AC3E}">
        <p14:creationId xmlns:p14="http://schemas.microsoft.com/office/powerpoint/2010/main" val="27806224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3AA562-D1E3-40E1-A21B-03B722D190DC}" type="slidenum">
              <a:rPr lang="en-US" altLang="en-US"/>
              <a:pPr eaLnBrk="1" hangingPunct="1"/>
              <a:t>77</a:t>
            </a:fld>
            <a:endParaRPr lang="en-US" alt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500" smtClean="0"/>
              <a:t>Economic events in the transformation from period 1 to 2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2800" b="1" u="sng" smtClean="0"/>
              <a:t>Consequences of increased size of market</a:t>
            </a:r>
          </a:p>
          <a:p>
            <a:pPr eaLnBrk="1" hangingPunct="1"/>
            <a:r>
              <a:rPr lang="en-US" altLang="en-US" sz="2800" smtClean="0"/>
              <a:t>Greater need (and use) for capital &amp; greater risk-taking makes SPs &amp; GPs less than ideal biz entities</a:t>
            </a:r>
          </a:p>
          <a:p>
            <a:pPr lvl="1" eaLnBrk="1" hangingPunct="1"/>
            <a:r>
              <a:rPr lang="en-US" altLang="en-US" sz="2400" smtClean="0"/>
              <a:t>Larger number of owners needed to</a:t>
            </a:r>
          </a:p>
          <a:p>
            <a:pPr lvl="2" eaLnBrk="1" hangingPunct="1"/>
            <a:r>
              <a:rPr lang="en-US" altLang="en-US" sz="2100" smtClean="0"/>
              <a:t>Accumulate large capital</a:t>
            </a:r>
          </a:p>
          <a:p>
            <a:pPr lvl="2" eaLnBrk="1" hangingPunct="1"/>
            <a:r>
              <a:rPr lang="en-US" altLang="en-US" sz="2100" smtClean="0"/>
              <a:t>Share the increased risks among owners</a:t>
            </a:r>
          </a:p>
          <a:p>
            <a:pPr eaLnBrk="1" hangingPunct="1"/>
            <a:r>
              <a:rPr lang="en-US" altLang="en-US" sz="2800" smtClean="0"/>
              <a:t>Impact for business entities</a:t>
            </a:r>
          </a:p>
          <a:p>
            <a:pPr lvl="1" eaLnBrk="1" hangingPunct="1"/>
            <a:r>
              <a:rPr lang="en-US" altLang="en-US" sz="2400" smtClean="0"/>
              <a:t>Increased role for passive investors, who want:</a:t>
            </a:r>
          </a:p>
          <a:p>
            <a:pPr lvl="2" eaLnBrk="1" hangingPunct="1"/>
            <a:r>
              <a:rPr lang="en-US" altLang="en-US" sz="2100" smtClean="0"/>
              <a:t>Limited liability</a:t>
            </a:r>
          </a:p>
          <a:p>
            <a:pPr lvl="2" eaLnBrk="1" hangingPunct="1"/>
            <a:r>
              <a:rPr lang="en-US" altLang="en-US" sz="2100" smtClean="0"/>
              <a:t>Transferable shares</a:t>
            </a:r>
          </a:p>
          <a:p>
            <a:pPr lvl="1" eaLnBrk="1" hangingPunct="1"/>
            <a:r>
              <a:rPr lang="en-US" altLang="en-US" sz="2400" smtClean="0"/>
              <a:t>Increased need to separate control from ownership</a:t>
            </a:r>
            <a:endParaRPr lang="en-US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759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0D4F93-E7DE-4F91-9D2E-E12AD51EE6A5}" type="slidenum">
              <a:rPr lang="en-US" altLang="en-US"/>
              <a:pPr eaLnBrk="1" hangingPunct="1"/>
              <a:t>78</a:t>
            </a:fld>
            <a:endParaRPr lang="en-US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Guild vs. Capitalism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572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Guild system – commerce is driven by production</a:t>
            </a:r>
          </a:p>
          <a:p>
            <a:pPr lvl="1" eaLnBrk="1" hangingPunct="1"/>
            <a:r>
              <a:rPr lang="en-US" altLang="en-US" sz="2400" smtClean="0"/>
              <a:t>Guilds regulate output to maintain monopoly price</a:t>
            </a:r>
          </a:p>
          <a:p>
            <a:pPr lvl="1" eaLnBrk="1" hangingPunct="1"/>
            <a:r>
              <a:rPr lang="en-US" altLang="en-US" sz="2400" smtClean="0"/>
              <a:t>Low capital, labor &amp; risk-taking limits production capacity</a:t>
            </a:r>
          </a:p>
          <a:p>
            <a:pPr eaLnBrk="1" hangingPunct="1"/>
            <a:endParaRPr lang="en-US" altLang="en-US" sz="270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700" smtClean="0"/>
              <a:t>Capitalist system – production is driven by commerce</a:t>
            </a:r>
          </a:p>
          <a:p>
            <a:pPr lvl="1" eaLnBrk="1" hangingPunct="1"/>
            <a:r>
              <a:rPr lang="en-US" altLang="en-US" sz="2300" smtClean="0"/>
              <a:t>Capitalist who identifies demand has capital and labor that can easily increase production</a:t>
            </a:r>
          </a:p>
          <a:p>
            <a:pPr lvl="1" eaLnBrk="1" hangingPunct="1"/>
            <a:r>
              <a:rPr lang="en-US" altLang="en-US" sz="2300" smtClean="0"/>
              <a:t>Capitalist values more than guild acquiring information about demand outside immediate surroundings</a:t>
            </a:r>
          </a:p>
          <a:p>
            <a:pPr lvl="1" eaLnBrk="1" hangingPunct="1"/>
            <a:endParaRPr lang="en-US" altLang="en-US" sz="2300" smtClean="0"/>
          </a:p>
        </p:txBody>
      </p:sp>
    </p:spTree>
    <p:extLst>
      <p:ext uri="{BB962C8B-B14F-4D97-AF65-F5344CB8AC3E}">
        <p14:creationId xmlns:p14="http://schemas.microsoft.com/office/powerpoint/2010/main" val="21563763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1C32AE-2586-4672-81C5-01A44E2C009A}" type="slidenum">
              <a:rPr lang="en-US" altLang="en-US"/>
              <a:pPr eaLnBrk="1" hangingPunct="1"/>
              <a:t>79</a:t>
            </a:fld>
            <a:endParaRPr lang="en-US" alt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Political Support for Capitalism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81537"/>
          </a:xfrm>
        </p:spPr>
        <p:txBody>
          <a:bodyPr/>
          <a:lstStyle/>
          <a:p>
            <a:pPr eaLnBrk="1" hangingPunct="1"/>
            <a:r>
              <a:rPr lang="en-US" altLang="en-US" sz="2700" smtClean="0"/>
              <a:t>Rulers consolidate large kingdoms</a:t>
            </a:r>
          </a:p>
          <a:p>
            <a:pPr lvl="1" eaLnBrk="1" hangingPunct="1"/>
            <a:r>
              <a:rPr lang="en-US" altLang="en-US" sz="2300" smtClean="0"/>
              <a:t>But culture in different regions still distinctly different</a:t>
            </a:r>
          </a:p>
          <a:p>
            <a:pPr lvl="1" eaLnBrk="1" hangingPunct="1"/>
            <a:r>
              <a:rPr lang="en-US" altLang="en-US" sz="2300" smtClean="0"/>
              <a:t>Rulers try to fuse a unified culture; local power brokers resist</a:t>
            </a:r>
          </a:p>
          <a:p>
            <a:pPr eaLnBrk="1" hangingPunct="1"/>
            <a:endParaRPr lang="en-US" altLang="en-US" sz="2700" smtClean="0"/>
          </a:p>
          <a:p>
            <a:pPr eaLnBrk="1" hangingPunct="1"/>
            <a:r>
              <a:rPr lang="en-US" altLang="en-US" sz="2700" smtClean="0"/>
              <a:t>Rulers need more money</a:t>
            </a:r>
          </a:p>
          <a:p>
            <a:pPr lvl="1" eaLnBrk="1" hangingPunct="1"/>
            <a:r>
              <a:rPr lang="en-US" altLang="en-US" sz="2300" smtClean="0"/>
              <a:t>Military technology costs rise</a:t>
            </a:r>
          </a:p>
          <a:p>
            <a:pPr lvl="1" eaLnBrk="1" hangingPunct="1"/>
            <a:r>
              <a:rPr lang="en-US" altLang="en-US" sz="2300" smtClean="0"/>
              <a:t>A larger bureaucracy has significant costs</a:t>
            </a:r>
          </a:p>
          <a:p>
            <a:pPr lvl="1" eaLnBrk="1" hangingPunct="1"/>
            <a:r>
              <a:rPr lang="en-US" altLang="en-US" sz="2300" smtClean="0"/>
              <a:t>Increased mining and (later) flow of gold/silver from New World cause prices to rise</a:t>
            </a:r>
          </a:p>
          <a:p>
            <a:pPr lvl="1" eaLnBrk="1" hangingPunct="1"/>
            <a:r>
              <a:rPr lang="en-US" altLang="en-US" sz="2300" smtClean="0"/>
              <a:t>Rulers look for ways to acquire more money</a:t>
            </a:r>
          </a:p>
        </p:txBody>
      </p:sp>
    </p:spTree>
    <p:extLst>
      <p:ext uri="{BB962C8B-B14F-4D97-AF65-F5344CB8AC3E}">
        <p14:creationId xmlns:p14="http://schemas.microsoft.com/office/powerpoint/2010/main" val="292406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B7B2C6-E818-476B-BA9E-8C7423E6EB76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Grading</a:t>
            </a:r>
            <a:br>
              <a:rPr lang="en-US" altLang="en-US" smtClean="0"/>
            </a:br>
            <a:r>
              <a:rPr lang="en-US" altLang="en-US" sz="3500" smtClean="0"/>
              <a:t>Grade adjustments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467995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Attendance &amp; participation in class discussion</a:t>
            </a:r>
          </a:p>
          <a:p>
            <a:pPr eaLnBrk="1" hangingPunct="1"/>
            <a:r>
              <a:rPr lang="en-US" altLang="en-US" sz="2800" smtClean="0"/>
              <a:t>Discussion leading (team activity)</a:t>
            </a:r>
          </a:p>
          <a:p>
            <a:pPr eaLnBrk="1" hangingPunct="1"/>
            <a:r>
              <a:rPr lang="en-US" altLang="en-US" sz="2800" smtClean="0"/>
              <a:t>Presentation of your paper</a:t>
            </a:r>
          </a:p>
          <a:p>
            <a:pPr lvl="1" eaLnBrk="1" hangingPunct="1"/>
            <a:r>
              <a:rPr lang="en-US" altLang="en-US" sz="2400" smtClean="0"/>
              <a:t>15-20 minutes (4 students per class)</a:t>
            </a:r>
          </a:p>
          <a:p>
            <a:pPr lvl="1" eaLnBrk="1" hangingPunct="1"/>
            <a:r>
              <a:rPr lang="en-US" altLang="en-US" sz="2400" smtClean="0"/>
              <a:t>Conducted in the last classes of the semester</a:t>
            </a:r>
          </a:p>
          <a:p>
            <a:pPr lvl="1" eaLnBrk="1" hangingPunct="1"/>
            <a:r>
              <a:rPr lang="en-US" altLang="en-US" sz="2400" smtClean="0"/>
              <a:t>Students present by alphabetical order of their last names, unless they agree to swap places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2AD64A-EF1E-49BC-A345-F82FC1A334A3}" type="slidenum">
              <a:rPr lang="en-US" altLang="en-US"/>
              <a:pPr eaLnBrk="1" hangingPunct="1"/>
              <a:t>80</a:t>
            </a:fld>
            <a:endParaRPr lang="en-US" alt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Political Support for Capitalism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Resulting economic policy: </a:t>
            </a:r>
            <a:r>
              <a:rPr lang="en-US" altLang="en-US" sz="2700" b="1" u="sng" smtClean="0"/>
              <a:t>Mercantilism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Sell more goods to other countries than they sell to you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This way, they need to pay you money to cover their deficit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How to sell more than you buy?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Increase country’s production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smtClean="0"/>
              <a:t>Employ idle labor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smtClean="0"/>
              <a:t>Increase number of industries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Encourage exports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smtClean="0"/>
              <a:t>Especially of more expensive, finished goods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Discourage imports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smtClean="0"/>
              <a:t>Except raw materials made into finished goods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smtClean="0"/>
              <a:t>Bring skilled foreign labor; keep own skilled labor</a:t>
            </a:r>
          </a:p>
        </p:txBody>
      </p:sp>
    </p:spTree>
    <p:extLst>
      <p:ext uri="{BB962C8B-B14F-4D97-AF65-F5344CB8AC3E}">
        <p14:creationId xmlns:p14="http://schemas.microsoft.com/office/powerpoint/2010/main" val="15322568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3CDB7B-E42F-4855-B5EE-C5E62F1C11C9}" type="slidenum">
              <a:rPr lang="en-US" altLang="en-US"/>
              <a:pPr eaLnBrk="1" hangingPunct="1"/>
              <a:t>81</a:t>
            </a:fld>
            <a:endParaRPr lang="en-US" alt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Political Support for Capitalism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 eaLnBrk="1" hangingPunct="1"/>
            <a:r>
              <a:rPr lang="en-US" altLang="en-US" sz="2700" smtClean="0"/>
              <a:t>Capitalist is the natural ally of a mercantilist ruler</a:t>
            </a:r>
          </a:p>
          <a:p>
            <a:pPr lvl="1" eaLnBrk="1" hangingPunct="1"/>
            <a:r>
              <a:rPr lang="en-US" altLang="en-US" sz="2300" smtClean="0"/>
              <a:t>Employs farmers in industrial production</a:t>
            </a:r>
          </a:p>
          <a:p>
            <a:pPr lvl="1" eaLnBrk="1" hangingPunct="1"/>
            <a:r>
              <a:rPr lang="en-US" altLang="en-US" sz="2300" smtClean="0"/>
              <a:t>Interested in increasing production &amp; expanding markets</a:t>
            </a:r>
          </a:p>
          <a:p>
            <a:pPr lvl="2" eaLnBrk="1" hangingPunct="1"/>
            <a:r>
              <a:rPr lang="en-US" altLang="en-US" sz="2200" smtClean="0"/>
              <a:t>Unlike guilds, which want to restrict demand</a:t>
            </a:r>
          </a:p>
          <a:p>
            <a:pPr lvl="1" eaLnBrk="1" hangingPunct="1"/>
            <a:r>
              <a:rPr lang="en-US" altLang="en-US" sz="2300" smtClean="0"/>
              <a:t>Interested in expanding into new industries</a:t>
            </a:r>
          </a:p>
          <a:p>
            <a:pPr eaLnBrk="1" hangingPunct="1"/>
            <a:r>
              <a:rPr lang="en-US" altLang="en-US" sz="2700" smtClean="0"/>
              <a:t>Rulers nurture capitalists</a:t>
            </a:r>
          </a:p>
          <a:p>
            <a:pPr lvl="1" eaLnBrk="1" hangingPunct="1"/>
            <a:r>
              <a:rPr lang="en-US" altLang="en-US" sz="2300" smtClean="0"/>
              <a:t>Use their power to protect merchants in foreign lands</a:t>
            </a:r>
          </a:p>
          <a:p>
            <a:pPr lvl="1" eaLnBrk="1" hangingPunct="1"/>
            <a:r>
              <a:rPr lang="en-US" altLang="en-US" sz="2300" smtClean="0"/>
              <a:t>Offer subsidies for exporting</a:t>
            </a:r>
          </a:p>
          <a:p>
            <a:pPr lvl="1" eaLnBrk="1" hangingPunct="1"/>
            <a:r>
              <a:rPr lang="en-US" altLang="en-US" sz="2300" smtClean="0"/>
              <a:t>Back capitalists against guilds &amp; other local interests</a:t>
            </a:r>
          </a:p>
          <a:p>
            <a:pPr lvl="1" eaLnBrk="1" hangingPunct="1"/>
            <a:r>
              <a:rPr lang="en-US" altLang="en-US" sz="2300" smtClean="0"/>
              <a:t>Give monopolies &amp; other concessions (such as right to incorporate)</a:t>
            </a:r>
          </a:p>
        </p:txBody>
      </p:sp>
    </p:spTree>
    <p:extLst>
      <p:ext uri="{BB962C8B-B14F-4D97-AF65-F5344CB8AC3E}">
        <p14:creationId xmlns:p14="http://schemas.microsoft.com/office/powerpoint/2010/main" val="166973248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History</a:t>
            </a:r>
            <a:br>
              <a:rPr lang="en-US" altLang="en-US" dirty="0" smtClean="0"/>
            </a:br>
            <a:r>
              <a:rPr lang="en-US" altLang="en-US" sz="3500" dirty="0" smtClean="0"/>
              <a:t>Overview of Section 7a</a:t>
            </a:r>
            <a:endParaRPr lang="en-US" altLang="en-US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181600"/>
          </a:xfrm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 smtClean="0"/>
              <a:t>Course overview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 smtClean="0"/>
              <a:t>Pre-capitalist economic systems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 smtClean="0"/>
              <a:t>Commercial capitalism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0070C0"/>
                </a:solidFill>
              </a:rPr>
              <a:t>Industrial capitalism</a:t>
            </a:r>
          </a:p>
          <a:p>
            <a:pPr marL="914400" lvl="1" indent="-457200"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070C0"/>
                </a:solidFill>
              </a:rPr>
              <a:t>Demand for incorporation</a:t>
            </a:r>
          </a:p>
          <a:p>
            <a:pPr marL="914400" lvl="1" indent="-457200"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070C0"/>
                </a:solidFill>
              </a:rPr>
              <a:t>Public purpose</a:t>
            </a:r>
          </a:p>
          <a:p>
            <a:pPr marL="914400" lvl="1" indent="-457200"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070C0"/>
                </a:solidFill>
              </a:rPr>
              <a:t>General incorporation statutes</a:t>
            </a:r>
          </a:p>
          <a:p>
            <a:pPr marL="914400" lvl="1" indent="-457200"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070C0"/>
                </a:solidFill>
              </a:rPr>
              <a:t>Antitrust: a missed opportunity for corporate law?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Amitai Aviram. 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00CAF3-BDD9-4D15-B0B0-08A994BF2F1C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9F7483-3D96-4940-92B7-9F13860309DA}" type="slidenum">
              <a:rPr lang="en-US" altLang="en-US"/>
              <a:pPr eaLnBrk="1" hangingPunct="1"/>
              <a:t>83</a:t>
            </a:fld>
            <a:endParaRPr lang="en-US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Period 3</a:t>
            </a:r>
            <a:br>
              <a:rPr lang="en-US" altLang="en-US" smtClean="0"/>
            </a:br>
            <a:r>
              <a:rPr lang="en-US" altLang="en-US" sz="3500" smtClean="0"/>
              <a:t>Industrial capitalism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75773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As the Western economies moved from period 2 to period 3, more businesses began to seek incorporation</a:t>
            </a:r>
          </a:p>
          <a:p>
            <a:pPr lvl="1" eaLnBrk="1" hangingPunct="1"/>
            <a:r>
              <a:rPr lang="en-US" altLang="en-US" sz="2400" smtClean="0"/>
              <a:t>Government initially resisted the push, then relented</a:t>
            </a:r>
          </a:p>
          <a:p>
            <a:pPr eaLnBrk="1" hangingPunct="1"/>
            <a:r>
              <a:rPr lang="en-US" altLang="en-US" sz="2800" smtClean="0"/>
              <a:t>I will explain in this presentation the economic forces that caused businesses to increasingly want to incorporate</a:t>
            </a:r>
          </a:p>
        </p:txBody>
      </p:sp>
    </p:spTree>
    <p:extLst>
      <p:ext uri="{BB962C8B-B14F-4D97-AF65-F5344CB8AC3E}">
        <p14:creationId xmlns:p14="http://schemas.microsoft.com/office/powerpoint/2010/main" val="3152545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1C9BFF-90A1-41B7-8C73-117ECCAFE916}" type="slidenum">
              <a:rPr lang="en-US" altLang="en-US"/>
              <a:pPr eaLnBrk="1" hangingPunct="1"/>
              <a:t>84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Evolution of Business Entities</a:t>
            </a:r>
            <a:br>
              <a:rPr lang="en-US" altLang="en-US" smtClean="0"/>
            </a:br>
            <a:r>
              <a:rPr lang="en-US" altLang="en-US" sz="3500" smtClean="0"/>
              <a:t>Periods of Biz Org Development</a:t>
            </a:r>
            <a:endParaRPr lang="en-US" altLang="en-US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81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Period 0: No capital in business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No specialization; sporadic bartering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Period 1: Low capital-intensive business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Specialization/professionalization; constant trading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Period 2: Mid capital-intensive business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Capital &amp; labor split; entrepreneurs take greater risks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Period 3: High capital-intensive business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Factories; mass production &amp; distribution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Period 4?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Will even larger markets change our business entities?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304800" y="4419600"/>
            <a:ext cx="7620000" cy="762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304800" y="3505200"/>
            <a:ext cx="7620000" cy="838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AutoShape 6"/>
          <p:cNvSpPr>
            <a:spLocks noChangeArrowheads="1"/>
          </p:cNvSpPr>
          <p:nvPr/>
        </p:nvSpPr>
        <p:spPr bwMode="auto">
          <a:xfrm>
            <a:off x="8077200" y="3962400"/>
            <a:ext cx="838200" cy="1143000"/>
          </a:xfrm>
          <a:prstGeom prst="curvedLeftArrow">
            <a:avLst>
              <a:gd name="adj1" fmla="val 27273"/>
              <a:gd name="adj2" fmla="val 5454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3737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1961B9-1D75-4995-8CD7-3236143C0203}" type="slidenum">
              <a:rPr lang="en-US" altLang="en-US"/>
              <a:pPr eaLnBrk="1" hangingPunct="1"/>
              <a:t>85</a:t>
            </a:fld>
            <a:endParaRPr lang="en-US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Evolution of Business Entities</a:t>
            </a:r>
            <a:br>
              <a:rPr lang="en-US" altLang="en-US" smtClean="0"/>
            </a:br>
            <a:r>
              <a:rPr lang="en-US" altLang="en-US" sz="3500" smtClean="0"/>
              <a:t>From Period 2 to Period 3</a:t>
            </a:r>
            <a:endParaRPr lang="en-US" altLang="en-US" smtClean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362200" y="3048000"/>
            <a:ext cx="144780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/>
              <a:t>Fast, Cheap Movement of Info &amp; Goods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209800" y="2092325"/>
            <a:ext cx="1676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Food Surplus / Pop. Density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2362200" y="5567363"/>
            <a:ext cx="13716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Security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152400" y="2244725"/>
            <a:ext cx="1371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Ag Tech</a:t>
            </a:r>
          </a:p>
        </p:txBody>
      </p:sp>
      <p:cxnSp>
        <p:nvCxnSpPr>
          <p:cNvPr id="6153" name="AutoShape 9"/>
          <p:cNvCxnSpPr>
            <a:cxnSpLocks noChangeShapeType="1"/>
            <a:stCxn id="6152" idx="3"/>
            <a:endCxn id="6150" idx="1"/>
          </p:cNvCxnSpPr>
          <p:nvPr/>
        </p:nvCxnSpPr>
        <p:spPr bwMode="auto">
          <a:xfrm flipV="1">
            <a:off x="1524000" y="2417763"/>
            <a:ext cx="685800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228600" y="5562600"/>
            <a:ext cx="1371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Mil Tech</a:t>
            </a:r>
          </a:p>
        </p:txBody>
      </p:sp>
      <p:cxnSp>
        <p:nvCxnSpPr>
          <p:cNvPr id="6155" name="AutoShape 14"/>
          <p:cNvCxnSpPr>
            <a:cxnSpLocks noChangeShapeType="1"/>
            <a:stCxn id="6154" idx="3"/>
            <a:endCxn id="6151" idx="1"/>
          </p:cNvCxnSpPr>
          <p:nvPr/>
        </p:nvCxnSpPr>
        <p:spPr bwMode="auto">
          <a:xfrm>
            <a:off x="1600200" y="5751513"/>
            <a:ext cx="762000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4191000" y="3849688"/>
            <a:ext cx="1371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Market Size</a:t>
            </a:r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5867400" y="3849688"/>
            <a:ext cx="1371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Scale of Production</a:t>
            </a:r>
          </a:p>
        </p:txBody>
      </p:sp>
      <p:cxnSp>
        <p:nvCxnSpPr>
          <p:cNvPr id="6158" name="AutoShape 17"/>
          <p:cNvCxnSpPr>
            <a:cxnSpLocks noChangeShapeType="1"/>
            <a:stCxn id="6149" idx="3"/>
            <a:endCxn id="6156" idx="1"/>
          </p:cNvCxnSpPr>
          <p:nvPr/>
        </p:nvCxnSpPr>
        <p:spPr bwMode="auto">
          <a:xfrm>
            <a:off x="3810000" y="3465513"/>
            <a:ext cx="381000" cy="709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9" name="AutoShape 18"/>
          <p:cNvCxnSpPr>
            <a:cxnSpLocks noChangeShapeType="1"/>
            <a:stCxn id="6150" idx="3"/>
            <a:endCxn id="6156" idx="1"/>
          </p:cNvCxnSpPr>
          <p:nvPr/>
        </p:nvCxnSpPr>
        <p:spPr bwMode="auto">
          <a:xfrm>
            <a:off x="3886200" y="2417763"/>
            <a:ext cx="304800" cy="1757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0" name="AutoShape 19"/>
          <p:cNvCxnSpPr>
            <a:cxnSpLocks noChangeShapeType="1"/>
            <a:stCxn id="6151" idx="3"/>
            <a:endCxn id="6156" idx="1"/>
          </p:cNvCxnSpPr>
          <p:nvPr/>
        </p:nvCxnSpPr>
        <p:spPr bwMode="auto">
          <a:xfrm flipV="1">
            <a:off x="3733800" y="4175125"/>
            <a:ext cx="457200" cy="1581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1" name="AutoShape 20"/>
          <p:cNvCxnSpPr>
            <a:cxnSpLocks noChangeShapeType="1"/>
            <a:stCxn id="6156" idx="3"/>
            <a:endCxn id="6157" idx="1"/>
          </p:cNvCxnSpPr>
          <p:nvPr/>
        </p:nvCxnSpPr>
        <p:spPr bwMode="auto">
          <a:xfrm>
            <a:off x="5562600" y="4175125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62" name="Text Box 21"/>
          <p:cNvSpPr txBox="1">
            <a:spLocks noChangeArrowheads="1"/>
          </p:cNvSpPr>
          <p:nvPr/>
        </p:nvSpPr>
        <p:spPr bwMode="auto">
          <a:xfrm>
            <a:off x="7543800" y="3849688"/>
            <a:ext cx="1371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Capital Intensity</a:t>
            </a:r>
          </a:p>
        </p:txBody>
      </p:sp>
      <p:cxnSp>
        <p:nvCxnSpPr>
          <p:cNvPr id="6163" name="AutoShape 22"/>
          <p:cNvCxnSpPr>
            <a:cxnSpLocks noChangeShapeType="1"/>
            <a:stCxn id="6157" idx="3"/>
            <a:endCxn id="6162" idx="1"/>
          </p:cNvCxnSpPr>
          <p:nvPr/>
        </p:nvCxnSpPr>
        <p:spPr bwMode="auto">
          <a:xfrm>
            <a:off x="7239000" y="4175125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4" name="AutoShape 23"/>
          <p:cNvCxnSpPr>
            <a:cxnSpLocks noChangeShapeType="1"/>
            <a:stCxn id="6157" idx="2"/>
            <a:endCxn id="6165" idx="0"/>
          </p:cNvCxnSpPr>
          <p:nvPr/>
        </p:nvCxnSpPr>
        <p:spPr bwMode="auto">
          <a:xfrm>
            <a:off x="6553200" y="4500563"/>
            <a:ext cx="685800" cy="563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65" name="Text Box 24"/>
          <p:cNvSpPr txBox="1">
            <a:spLocks noChangeArrowheads="1"/>
          </p:cNvSpPr>
          <p:nvPr/>
        </p:nvSpPr>
        <p:spPr bwMode="auto">
          <a:xfrm>
            <a:off x="6553200" y="5064125"/>
            <a:ext cx="1371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Business Entity Law</a:t>
            </a:r>
          </a:p>
        </p:txBody>
      </p:sp>
      <p:sp>
        <p:nvSpPr>
          <p:cNvPr id="6166" name="Text Box 26"/>
          <p:cNvSpPr txBox="1">
            <a:spLocks noChangeArrowheads="1"/>
          </p:cNvSpPr>
          <p:nvPr/>
        </p:nvSpPr>
        <p:spPr bwMode="auto">
          <a:xfrm>
            <a:off x="228600" y="3128963"/>
            <a:ext cx="13716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Trans Tech</a:t>
            </a:r>
          </a:p>
        </p:txBody>
      </p:sp>
      <p:sp>
        <p:nvSpPr>
          <p:cNvPr id="6167" name="Text Box 27"/>
          <p:cNvSpPr txBox="1">
            <a:spLocks noChangeArrowheads="1"/>
          </p:cNvSpPr>
          <p:nvPr/>
        </p:nvSpPr>
        <p:spPr bwMode="auto">
          <a:xfrm>
            <a:off x="228600" y="3509963"/>
            <a:ext cx="13716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Com Tech</a:t>
            </a:r>
          </a:p>
        </p:txBody>
      </p:sp>
      <p:cxnSp>
        <p:nvCxnSpPr>
          <p:cNvPr id="6168" name="AutoShape 28"/>
          <p:cNvCxnSpPr>
            <a:cxnSpLocks noChangeShapeType="1"/>
            <a:stCxn id="6166" idx="3"/>
            <a:endCxn id="6149" idx="1"/>
          </p:cNvCxnSpPr>
          <p:nvPr/>
        </p:nvCxnSpPr>
        <p:spPr bwMode="auto">
          <a:xfrm>
            <a:off x="1600200" y="3317875"/>
            <a:ext cx="76200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9" name="AutoShape 29"/>
          <p:cNvCxnSpPr>
            <a:cxnSpLocks noChangeShapeType="1"/>
            <a:stCxn id="6167" idx="3"/>
            <a:endCxn id="6149" idx="1"/>
          </p:cNvCxnSpPr>
          <p:nvPr/>
        </p:nvCxnSpPr>
        <p:spPr bwMode="auto">
          <a:xfrm flipV="1">
            <a:off x="1600200" y="3465513"/>
            <a:ext cx="762000" cy="233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0" name="AutoShape 30"/>
          <p:cNvCxnSpPr>
            <a:cxnSpLocks noChangeShapeType="1"/>
            <a:stCxn id="6162" idx="2"/>
            <a:endCxn id="6165" idx="0"/>
          </p:cNvCxnSpPr>
          <p:nvPr/>
        </p:nvCxnSpPr>
        <p:spPr bwMode="auto">
          <a:xfrm flipH="1">
            <a:off x="7239000" y="4500563"/>
            <a:ext cx="990600" cy="563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71" name="Oval 32"/>
          <p:cNvSpPr>
            <a:spLocks noChangeArrowheads="1"/>
          </p:cNvSpPr>
          <p:nvPr/>
        </p:nvSpPr>
        <p:spPr bwMode="auto">
          <a:xfrm>
            <a:off x="2362200" y="3048000"/>
            <a:ext cx="1447800" cy="838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2" name="Oval 34"/>
          <p:cNvSpPr>
            <a:spLocks noChangeArrowheads="1"/>
          </p:cNvSpPr>
          <p:nvPr/>
        </p:nvSpPr>
        <p:spPr bwMode="auto">
          <a:xfrm>
            <a:off x="228600" y="4222750"/>
            <a:ext cx="1371600" cy="914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3" name="Oval 35"/>
          <p:cNvSpPr>
            <a:spLocks noChangeArrowheads="1"/>
          </p:cNvSpPr>
          <p:nvPr/>
        </p:nvSpPr>
        <p:spPr bwMode="auto">
          <a:xfrm>
            <a:off x="228600" y="3124200"/>
            <a:ext cx="1371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4" name="Oval 36"/>
          <p:cNvSpPr>
            <a:spLocks noChangeArrowheads="1"/>
          </p:cNvSpPr>
          <p:nvPr/>
        </p:nvSpPr>
        <p:spPr bwMode="auto">
          <a:xfrm>
            <a:off x="228600" y="3505200"/>
            <a:ext cx="1371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5" name="Text Box 37"/>
          <p:cNvSpPr txBox="1">
            <a:spLocks noChangeArrowheads="1"/>
          </p:cNvSpPr>
          <p:nvPr/>
        </p:nvSpPr>
        <p:spPr bwMode="auto">
          <a:xfrm>
            <a:off x="7391400" y="2092325"/>
            <a:ext cx="1676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Capital/Labor Ratio</a:t>
            </a:r>
          </a:p>
        </p:txBody>
      </p:sp>
      <p:cxnSp>
        <p:nvCxnSpPr>
          <p:cNvPr id="6176" name="AutoShape 38"/>
          <p:cNvCxnSpPr>
            <a:cxnSpLocks noChangeShapeType="1"/>
            <a:stCxn id="6175" idx="2"/>
            <a:endCxn id="6162" idx="0"/>
          </p:cNvCxnSpPr>
          <p:nvPr/>
        </p:nvCxnSpPr>
        <p:spPr bwMode="auto">
          <a:xfrm>
            <a:off x="8229600" y="2743200"/>
            <a:ext cx="0" cy="1106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7" name="AutoShape 39"/>
          <p:cNvCxnSpPr>
            <a:cxnSpLocks noChangeShapeType="1"/>
            <a:stCxn id="6150" idx="3"/>
            <a:endCxn id="6175" idx="1"/>
          </p:cNvCxnSpPr>
          <p:nvPr/>
        </p:nvCxnSpPr>
        <p:spPr bwMode="auto">
          <a:xfrm>
            <a:off x="3886200" y="2417763"/>
            <a:ext cx="3505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78" name="Text Box 40"/>
          <p:cNvSpPr txBox="1">
            <a:spLocks noChangeArrowheads="1"/>
          </p:cNvSpPr>
          <p:nvPr/>
        </p:nvSpPr>
        <p:spPr bwMode="auto">
          <a:xfrm>
            <a:off x="4419600" y="2092325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Food Surplus (+)</a:t>
            </a:r>
          </a:p>
        </p:txBody>
      </p:sp>
      <p:sp>
        <p:nvSpPr>
          <p:cNvPr id="6179" name="Text Box 41"/>
          <p:cNvSpPr txBox="1">
            <a:spLocks noChangeArrowheads="1"/>
          </p:cNvSpPr>
          <p:nvPr/>
        </p:nvSpPr>
        <p:spPr bwMode="auto">
          <a:xfrm>
            <a:off x="4419600" y="2335213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Population Density (-)</a:t>
            </a:r>
          </a:p>
        </p:txBody>
      </p:sp>
      <p:sp>
        <p:nvSpPr>
          <p:cNvPr id="6180" name="Oval 42"/>
          <p:cNvSpPr>
            <a:spLocks noChangeArrowheads="1"/>
          </p:cNvSpPr>
          <p:nvPr/>
        </p:nvSpPr>
        <p:spPr bwMode="auto">
          <a:xfrm>
            <a:off x="2362200" y="4222750"/>
            <a:ext cx="1447800" cy="914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81" name="Text Box 43"/>
          <p:cNvSpPr txBox="1">
            <a:spLocks noChangeArrowheads="1"/>
          </p:cNvSpPr>
          <p:nvPr/>
        </p:nvSpPr>
        <p:spPr bwMode="auto">
          <a:xfrm>
            <a:off x="228600" y="4200525"/>
            <a:ext cx="13716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Efficient, reliable energy</a:t>
            </a:r>
          </a:p>
        </p:txBody>
      </p:sp>
      <p:sp>
        <p:nvSpPr>
          <p:cNvPr id="6182" name="Text Box 44"/>
          <p:cNvSpPr txBox="1">
            <a:spLocks noChangeArrowheads="1"/>
          </p:cNvSpPr>
          <p:nvPr/>
        </p:nvSpPr>
        <p:spPr bwMode="auto">
          <a:xfrm>
            <a:off x="2362200" y="4211638"/>
            <a:ext cx="14478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Efficient, continuous production</a:t>
            </a:r>
          </a:p>
        </p:txBody>
      </p:sp>
      <p:cxnSp>
        <p:nvCxnSpPr>
          <p:cNvPr id="6183" name="AutoShape 45"/>
          <p:cNvCxnSpPr>
            <a:cxnSpLocks noChangeShapeType="1"/>
            <a:stCxn id="6181" idx="3"/>
            <a:endCxn id="6182" idx="1"/>
          </p:cNvCxnSpPr>
          <p:nvPr/>
        </p:nvCxnSpPr>
        <p:spPr bwMode="auto">
          <a:xfrm>
            <a:off x="1600200" y="4664075"/>
            <a:ext cx="762000" cy="11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4" name="AutoShape 46"/>
          <p:cNvCxnSpPr>
            <a:cxnSpLocks noChangeShapeType="1"/>
            <a:stCxn id="6182" idx="3"/>
            <a:endCxn id="6156" idx="1"/>
          </p:cNvCxnSpPr>
          <p:nvPr/>
        </p:nvCxnSpPr>
        <p:spPr bwMode="auto">
          <a:xfrm flipV="1">
            <a:off x="3810000" y="4175125"/>
            <a:ext cx="381000" cy="500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659092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8F37B7-DD79-4EC1-9A5B-C9B456A3068D}" type="slidenum">
              <a:rPr lang="en-US" altLang="en-US"/>
              <a:pPr eaLnBrk="1" hangingPunct="1"/>
              <a:t>86</a:t>
            </a:fld>
            <a:endParaRPr lang="en-US" alt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Business at the Height of</a:t>
            </a:r>
            <a:br>
              <a:rPr lang="en-US" altLang="en-US" smtClean="0"/>
            </a:br>
            <a:r>
              <a:rPr lang="en-US" altLang="en-US" smtClean="0"/>
              <a:t>Period 2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Production is driven by commerce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Most production done by artisans, in small scale operations employing only animate sources of energy </a:t>
            </a:r>
            <a:r>
              <a:rPr lang="en-US" altLang="en-US" sz="2000" smtClean="0"/>
              <a:t>(humans &amp; animals)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Some capitalists trade in large scale,</a:t>
            </a:r>
            <a:br>
              <a:rPr lang="en-US" altLang="en-US" sz="2400" smtClean="0"/>
            </a:br>
            <a:r>
              <a:rPr lang="en-US" altLang="en-US" sz="2400" smtClean="0"/>
              <a:t>but even they typically have products</a:t>
            </a:r>
            <a:br>
              <a:rPr lang="en-US" altLang="en-US" sz="2400" smtClean="0"/>
            </a:br>
            <a:r>
              <a:rPr lang="en-US" altLang="en-US" sz="2400" smtClean="0"/>
              <a:t>made in (multiple) small-scale shops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Hardly any professional managers:</a:t>
            </a:r>
            <a:br>
              <a:rPr lang="en-US" altLang="en-US" sz="2400" smtClean="0"/>
            </a:br>
            <a:r>
              <a:rPr lang="en-US" altLang="en-US" sz="2400" smtClean="0"/>
              <a:t>owners manage; operations too small</a:t>
            </a:r>
            <a:br>
              <a:rPr lang="en-US" altLang="en-US" sz="2400" smtClean="0"/>
            </a:br>
            <a:r>
              <a:rPr lang="en-US" altLang="en-US" sz="2400" smtClean="0"/>
              <a:t>to require managers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100" smtClean="0"/>
              <a:t>Exception: (Slave-operated) Plantations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This is still the prevalent situation</a:t>
            </a:r>
            <a:br>
              <a:rPr lang="en-US" altLang="en-US" sz="2800" smtClean="0"/>
            </a:br>
            <a:r>
              <a:rPr lang="en-US" altLang="en-US" sz="2800" smtClean="0"/>
              <a:t>in 1830s America</a:t>
            </a:r>
          </a:p>
        </p:txBody>
      </p:sp>
      <p:pic>
        <p:nvPicPr>
          <p:cNvPr id="7174" name="Picture 5" descr="shoemake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2667000"/>
            <a:ext cx="29860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50967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2944B1-4EAF-47F5-9310-C814B2AE4390}" type="slidenum">
              <a:rPr lang="en-US" altLang="en-US"/>
              <a:pPr eaLnBrk="1" hangingPunct="1"/>
              <a:t>87</a:t>
            </a:fld>
            <a:endParaRPr lang="en-US" alt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Business at the Beginning of</a:t>
            </a:r>
            <a:br>
              <a:rPr lang="en-US" altLang="en-US" smtClean="0"/>
            </a:br>
            <a:r>
              <a:rPr lang="en-US" altLang="en-US" smtClean="0"/>
              <a:t>Period 3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8153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But by 1900, a majority of industries have shifted to much larger scales &amp; using more capital</a:t>
            </a:r>
          </a:p>
          <a:p>
            <a:pPr lvl="1" eaLnBrk="1" hangingPunct="1"/>
            <a:r>
              <a:rPr lang="en-US" altLang="en-US" sz="2400" smtClean="0"/>
              <a:t>Factories (using inanimate energy &amp; employing full-time salaried employees) begin to dominate production</a:t>
            </a:r>
          </a:p>
          <a:p>
            <a:pPr lvl="1" eaLnBrk="1" hangingPunct="1"/>
            <a:r>
              <a:rPr lang="en-US" altLang="en-US" sz="2400" smtClean="0"/>
              <a:t>Professional managers govern these firms</a:t>
            </a:r>
          </a:p>
        </p:txBody>
      </p:sp>
    </p:spTree>
    <p:extLst>
      <p:ext uri="{BB962C8B-B14F-4D97-AF65-F5344CB8AC3E}">
        <p14:creationId xmlns:p14="http://schemas.microsoft.com/office/powerpoint/2010/main" val="14180274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94E5BA-5EA3-42A2-A838-C9156B5BF110}" type="slidenum">
              <a:rPr lang="en-US" altLang="en-US"/>
              <a:pPr eaLnBrk="1" hangingPunct="1"/>
              <a:t>88</a:t>
            </a:fld>
            <a:endParaRPr lang="en-US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Business at the Beginning of</a:t>
            </a:r>
            <a:br>
              <a:rPr lang="en-US" altLang="en-US" smtClean="0"/>
            </a:br>
            <a:r>
              <a:rPr lang="en-US" altLang="en-US" smtClean="0"/>
              <a:t>Period 3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62600"/>
            <a:ext cx="9144000" cy="1066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2000" smtClean="0"/>
              <a:t>Factory, c. 1900</a:t>
            </a:r>
          </a:p>
          <a:p>
            <a:pPr eaLnBrk="1" hangingPunct="1"/>
            <a:r>
              <a:rPr lang="en-US" altLang="en-US" sz="2800" smtClean="0"/>
              <a:t>What caused the change?</a:t>
            </a:r>
          </a:p>
        </p:txBody>
      </p:sp>
      <p:pic>
        <p:nvPicPr>
          <p:cNvPr id="9222" name="Picture 5" descr="20012125-p%20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93407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8453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CA7A06-D9DD-43CD-A886-E6795182AEA6}" type="slidenum">
              <a:rPr lang="en-US" altLang="en-US"/>
              <a:pPr eaLnBrk="1" hangingPunct="1"/>
              <a:t>89</a:t>
            </a:fld>
            <a:endParaRPr lang="en-US" alt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Chandler’s Theory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68153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Before 1830s American businesses did not</a:t>
            </a:r>
            <a:br>
              <a:rPr lang="en-US" altLang="en-US" sz="2800" smtClean="0"/>
            </a:br>
            <a:r>
              <a:rPr lang="en-US" altLang="en-US" sz="2800" smtClean="0"/>
              <a:t>face economic conditions that justified</a:t>
            </a:r>
            <a:br>
              <a:rPr lang="en-US" altLang="en-US" sz="2800" smtClean="0"/>
            </a:br>
            <a:r>
              <a:rPr lang="en-US" altLang="en-US" sz="2800" smtClean="0"/>
              <a:t>large-scale business</a:t>
            </a:r>
          </a:p>
          <a:p>
            <a:pPr lvl="1" eaLnBrk="1" hangingPunct="1"/>
            <a:r>
              <a:rPr lang="en-US" altLang="en-US" sz="2400" smtClean="0"/>
              <a:t>Shortage of labor</a:t>
            </a:r>
          </a:p>
          <a:p>
            <a:pPr lvl="1" eaLnBrk="1" hangingPunct="1"/>
            <a:r>
              <a:rPr lang="en-US" altLang="en-US" sz="2400" smtClean="0"/>
              <a:t>Poor availability of reliable (24/7) energy source</a:t>
            </a:r>
          </a:p>
          <a:p>
            <a:pPr lvl="1" eaLnBrk="1" hangingPunct="1"/>
            <a:r>
              <a:rPr lang="en-US" altLang="en-US" sz="2400" smtClean="0"/>
              <a:t>Costly, slow land transportation</a:t>
            </a:r>
          </a:p>
          <a:p>
            <a:pPr eaLnBrk="1" hangingPunct="1"/>
            <a:r>
              <a:rPr lang="en-US" altLang="en-US" sz="2800" smtClean="0"/>
              <a:t>In mid-19</a:t>
            </a:r>
            <a:r>
              <a:rPr lang="en-US" altLang="en-US" sz="2800" baseline="30000" smtClean="0"/>
              <a:t>th</a:t>
            </a:r>
            <a:r>
              <a:rPr lang="en-US" altLang="en-US" sz="2800" smtClean="0"/>
              <a:t> century, US economy hit by “perfect storm”</a:t>
            </a:r>
          </a:p>
          <a:p>
            <a:pPr lvl="1" eaLnBrk="1" hangingPunct="1"/>
            <a:r>
              <a:rPr lang="en-US" altLang="en-US" sz="2400" smtClean="0"/>
              <a:t>Commerce revolutionized by railroads (cheap transportation)</a:t>
            </a:r>
          </a:p>
          <a:p>
            <a:pPr lvl="1" eaLnBrk="1" hangingPunct="1"/>
            <a:r>
              <a:rPr lang="en-US" altLang="en-US" sz="2400" smtClean="0"/>
              <a:t>Industry revolutionized by availability of coal &amp; steam engine (continuous production)</a:t>
            </a:r>
          </a:p>
        </p:txBody>
      </p:sp>
      <p:pic>
        <p:nvPicPr>
          <p:cNvPr id="10246" name="Picture 6" descr="12chand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52400"/>
            <a:ext cx="1809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359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 Amitai Aviram. All Rights Reserved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AF0A04-6FEC-4968-BB97-F1BCF731BCCE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Discussion leading</a:t>
            </a:r>
            <a:br>
              <a:rPr lang="en-US" altLang="en-US" smtClean="0"/>
            </a:br>
            <a:r>
              <a:rPr lang="en-US" altLang="en-US" sz="3500" smtClean="0"/>
              <a:t>Coordinating participation</a:t>
            </a:r>
            <a:endParaRPr lang="en-US" altLang="en-US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7529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Discussion leading team should coordinate:</a:t>
            </a:r>
          </a:p>
          <a:p>
            <a:pPr lvl="1" eaLnBrk="1" hangingPunct="1"/>
            <a:r>
              <a:rPr lang="en-US" altLang="en-US" sz="2400" smtClean="0"/>
              <a:t>Speaking order</a:t>
            </a:r>
          </a:p>
          <a:p>
            <a:pPr lvl="2" eaLnBrk="1" hangingPunct="1"/>
            <a:r>
              <a:rPr lang="en-US" altLang="en-US" sz="2100" smtClean="0"/>
              <a:t>Default: by alphabetical order of last names</a:t>
            </a:r>
          </a:p>
          <a:p>
            <a:pPr lvl="1" eaLnBrk="1" hangingPunct="1"/>
            <a:r>
              <a:rPr lang="en-US" altLang="en-US" sz="2400" smtClean="0"/>
              <a:t>Which topics/ideas each student will cover</a:t>
            </a:r>
          </a:p>
          <a:p>
            <a:pPr lvl="1" eaLnBrk="1" hangingPunct="1"/>
            <a:r>
              <a:rPr lang="en-US" altLang="en-US" sz="2400" smtClean="0"/>
              <a:t>Brainstorming for questions, outside material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D58A15-DB40-4AF8-B4B1-44F867AD2CC1}" type="slidenum">
              <a:rPr lang="en-US" altLang="en-US"/>
              <a:pPr eaLnBrk="1" hangingPunct="1"/>
              <a:t>90</a:t>
            </a:fld>
            <a:endParaRPr lang="en-US" alt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Chandler’s Theory</a:t>
            </a:r>
            <a:br>
              <a:rPr lang="en-US" altLang="en-US" smtClean="0"/>
            </a:br>
            <a:r>
              <a:rPr lang="en-US" altLang="en-US" sz="3500" smtClean="0"/>
              <a:t>Result</a:t>
            </a:r>
            <a:endParaRPr lang="en-US" altLang="en-US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24200"/>
            <a:ext cx="9144000" cy="3352800"/>
          </a:xfrm>
        </p:spPr>
        <p:txBody>
          <a:bodyPr/>
          <a:lstStyle/>
          <a:p>
            <a:pPr eaLnBrk="1" hangingPunct="1"/>
            <a:r>
              <a:rPr lang="en-US" altLang="en-US" sz="2600" smtClean="0"/>
              <a:t>But why do continuous production &amp; cheap transportation cause an increase in the scale of business?</a:t>
            </a:r>
          </a:p>
          <a:p>
            <a:pPr lvl="1" eaLnBrk="1" hangingPunct="1"/>
            <a:r>
              <a:rPr lang="en-US" altLang="en-US" sz="2400" smtClean="0"/>
              <a:t>To understand this, we need to consider how businesses decide how much to produce</a:t>
            </a:r>
          </a:p>
          <a:p>
            <a:pPr lvl="1" eaLnBrk="1" hangingPunct="1"/>
            <a:r>
              <a:rPr lang="en-US" altLang="en-US" sz="2400" smtClean="0"/>
              <a:t>Key term: minimum efficient scale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6200" y="2054225"/>
            <a:ext cx="1828800" cy="841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Scale of biz increases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590800" y="2054225"/>
            <a:ext cx="3352800" cy="841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More complex biz org / More capital needed</a:t>
            </a:r>
          </a:p>
        </p:txBody>
      </p:sp>
      <p:sp>
        <p:nvSpPr>
          <p:cNvPr id="11272" name="AutoShape 9"/>
          <p:cNvSpPr>
            <a:spLocks noChangeArrowheads="1"/>
          </p:cNvSpPr>
          <p:nvPr/>
        </p:nvSpPr>
        <p:spPr bwMode="auto">
          <a:xfrm>
            <a:off x="1905000" y="2219325"/>
            <a:ext cx="685800" cy="533400"/>
          </a:xfrm>
          <a:prstGeom prst="rightArrow">
            <a:avLst>
              <a:gd name="adj1" fmla="val 50000"/>
              <a:gd name="adj2" fmla="val 3214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3" name="AutoShape 12"/>
          <p:cNvSpPr>
            <a:spLocks noChangeArrowheads="1"/>
          </p:cNvSpPr>
          <p:nvPr/>
        </p:nvSpPr>
        <p:spPr bwMode="auto">
          <a:xfrm>
            <a:off x="6019800" y="2216150"/>
            <a:ext cx="762000" cy="533400"/>
          </a:xfrm>
          <a:prstGeom prst="rightArrow">
            <a:avLst>
              <a:gd name="adj1" fmla="val 50000"/>
              <a:gd name="adj2" fmla="val 3571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6781800" y="1841500"/>
            <a:ext cx="2286000" cy="120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Increased demand to incorporate</a:t>
            </a:r>
          </a:p>
        </p:txBody>
      </p:sp>
    </p:spTree>
    <p:extLst>
      <p:ext uri="{BB962C8B-B14F-4D97-AF65-F5344CB8AC3E}">
        <p14:creationId xmlns:p14="http://schemas.microsoft.com/office/powerpoint/2010/main" val="103783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229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7813E2-F837-4A71-BB8F-0A50925152F5}" type="slidenum">
              <a:rPr lang="en-US" altLang="en-US"/>
              <a:pPr eaLnBrk="1" hangingPunct="1"/>
              <a:t>91</a:t>
            </a:fld>
            <a:endParaRPr lang="en-US" alt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Understanding Chandler’s Theory</a:t>
            </a:r>
            <a:r>
              <a:rPr lang="en-US" altLang="en-US" sz="3500" smtClean="0"/>
              <a:t/>
            </a:r>
            <a:br>
              <a:rPr lang="en-US" altLang="en-US" sz="3500" smtClean="0"/>
            </a:br>
            <a:r>
              <a:rPr lang="en-US" altLang="en-US" sz="3500" smtClean="0"/>
              <a:t>Hypothetical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You are a widget producer in a competitive 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Market price for widgets is $6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Producing a widget: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1 employee operating 1 machine takes 1 hour to produce 1 widget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Employee’s wage: $4/hour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Machine is wind-powered – no energy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Raw materials cost another $1 per widget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Rent for the factory is $10/day </a:t>
            </a:r>
            <a:r>
              <a:rPr lang="en-US" altLang="en-US" sz="1800" smtClean="0"/>
              <a:t>(regardless of # of widgets produced)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FF0000"/>
                </a:solidFill>
              </a:rPr>
              <a:t>How much does it cost to produce a widget using the wind-powered machine (not counting the rent)?</a:t>
            </a:r>
          </a:p>
        </p:txBody>
      </p:sp>
    </p:spTree>
    <p:extLst>
      <p:ext uri="{BB962C8B-B14F-4D97-AF65-F5344CB8AC3E}">
        <p14:creationId xmlns:p14="http://schemas.microsoft.com/office/powerpoint/2010/main" val="40562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8BDB65-823F-4E2A-A4C5-975D70D4435A}" type="slidenum">
              <a:rPr lang="en-US" altLang="en-US"/>
              <a:pPr eaLnBrk="1" hangingPunct="1"/>
              <a:t>92</a:t>
            </a:fld>
            <a:endParaRPr lang="en-US" alt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Understanding Chandler’s Theory</a:t>
            </a:r>
            <a:r>
              <a:rPr lang="en-US" altLang="en-US" sz="3500" smtClean="0"/>
              <a:t/>
            </a:r>
            <a:br>
              <a:rPr lang="en-US" altLang="en-US" sz="3500" smtClean="0"/>
            </a:br>
            <a:r>
              <a:rPr lang="en-US" altLang="en-US" sz="3500" smtClean="0"/>
              <a:t> Hypothetical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19263"/>
            <a:ext cx="9144000" cy="4757737"/>
          </a:xfrm>
        </p:spPr>
        <p:txBody>
          <a:bodyPr/>
          <a:lstStyle/>
          <a:p>
            <a:pPr eaLnBrk="1" hangingPunct="1"/>
            <a:r>
              <a:rPr lang="en-US" altLang="en-US" sz="2600" smtClean="0"/>
              <a:t>Production constraints</a:t>
            </a:r>
          </a:p>
          <a:p>
            <a:pPr lvl="1" eaLnBrk="1" hangingPunct="1"/>
            <a:r>
              <a:rPr lang="en-US" altLang="en-US" sz="2200" smtClean="0"/>
              <a:t>It’s windy only 4 hours/day; rest of the day machines don’t work</a:t>
            </a:r>
          </a:p>
          <a:p>
            <a:pPr lvl="1" eaLnBrk="1" hangingPunct="1"/>
            <a:r>
              <a:rPr lang="en-US" altLang="en-US" sz="2200" smtClean="0"/>
              <a:t>Factory has room for up to 5 machines</a:t>
            </a:r>
          </a:p>
          <a:p>
            <a:pPr lvl="1" eaLnBrk="1" hangingPunct="1"/>
            <a:r>
              <a:rPr lang="en-US" altLang="en-US" sz="2200" smtClean="0"/>
              <a:t>Therefore, machines can produce up to 20 widgets/day</a:t>
            </a:r>
          </a:p>
          <a:p>
            <a:pPr eaLnBrk="1" hangingPunct="1"/>
            <a:r>
              <a:rPr lang="en-US" altLang="en-US" sz="2600" smtClean="0"/>
              <a:t>Additional widgets can be produced using manual force</a:t>
            </a:r>
          </a:p>
          <a:p>
            <a:pPr lvl="1" eaLnBrk="1" hangingPunct="1"/>
            <a:r>
              <a:rPr lang="en-US" altLang="en-US" sz="2200" smtClean="0"/>
              <a:t>This takes longer: 2 hours/widget</a:t>
            </a:r>
          </a:p>
          <a:p>
            <a:pPr eaLnBrk="1" hangingPunct="1"/>
            <a:r>
              <a:rPr lang="en-US" altLang="en-US" sz="2600" smtClean="0">
                <a:solidFill>
                  <a:srgbClr val="FF0000"/>
                </a:solidFill>
              </a:rPr>
              <a:t>How much does it cost to produce a widget manually (not counting the rent)?</a:t>
            </a:r>
          </a:p>
        </p:txBody>
      </p:sp>
    </p:spTree>
    <p:extLst>
      <p:ext uri="{BB962C8B-B14F-4D97-AF65-F5344CB8AC3E}">
        <p14:creationId xmlns:p14="http://schemas.microsoft.com/office/powerpoint/2010/main" val="14486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ADDC3B-19BE-49A4-9898-626CCC9D2E80}" type="slidenum">
              <a:rPr lang="en-US" altLang="en-US"/>
              <a:pPr eaLnBrk="1" hangingPunct="1"/>
              <a:t>93</a:t>
            </a:fld>
            <a:endParaRPr lang="en-US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Understanding Chandler’s Theory</a:t>
            </a:r>
            <a:r>
              <a:rPr lang="en-US" altLang="en-US" sz="3500" smtClean="0"/>
              <a:t/>
            </a:r>
            <a:br>
              <a:rPr lang="en-US" altLang="en-US" sz="3500" smtClean="0"/>
            </a:br>
            <a:r>
              <a:rPr lang="en-US" altLang="en-US" sz="3500" smtClean="0"/>
              <a:t> Hypothetical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19263"/>
            <a:ext cx="9144000" cy="1100137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Firm maximizes profits at 20 widgets</a:t>
            </a:r>
          </a:p>
          <a:p>
            <a:pPr eaLnBrk="1" hangingPunct="1"/>
            <a:r>
              <a:rPr lang="en-US" altLang="en-US" sz="2400" smtClean="0"/>
              <a:t>Above that, it loses $3 on each widget sold</a:t>
            </a:r>
          </a:p>
        </p:txBody>
      </p:sp>
      <p:graphicFrame>
        <p:nvGraphicFramePr>
          <p:cNvPr id="67776" name="Group 192"/>
          <p:cNvGraphicFramePr>
            <a:graphicFrameLocks noGrp="1"/>
          </p:cNvGraphicFramePr>
          <p:nvPr>
            <p:ph sz="half" idx="2"/>
          </p:nvPr>
        </p:nvGraphicFramePr>
        <p:xfrm>
          <a:off x="457200" y="2971800"/>
          <a:ext cx="8229600" cy="3227388"/>
        </p:xfrm>
        <a:graphic>
          <a:graphicData uri="http://schemas.openxmlformats.org/drawingml/2006/table">
            <a:tbl>
              <a:tblPr/>
              <a:tblGrid>
                <a:gridCol w="1646238"/>
                <a:gridCol w="1644650"/>
                <a:gridCol w="1647825"/>
                <a:gridCol w="1644650"/>
                <a:gridCol w="1646237"/>
              </a:tblGrid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Widget Output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(Q)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Cost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Avg. Total Cost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(TC/Q)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Revenue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($6 x Q)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Profit (Loss)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(T. Rev. – T. Cost)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$5.50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$5.82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$5.96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5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54C094-69CB-4EE5-8895-2576A91164A5}" type="slidenum">
              <a:rPr lang="en-US" altLang="en-US"/>
              <a:pPr eaLnBrk="1" hangingPunct="1"/>
              <a:t>94</a:t>
            </a:fld>
            <a:endParaRPr lang="en-US" alt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Understanding Chandler’s Theory</a:t>
            </a:r>
            <a:r>
              <a:rPr lang="en-US" altLang="en-US" sz="3500" smtClean="0"/>
              <a:t/>
            </a:r>
            <a:br>
              <a:rPr lang="en-US" altLang="en-US" sz="3500" smtClean="0"/>
            </a:br>
            <a:r>
              <a:rPr lang="en-US" altLang="en-US" sz="3500" smtClean="0"/>
              <a:t>Minimum Efficient Scale</a:t>
            </a:r>
          </a:p>
        </p:txBody>
      </p:sp>
      <p:graphicFrame>
        <p:nvGraphicFramePr>
          <p:cNvPr id="15365" name="Object 56"/>
          <p:cNvGraphicFramePr>
            <a:graphicFrameLocks noGrp="1" noChangeAspect="1"/>
          </p:cNvGraphicFramePr>
          <p:nvPr>
            <p:ph idx="1"/>
          </p:nvPr>
        </p:nvGraphicFramePr>
        <p:xfrm>
          <a:off x="152400" y="2133600"/>
          <a:ext cx="8686800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Chart" r:id="rId3" imgW="6648402" imgH="3171825" progId="Excel.Chart.8">
                  <p:embed/>
                </p:oleObj>
              </mc:Choice>
              <mc:Fallback>
                <p:oleObj name="Chart" r:id="rId3" imgW="6648402" imgH="31718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33600"/>
                        <a:ext cx="8686800" cy="414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Line 58"/>
          <p:cNvSpPr>
            <a:spLocks noChangeShapeType="1"/>
          </p:cNvSpPr>
          <p:nvPr/>
        </p:nvSpPr>
        <p:spPr bwMode="auto">
          <a:xfrm>
            <a:off x="6629400" y="3352800"/>
            <a:ext cx="0" cy="91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Oval 59"/>
          <p:cNvSpPr>
            <a:spLocks noChangeArrowheads="1"/>
          </p:cNvSpPr>
          <p:nvPr/>
        </p:nvSpPr>
        <p:spPr bwMode="auto">
          <a:xfrm>
            <a:off x="6477000" y="4343400"/>
            <a:ext cx="381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9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85A8F4-0869-4E16-BA98-2AD2898621B8}" type="slidenum">
              <a:rPr lang="en-US" altLang="en-US"/>
              <a:pPr eaLnBrk="1" hangingPunct="1"/>
              <a:t>95</a:t>
            </a:fld>
            <a:endParaRPr lang="en-US" alt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Understanding Chandler’s Theory</a:t>
            </a:r>
            <a:r>
              <a:rPr lang="en-US" altLang="en-US" sz="3500" smtClean="0"/>
              <a:t/>
            </a:r>
            <a:br>
              <a:rPr lang="en-US" altLang="en-US" sz="3500" smtClean="0"/>
            </a:br>
            <a:r>
              <a:rPr lang="en-US" altLang="en-US" sz="3500" smtClean="0"/>
              <a:t>Effect of Energy Sources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Coal-powered machines now available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Each machine consumes $3 worth of coal/hour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Machine works non-stop; produces two widgets per hour w/1 employee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Employees work the machine in shifts, maintaining production 24/7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Machines were bought on credit; installment payments are $10/day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2 widgets cost $3 coal + $4 wages + $1 raw materials = $8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Variable cost per widget: $4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Fixed costs per day: $20 ($10 rent, $10 machine installment payment)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Capacity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Factory has room for up to 5 machines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Machines can produce up to 240 widgets/day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900" smtClean="0"/>
              <a:t>5 machines x 24 hours x 2 widgets per hour</a:t>
            </a:r>
          </a:p>
        </p:txBody>
      </p:sp>
    </p:spTree>
    <p:extLst>
      <p:ext uri="{BB962C8B-B14F-4D97-AF65-F5344CB8AC3E}">
        <p14:creationId xmlns:p14="http://schemas.microsoft.com/office/powerpoint/2010/main" val="29923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C1E0A0-37F1-4CC8-987D-A1CF7BBB2382}" type="slidenum">
              <a:rPr lang="en-US" altLang="en-US"/>
              <a:pPr eaLnBrk="1" hangingPunct="1"/>
              <a:t>96</a:t>
            </a:fld>
            <a:endParaRPr lang="en-US" alt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Understanding Chandler’s Theory</a:t>
            </a:r>
            <a:r>
              <a:rPr lang="en-US" altLang="en-US" sz="3500" smtClean="0"/>
              <a:t/>
            </a:r>
            <a:br>
              <a:rPr lang="en-US" altLang="en-US" sz="3500" smtClean="0"/>
            </a:br>
            <a:r>
              <a:rPr lang="en-US" altLang="en-US" sz="3500" smtClean="0"/>
              <a:t>Comparing Wind &amp; Coal</a:t>
            </a:r>
          </a:p>
        </p:txBody>
      </p:sp>
      <p:graphicFrame>
        <p:nvGraphicFramePr>
          <p:cNvPr id="17413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76200" y="2184400"/>
          <a:ext cx="88392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Chart" r:id="rId3" imgW="6648402" imgH="3171825" progId="Excel.Chart.8">
                  <p:embed/>
                </p:oleObj>
              </mc:Choice>
              <mc:Fallback>
                <p:oleObj name="Chart" r:id="rId3" imgW="6648402" imgH="31718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184400"/>
                        <a:ext cx="8839200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Line 8"/>
          <p:cNvSpPr>
            <a:spLocks noChangeShapeType="1"/>
          </p:cNvSpPr>
          <p:nvPr/>
        </p:nvSpPr>
        <p:spPr bwMode="auto">
          <a:xfrm flipV="1">
            <a:off x="6400800" y="25908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>
            <a:off x="5181600" y="3505200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4876800" y="297180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Wind MES</a:t>
            </a:r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>
            <a:off x="8686800" y="3886200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8229600" y="342900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Coal MES</a:t>
            </a:r>
          </a:p>
        </p:txBody>
      </p:sp>
    </p:spTree>
    <p:extLst>
      <p:ext uri="{BB962C8B-B14F-4D97-AF65-F5344CB8AC3E}">
        <p14:creationId xmlns:p14="http://schemas.microsoft.com/office/powerpoint/2010/main" val="23070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9F0F52-64AF-4CD7-B5F3-6CC406BD9DBA}" type="slidenum">
              <a:rPr lang="en-US" altLang="en-US"/>
              <a:pPr eaLnBrk="1" hangingPunct="1"/>
              <a:t>97</a:t>
            </a:fld>
            <a:endParaRPr lang="en-US" alt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Understanding Chandler’s Theory</a:t>
            </a:r>
            <a:r>
              <a:rPr lang="en-US" altLang="en-US" sz="3500" smtClean="0"/>
              <a:t/>
            </a:r>
            <a:br>
              <a:rPr lang="en-US" altLang="en-US" sz="3500" smtClean="0"/>
            </a:br>
            <a:r>
              <a:rPr lang="en-US" altLang="en-US" sz="3500" smtClean="0"/>
              <a:t>Comparing Wind &amp; Coal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73238"/>
            <a:ext cx="9144000" cy="4703762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Production method depends on demand</a:t>
            </a:r>
          </a:p>
          <a:p>
            <a:pPr lvl="1" eaLnBrk="1" hangingPunct="1"/>
            <a:r>
              <a:rPr lang="en-US" altLang="en-US" sz="2000" smtClean="0"/>
              <a:t>Demand &lt;11: Wind-based production; likely monopoly (Wind MES=20)</a:t>
            </a:r>
          </a:p>
          <a:p>
            <a:pPr lvl="1" eaLnBrk="1" hangingPunct="1"/>
            <a:r>
              <a:rPr lang="en-US" altLang="en-US" sz="2000" smtClean="0"/>
              <a:t>11&lt;D&lt;20s: Either wind or coal possible</a:t>
            </a:r>
          </a:p>
          <a:p>
            <a:pPr lvl="2" eaLnBrk="1" hangingPunct="1"/>
            <a:r>
              <a:rPr lang="en-US" altLang="en-US" sz="2000" smtClean="0"/>
              <a:t>Wind incumbent may deter coal entrant:</a:t>
            </a:r>
          </a:p>
          <a:p>
            <a:pPr lvl="3" eaLnBrk="1" hangingPunct="1"/>
            <a:r>
              <a:rPr lang="en-US" altLang="en-US" smtClean="0"/>
              <a:t>Entrant would need to get &gt;50% market share to have lower costs</a:t>
            </a:r>
          </a:p>
          <a:p>
            <a:pPr lvl="3" eaLnBrk="1" hangingPunct="1"/>
            <a:r>
              <a:rPr lang="en-US" altLang="en-US" smtClean="0"/>
              <a:t>Even at 20 widgets, cost difference is not large</a:t>
            </a:r>
          </a:p>
          <a:p>
            <a:pPr lvl="3" eaLnBrk="1" hangingPunct="1"/>
            <a:r>
              <a:rPr lang="en-US" altLang="en-US" smtClean="0"/>
              <a:t>Market is small so less attractive to invest in capturing it</a:t>
            </a:r>
          </a:p>
          <a:p>
            <a:pPr lvl="1" eaLnBrk="1" hangingPunct="1"/>
            <a:r>
              <a:rPr lang="en-US" altLang="en-US" sz="2000" smtClean="0"/>
              <a:t>20s&lt;D&lt;240: Coal-based production; likely monopoly (MES=240)</a:t>
            </a:r>
          </a:p>
          <a:p>
            <a:pPr lvl="1" eaLnBrk="1" hangingPunct="1"/>
            <a:r>
              <a:rPr lang="en-US" altLang="en-US" sz="2000" smtClean="0"/>
              <a:t>D&gt;240: Coal-based production; competition between firms</a:t>
            </a:r>
          </a:p>
          <a:p>
            <a:pPr eaLnBrk="1" hangingPunct="1"/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2483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78DF51-F58F-4CD8-A89E-32EF37A680EC}" type="slidenum">
              <a:rPr lang="en-US" altLang="en-US"/>
              <a:pPr eaLnBrk="1" hangingPunct="1"/>
              <a:t>98</a:t>
            </a:fld>
            <a:endParaRPr lang="en-US" alt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algn="ctr" eaLnBrk="1" hangingPunct="1"/>
            <a:r>
              <a:rPr lang="en-US" altLang="en-US" sz="3700" smtClean="0"/>
              <a:t>Understanding Chandler’s Theory</a:t>
            </a:r>
            <a:r>
              <a:rPr lang="en-US" altLang="en-US" sz="3500" smtClean="0"/>
              <a:t/>
            </a:r>
            <a:br>
              <a:rPr lang="en-US" altLang="en-US" sz="3500" smtClean="0"/>
            </a:br>
            <a:r>
              <a:rPr lang="en-US" altLang="en-US" sz="3500" smtClean="0"/>
              <a:t>Effect of Cheap Transportation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Cheap transportation made it economically feasible to sell products to a larger market</a:t>
            </a:r>
          </a:p>
          <a:p>
            <a:pPr lvl="1" eaLnBrk="1" hangingPunct="1"/>
            <a:r>
              <a:rPr lang="en-US" altLang="en-US" sz="2400" smtClean="0"/>
              <a:t>Increases demand, and therefore the economic feasibility of continuous production</a:t>
            </a:r>
          </a:p>
        </p:txBody>
      </p:sp>
      <p:pic>
        <p:nvPicPr>
          <p:cNvPr id="19462" name="Picture 19" descr="MCj028721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95725"/>
            <a:ext cx="45720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4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Copyright © Amitai Aviram. All Rights Reserved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A81F74-1B86-4BCD-B794-D8A52BEC0155}" type="slidenum">
              <a:rPr lang="en-US" altLang="en-US"/>
              <a:pPr eaLnBrk="1" hangingPunct="1"/>
              <a:t>99</a:t>
            </a:fld>
            <a:endParaRPr lang="en-US" alt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n-US" sz="3200" smtClean="0"/>
              <a:t>What triggered the antitrust movement?</a:t>
            </a:r>
            <a:br>
              <a:rPr lang="en-US" altLang="en-US" sz="3200" smtClean="0"/>
            </a:br>
            <a:r>
              <a:rPr lang="en-US" altLang="en-US" sz="3200" smtClean="0"/>
              <a:t>The ever-present monopoly problem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95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Throughout history, many (probably most) businesses</a:t>
            </a:r>
            <a:br>
              <a:rPr lang="en-US" altLang="en-US" sz="2800" smtClean="0"/>
            </a:br>
            <a:r>
              <a:rPr lang="en-US" altLang="en-US" sz="2800" smtClean="0"/>
              <a:t>enjoyed a great deal of market power</a:t>
            </a:r>
          </a:p>
          <a:p>
            <a:pPr lvl="1" eaLnBrk="1" hangingPunct="1"/>
            <a:r>
              <a:rPr lang="en-US" altLang="en-US" sz="2400" smtClean="0"/>
              <a:t>Even in 19C America, many communities had just one general store; one bank, etc.  </a:t>
            </a:r>
            <a:r>
              <a:rPr lang="en-US" altLang="en-US" sz="2400" smtClean="0">
                <a:solidFill>
                  <a:srgbClr val="FF0000"/>
                </a:solidFill>
              </a:rPr>
              <a:t>Why?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84984"/>
            <a:ext cx="4679801" cy="306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13221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4869</TotalTime>
  <Words>7308</Words>
  <Application>Microsoft Office PowerPoint</Application>
  <PresentationFormat>On-screen Show (4:3)</PresentationFormat>
  <Paragraphs>1178</Paragraphs>
  <Slides>112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4" baseType="lpstr">
      <vt:lpstr>Network</vt:lpstr>
      <vt:lpstr>Chart</vt:lpstr>
      <vt:lpstr>Evolution of Corporate Law &amp; Finance Business Associations section 7a History: How did business entities evolve?</vt:lpstr>
      <vt:lpstr>History Overview of Section 7a</vt:lpstr>
      <vt:lpstr>How is this seminar different from other classes I teach?</vt:lpstr>
      <vt:lpstr>How is this seminar different from other classes I teach?</vt:lpstr>
      <vt:lpstr>How is this seminar different from other classes I teach?</vt:lpstr>
      <vt:lpstr>PowerPoint slides </vt:lpstr>
      <vt:lpstr>Grading </vt:lpstr>
      <vt:lpstr>Grading Grade adjustments</vt:lpstr>
      <vt:lpstr>Discussion leading Coordinating participation</vt:lpstr>
      <vt:lpstr>Discussion leading How to Prepare</vt:lpstr>
      <vt:lpstr>Research paper </vt:lpstr>
      <vt:lpstr>Talking to me outside of class</vt:lpstr>
      <vt:lpstr>Writing a research paper </vt:lpstr>
      <vt:lpstr>Writing a research paper Process</vt:lpstr>
      <vt:lpstr>1. Picking a thesis The most important part</vt:lpstr>
      <vt:lpstr>1. Picking a thesis Topic vs. thesis</vt:lpstr>
      <vt:lpstr>1. Picking a thesis (a) Deciding on a topic</vt:lpstr>
      <vt:lpstr>1. Picking a thesis (b) Researching the topic to determine the thesis</vt:lpstr>
      <vt:lpstr>1. Picking a thesis (b) Researching the topic to determine the thesis</vt:lpstr>
      <vt:lpstr>1. Picking a thesis (b) Researching the topic to determine the thesis</vt:lpstr>
      <vt:lpstr>1. Picking a thesis Common pitfalls</vt:lpstr>
      <vt:lpstr>1. Picking a thesis Process</vt:lpstr>
      <vt:lpstr>1. Picking a thesis Tips</vt:lpstr>
      <vt:lpstr>1. Picking a thesis Tips</vt:lpstr>
      <vt:lpstr>2. Writing an outline &amp; abstract Organizing the logic of your argument</vt:lpstr>
      <vt:lpstr>3. Writing a draft Filling in the outline</vt:lpstr>
      <vt:lpstr>3. Writing a draft Primary vs. secondary sources</vt:lpstr>
      <vt:lpstr>3. Writing a draft Primary vs. secondary sources</vt:lpstr>
      <vt:lpstr>4. Polishing Final touches</vt:lpstr>
      <vt:lpstr>Research paper Common topics</vt:lpstr>
      <vt:lpstr>Economic &amp; legal history methodologies</vt:lpstr>
      <vt:lpstr>Evolution of corporate law  Key questions</vt:lpstr>
      <vt:lpstr>How did a certain aspect of corporate law evolve?</vt:lpstr>
      <vt:lpstr>Why did this evolution take place?  Path-dependent explanation</vt:lpstr>
      <vt:lpstr>Why did this evolution take place?  Path-dependent explanation</vt:lpstr>
      <vt:lpstr>Why did this evolution take place?  Structural explanation</vt:lpstr>
      <vt:lpstr>Why did this evolution take place?  Structural explanation</vt:lpstr>
      <vt:lpstr>Structure of course material </vt:lpstr>
      <vt:lpstr>History Overview of Section 7a</vt:lpstr>
      <vt:lpstr>Evolution of business entities Theoretical framework</vt:lpstr>
      <vt:lpstr>Theoretical framework What do biz entities do?</vt:lpstr>
      <vt:lpstr>Theoretical framework Biz entity vs. contract</vt:lpstr>
      <vt:lpstr>Theoretical framework Biz entity vs. contract</vt:lpstr>
      <vt:lpstr>Theoretical framework Biz entity vs. contract</vt:lpstr>
      <vt:lpstr>Theoretical framework Biz entity vs. contract</vt:lpstr>
      <vt:lpstr>Theoretical framework What makes markets grow?</vt:lpstr>
      <vt:lpstr>Theoretical framework Structures of business integration</vt:lpstr>
      <vt:lpstr>Theoretical framework Structures of business integration</vt:lpstr>
      <vt:lpstr>Theoretical framework Structures of business integration</vt:lpstr>
      <vt:lpstr>Theoretical framework Structures of business integration</vt:lpstr>
      <vt:lpstr>Theoretical framework Structures of business integration</vt:lpstr>
      <vt:lpstr>Theoretical framework Structures of business integration</vt:lpstr>
      <vt:lpstr>Theoretical framework Structures of business integration</vt:lpstr>
      <vt:lpstr>Periods of business development Period 0: Insular</vt:lpstr>
      <vt:lpstr>Periods of business development Period 1: Pre-capitalist</vt:lpstr>
      <vt:lpstr>Periods of business development Period 2: Commercial capitalism</vt:lpstr>
      <vt:lpstr>Periods of business development Period 3: Industrial capitalism</vt:lpstr>
      <vt:lpstr>Periods of business development Period 4: What next?</vt:lpstr>
      <vt:lpstr>Evolution of business entities Very rough chronology</vt:lpstr>
      <vt:lpstr>Period 0: Insular Hunter-gatherer economy</vt:lpstr>
      <vt:lpstr>Period 0: Insular Consequences to business</vt:lpstr>
      <vt:lpstr>From Period 0 to Period 1  Early ancient agriculture</vt:lpstr>
      <vt:lpstr>From Period 0 to Period 1  Late ancient agriculture</vt:lpstr>
      <vt:lpstr>From Period 0 to Period 1 Economic consequences</vt:lpstr>
      <vt:lpstr>Period 1 Early economic regulation of finance</vt:lpstr>
      <vt:lpstr>Period 1 Early economic regulation of finance</vt:lpstr>
      <vt:lpstr>History Overview of Section 7a</vt:lpstr>
      <vt:lpstr>Evolution of business entities Periods of biz org development</vt:lpstr>
      <vt:lpstr>Business at the height of period 1</vt:lpstr>
      <vt:lpstr>Evolution of Business Entities From Period 1 to Period 2</vt:lpstr>
      <vt:lpstr>Economic events in the transformation from period 1 to 2</vt:lpstr>
      <vt:lpstr>Economic events in the transformation from period 1 to 2</vt:lpstr>
      <vt:lpstr>Economic events in the transformation from period 1 to 2</vt:lpstr>
      <vt:lpstr>Economic events in the transformation from period 1 to 2</vt:lpstr>
      <vt:lpstr>Economic events in the transformation from period 1 to 2</vt:lpstr>
      <vt:lpstr>Economic events in the transformation from period 1 to 2</vt:lpstr>
      <vt:lpstr>Economic events in the transformation from period 1 to 2</vt:lpstr>
      <vt:lpstr>Guild vs. Capitalism</vt:lpstr>
      <vt:lpstr>Political Support for Capitalism</vt:lpstr>
      <vt:lpstr>Political Support for Capitalism</vt:lpstr>
      <vt:lpstr>Political Support for Capitalism</vt:lpstr>
      <vt:lpstr>History Overview of Section 7a</vt:lpstr>
      <vt:lpstr>Period 3 Industrial capitalism</vt:lpstr>
      <vt:lpstr>Evolution of Business Entities Periods of Biz Org Development</vt:lpstr>
      <vt:lpstr>Evolution of Business Entities From Period 2 to Period 3</vt:lpstr>
      <vt:lpstr>Business at the Height of Period 2</vt:lpstr>
      <vt:lpstr>Business at the Beginning of Period 3</vt:lpstr>
      <vt:lpstr>Business at the Beginning of Period 3</vt:lpstr>
      <vt:lpstr>Chandler’s Theory </vt:lpstr>
      <vt:lpstr>Chandler’s Theory Result</vt:lpstr>
      <vt:lpstr>Understanding Chandler’s Theory Hypothetical</vt:lpstr>
      <vt:lpstr>Understanding Chandler’s Theory  Hypothetical</vt:lpstr>
      <vt:lpstr>Understanding Chandler’s Theory  Hypothetical</vt:lpstr>
      <vt:lpstr>Understanding Chandler’s Theory Minimum Efficient Scale</vt:lpstr>
      <vt:lpstr>Understanding Chandler’s Theory Effect of Energy Sources</vt:lpstr>
      <vt:lpstr>Understanding Chandler’s Theory Comparing Wind &amp; Coal</vt:lpstr>
      <vt:lpstr>Understanding Chandler’s Theory Comparing Wind &amp; Coal</vt:lpstr>
      <vt:lpstr>Understanding Chandler’s Theory Effect of Cheap Transportation</vt:lpstr>
      <vt:lpstr>What triggered the antitrust movement? The ever-present monopoly problem</vt:lpstr>
      <vt:lpstr>What triggered the antitrust movement? Early anti-monopoly movements</vt:lpstr>
      <vt:lpstr>What triggered the antitrust movement? The 19C antitrust movement</vt:lpstr>
      <vt:lpstr>Chandler’s Theory </vt:lpstr>
      <vt:lpstr>Understanding Chandler’s theory Hypothetical from Section 1d</vt:lpstr>
      <vt:lpstr>Understanding Chandler’s theory Minimum efficient scale</vt:lpstr>
      <vt:lpstr>Understanding Chandler’s theory  Hypothetical from Section 1d</vt:lpstr>
      <vt:lpstr>Understanding Chandler’s theory Comparing wind &amp; coal ATCs</vt:lpstr>
      <vt:lpstr>Understanding Chandler’s theory Effect of cheap transportation</vt:lpstr>
      <vt:lpstr>Understanding Chandler’s theory Effect of cheap transportation</vt:lpstr>
      <vt:lpstr>Understanding Chandler’s theory Competition in 1843 hypo</vt:lpstr>
      <vt:lpstr>Understanding Chandler’s theory Effect of cheap transportation</vt:lpstr>
      <vt:lpstr>Understanding Chandler’s theory Competition in 1854 hypo</vt:lpstr>
      <vt:lpstr>Understanding Chandler’s theory Origin of the antitrust movement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ECL_1a: Course overview</dc:title>
  <dc:creator>Aviram, Amitai</dc:creator>
  <cp:lastModifiedBy>Amitai Aviram</cp:lastModifiedBy>
  <cp:revision>270</cp:revision>
  <dcterms:created xsi:type="dcterms:W3CDTF">2002-06-09T01:43:02Z</dcterms:created>
  <dcterms:modified xsi:type="dcterms:W3CDTF">2015-11-08T23:36:35Z</dcterms:modified>
</cp:coreProperties>
</file>